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51"/>
  </p:notesMasterIdLst>
  <p:handoutMasterIdLst>
    <p:handoutMasterId r:id="rId152"/>
  </p:handoutMasterIdLst>
  <p:sldIdLst>
    <p:sldId id="570" r:id="rId5"/>
    <p:sldId id="262" r:id="rId6"/>
    <p:sldId id="475" r:id="rId7"/>
    <p:sldId id="485" r:id="rId8"/>
    <p:sldId id="263" r:id="rId9"/>
    <p:sldId id="309" r:id="rId10"/>
    <p:sldId id="310" r:id="rId11"/>
    <p:sldId id="311" r:id="rId12"/>
    <p:sldId id="312" r:id="rId13"/>
    <p:sldId id="354" r:id="rId14"/>
    <p:sldId id="301" r:id="rId15"/>
    <p:sldId id="305" r:id="rId16"/>
    <p:sldId id="375" r:id="rId17"/>
    <p:sldId id="523" r:id="rId18"/>
    <p:sldId id="524" r:id="rId19"/>
    <p:sldId id="348" r:id="rId20"/>
    <p:sldId id="351" r:id="rId21"/>
    <p:sldId id="376" r:id="rId22"/>
    <p:sldId id="513" r:id="rId23"/>
    <p:sldId id="392" r:id="rId24"/>
    <p:sldId id="396" r:id="rId25"/>
    <p:sldId id="383" r:id="rId26"/>
    <p:sldId id="397" r:id="rId27"/>
    <p:sldId id="398" r:id="rId28"/>
    <p:sldId id="473" r:id="rId29"/>
    <p:sldId id="401" r:id="rId30"/>
    <p:sldId id="384" r:id="rId31"/>
    <p:sldId id="403" r:id="rId32"/>
    <p:sldId id="516" r:id="rId33"/>
    <p:sldId id="404" r:id="rId34"/>
    <p:sldId id="405" r:id="rId35"/>
    <p:sldId id="385" r:id="rId36"/>
    <p:sldId id="406" r:id="rId37"/>
    <p:sldId id="407" r:id="rId38"/>
    <p:sldId id="408" r:id="rId39"/>
    <p:sldId id="414" r:id="rId40"/>
    <p:sldId id="386" r:id="rId41"/>
    <p:sldId id="409" r:id="rId42"/>
    <p:sldId id="387" r:id="rId43"/>
    <p:sldId id="411" r:id="rId44"/>
    <p:sldId id="378" r:id="rId45"/>
    <p:sldId id="412" r:id="rId46"/>
    <p:sldId id="379" r:id="rId47"/>
    <p:sldId id="388" r:id="rId48"/>
    <p:sldId id="381" r:id="rId49"/>
    <p:sldId id="419" r:id="rId50"/>
    <p:sldId id="422" r:id="rId51"/>
    <p:sldId id="420" r:id="rId52"/>
    <p:sldId id="583" r:id="rId53"/>
    <p:sldId id="574" r:id="rId54"/>
    <p:sldId id="417" r:id="rId55"/>
    <p:sldId id="364" r:id="rId56"/>
    <p:sldId id="428" r:id="rId57"/>
    <p:sldId id="429" r:id="rId58"/>
    <p:sldId id="430" r:id="rId59"/>
    <p:sldId id="418" r:id="rId60"/>
    <p:sldId id="423" r:id="rId61"/>
    <p:sldId id="575" r:id="rId62"/>
    <p:sldId id="424" r:id="rId63"/>
    <p:sldId id="576" r:id="rId64"/>
    <p:sldId id="377" r:id="rId65"/>
    <p:sldId id="433" r:id="rId66"/>
    <p:sldId id="525" r:id="rId67"/>
    <p:sldId id="447" r:id="rId68"/>
    <p:sldId id="444" r:id="rId69"/>
    <p:sldId id="450" r:id="rId70"/>
    <p:sldId id="460" r:id="rId71"/>
    <p:sldId id="442" r:id="rId72"/>
    <p:sldId id="443" r:id="rId73"/>
    <p:sldId id="437" r:id="rId74"/>
    <p:sldId id="445" r:id="rId75"/>
    <p:sldId id="517" r:id="rId76"/>
    <p:sldId id="577" r:id="rId77"/>
    <p:sldId id="448" r:id="rId78"/>
    <p:sldId id="466" r:id="rId79"/>
    <p:sldId id="366" r:id="rId80"/>
    <p:sldId id="455" r:id="rId81"/>
    <p:sldId id="456" r:id="rId82"/>
    <p:sldId id="457" r:id="rId83"/>
    <p:sldId id="458" r:id="rId84"/>
    <p:sldId id="459" r:id="rId85"/>
    <p:sldId id="449" r:id="rId86"/>
    <p:sldId id="453" r:id="rId87"/>
    <p:sldId id="464" r:id="rId88"/>
    <p:sldId id="468" r:id="rId89"/>
    <p:sldId id="472" r:id="rId90"/>
    <p:sldId id="470" r:id="rId91"/>
    <p:sldId id="503" r:id="rId92"/>
    <p:sldId id="518" r:id="rId93"/>
    <p:sldId id="519" r:id="rId94"/>
    <p:sldId id="520" r:id="rId95"/>
    <p:sldId id="469" r:id="rId96"/>
    <p:sldId id="476" r:id="rId97"/>
    <p:sldId id="467" r:id="rId98"/>
    <p:sldId id="463" r:id="rId99"/>
    <p:sldId id="497" r:id="rId100"/>
    <p:sldId id="521" r:id="rId101"/>
    <p:sldId id="498" r:id="rId102"/>
    <p:sldId id="478" r:id="rId103"/>
    <p:sldId id="479" r:id="rId104"/>
    <p:sldId id="487" r:id="rId105"/>
    <p:sldId id="496" r:id="rId106"/>
    <p:sldId id="493" r:id="rId107"/>
    <p:sldId id="494" r:id="rId108"/>
    <p:sldId id="495" r:id="rId109"/>
    <p:sldId id="562" r:id="rId110"/>
    <p:sldId id="492" r:id="rId111"/>
    <p:sldId id="528" r:id="rId112"/>
    <p:sldId id="526" r:id="rId113"/>
    <p:sldId id="529" r:id="rId114"/>
    <p:sldId id="499" r:id="rId115"/>
    <p:sldId id="502" r:id="rId116"/>
    <p:sldId id="505" r:id="rId117"/>
    <p:sldId id="506" r:id="rId118"/>
    <p:sldId id="507" r:id="rId119"/>
    <p:sldId id="508" r:id="rId120"/>
    <p:sldId id="509" r:id="rId121"/>
    <p:sldId id="512" r:id="rId122"/>
    <p:sldId id="489" r:id="rId123"/>
    <p:sldId id="531" r:id="rId124"/>
    <p:sldId id="532" r:id="rId125"/>
    <p:sldId id="554" r:id="rId126"/>
    <p:sldId id="555" r:id="rId127"/>
    <p:sldId id="556" r:id="rId128"/>
    <p:sldId id="557" r:id="rId129"/>
    <p:sldId id="558" r:id="rId130"/>
    <p:sldId id="490" r:id="rId131"/>
    <p:sldId id="308" r:id="rId132"/>
    <p:sldId id="559" r:id="rId133"/>
    <p:sldId id="563" r:id="rId134"/>
    <p:sldId id="560" r:id="rId135"/>
    <p:sldId id="561" r:id="rId136"/>
    <p:sldId id="578" r:id="rId137"/>
    <p:sldId id="569" r:id="rId138"/>
    <p:sldId id="579" r:id="rId139"/>
    <p:sldId id="565" r:id="rId140"/>
    <p:sldId id="580" r:id="rId141"/>
    <p:sldId id="500" r:id="rId142"/>
    <p:sldId id="581" r:id="rId143"/>
    <p:sldId id="564" r:id="rId144"/>
    <p:sldId id="582" r:id="rId145"/>
    <p:sldId id="584" r:id="rId146"/>
    <p:sldId id="566" r:id="rId147"/>
    <p:sldId id="585" r:id="rId148"/>
    <p:sldId id="568" r:id="rId149"/>
    <p:sldId id="567" r:id="rId150"/>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532">
          <p15:clr>
            <a:srgbClr val="A4A3A4"/>
          </p15:clr>
        </p15:guide>
        <p15:guide id="2" orient="horz" pos="331">
          <p15:clr>
            <a:srgbClr val="A4A3A4"/>
          </p15:clr>
        </p15:guide>
        <p15:guide id="3" orient="horz" pos="2452">
          <p15:clr>
            <a:srgbClr val="A4A3A4"/>
          </p15:clr>
        </p15:guide>
        <p15:guide id="4" orient="horz" pos="896">
          <p15:clr>
            <a:srgbClr val="A4A3A4"/>
          </p15:clr>
        </p15:guide>
        <p15:guide id="5" orient="horz" pos="560">
          <p15:clr>
            <a:srgbClr val="A4A3A4"/>
          </p15:clr>
        </p15:guide>
        <p15:guide id="6" pos="7448">
          <p15:clr>
            <a:srgbClr val="A4A3A4"/>
          </p15:clr>
        </p15:guide>
        <p15:guide id="7" pos="226">
          <p15:clr>
            <a:srgbClr val="A4A3A4"/>
          </p15:clr>
        </p15:guide>
        <p15:guide id="8" pos="384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Promberger" initials="MP" lastIdx="1" clrIdx="0">
    <p:extLst>
      <p:ext uri="{19B8F6BF-5375-455C-9EA6-DF929625EA0E}">
        <p15:presenceInfo xmlns:p15="http://schemas.microsoft.com/office/powerpoint/2012/main" userId="S-1-5-21-1196811695-741222296-3803954370-216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276E"/>
    <a:srgbClr val="C3E8ED"/>
    <a:srgbClr val="F5A748"/>
    <a:srgbClr val="AAAAAA"/>
    <a:srgbClr val="C97D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89591" autoAdjust="0"/>
  </p:normalViewPr>
  <p:slideViewPr>
    <p:cSldViewPr snapToGrid="0">
      <p:cViewPr varScale="1">
        <p:scale>
          <a:sx n="95" d="100"/>
          <a:sy n="95" d="100"/>
        </p:scale>
        <p:origin x="726" y="90"/>
      </p:cViewPr>
      <p:guideLst>
        <p:guide orient="horz" pos="3532"/>
        <p:guide orient="horz" pos="331"/>
        <p:guide orient="horz" pos="2452"/>
        <p:guide orient="horz" pos="896"/>
        <p:guide orient="horz" pos="560"/>
        <p:guide pos="7448"/>
        <p:guide pos="226"/>
        <p:guide pos="3843"/>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53"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notesMaster" Target="notesMasters/notesMaster1.xml"/><Relationship Id="rId15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2945659" cy="498056"/>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50445" y="0"/>
            <a:ext cx="2945659" cy="498056"/>
          </a:xfrm>
          <a:prstGeom prst="rect">
            <a:avLst/>
          </a:prstGeom>
        </p:spPr>
        <p:txBody>
          <a:bodyPr vert="horz" lIns="91440" tIns="45720" rIns="91440" bIns="45720" rtlCol="0"/>
          <a:lstStyle>
            <a:lvl1pPr algn="r">
              <a:defRPr sz="1200"/>
            </a:lvl1pPr>
          </a:lstStyle>
          <a:p>
            <a:fld id="{43A63FE7-1668-4819-BE6C-CCF7EFF03D34}" type="datetimeFigureOut">
              <a:rPr lang="de-DE" smtClean="0"/>
              <a:t>21.02.2019</a:t>
            </a:fld>
            <a:endParaRPr lang="de-DE"/>
          </a:p>
        </p:txBody>
      </p:sp>
      <p:sp>
        <p:nvSpPr>
          <p:cNvPr id="4" name="Fußzeilenplatzhalter 3"/>
          <p:cNvSpPr>
            <a:spLocks noGrp="1"/>
          </p:cNvSpPr>
          <p:nvPr>
            <p:ph type="ftr" sz="quarter" idx="2"/>
          </p:nvPr>
        </p:nvSpPr>
        <p:spPr>
          <a:xfrm>
            <a:off x="2" y="9428585"/>
            <a:ext cx="2945659" cy="49805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50445" y="9428585"/>
            <a:ext cx="2945659" cy="498055"/>
          </a:xfrm>
          <a:prstGeom prst="rect">
            <a:avLst/>
          </a:prstGeom>
        </p:spPr>
        <p:txBody>
          <a:bodyPr vert="horz" lIns="91440" tIns="45720" rIns="91440" bIns="45720" rtlCol="0" anchor="b"/>
          <a:lstStyle>
            <a:lvl1pPr algn="r">
              <a:defRPr sz="1200"/>
            </a:lvl1pPr>
          </a:lstStyle>
          <a:p>
            <a:fld id="{B05033F9-A354-4501-B02F-AD1F0BBAE666}" type="slidenum">
              <a:rPr lang="de-DE" smtClean="0"/>
              <a:t>‹Nr.›</a:t>
            </a:fld>
            <a:endParaRPr lang="de-DE"/>
          </a:p>
        </p:txBody>
      </p:sp>
    </p:spTree>
    <p:extLst>
      <p:ext uri="{BB962C8B-B14F-4D97-AF65-F5344CB8AC3E}">
        <p14:creationId xmlns:p14="http://schemas.microsoft.com/office/powerpoint/2010/main" val="4153501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2945659" cy="498056"/>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5" y="0"/>
            <a:ext cx="2945659" cy="498056"/>
          </a:xfrm>
          <a:prstGeom prst="rect">
            <a:avLst/>
          </a:prstGeom>
        </p:spPr>
        <p:txBody>
          <a:bodyPr vert="horz" lIns="91440" tIns="45720" rIns="91440" bIns="45720" rtlCol="0"/>
          <a:lstStyle>
            <a:lvl1pPr algn="r">
              <a:defRPr sz="1200"/>
            </a:lvl1pPr>
          </a:lstStyle>
          <a:p>
            <a:fld id="{6EE813A4-45F6-4281-AE36-5A4ED4B157C0}" type="datetimeFigureOut">
              <a:rPr lang="de-DE" smtClean="0"/>
              <a:t>21.02.2019</a:t>
            </a:fld>
            <a:endParaRPr lang="de-DE"/>
          </a:p>
        </p:txBody>
      </p:sp>
      <p:sp>
        <p:nvSpPr>
          <p:cNvPr id="4" name="Folienbildplatzhalter 3"/>
          <p:cNvSpPr>
            <a:spLocks noGrp="1" noRot="1" noChangeAspect="1"/>
          </p:cNvSpPr>
          <p:nvPr>
            <p:ph type="sldImg" idx="2"/>
          </p:nvPr>
        </p:nvSpPr>
        <p:spPr>
          <a:xfrm>
            <a:off x="420688" y="1241425"/>
            <a:ext cx="5956300" cy="334962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9428585"/>
            <a:ext cx="2945659" cy="49805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5" y="9428585"/>
            <a:ext cx="2945659" cy="498055"/>
          </a:xfrm>
          <a:prstGeom prst="rect">
            <a:avLst/>
          </a:prstGeom>
        </p:spPr>
        <p:txBody>
          <a:bodyPr vert="horz" lIns="91440" tIns="45720" rIns="91440" bIns="45720" rtlCol="0" anchor="b"/>
          <a:lstStyle>
            <a:lvl1pPr algn="r">
              <a:defRPr sz="1200"/>
            </a:lvl1pPr>
          </a:lstStyle>
          <a:p>
            <a:fld id="{0E5DEF20-71F5-4D74-9E79-FBC08DADD089}" type="slidenum">
              <a:rPr lang="de-DE" smtClean="0"/>
              <a:t>‹Nr.›</a:t>
            </a:fld>
            <a:endParaRPr lang="de-DE"/>
          </a:p>
        </p:txBody>
      </p:sp>
    </p:spTree>
    <p:extLst>
      <p:ext uri="{BB962C8B-B14F-4D97-AF65-F5344CB8AC3E}">
        <p14:creationId xmlns:p14="http://schemas.microsoft.com/office/powerpoint/2010/main" val="2027280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13</a:t>
            </a:fld>
            <a:endParaRPr lang="de-DE"/>
          </a:p>
        </p:txBody>
      </p:sp>
    </p:spTree>
    <p:extLst>
      <p:ext uri="{BB962C8B-B14F-4D97-AF65-F5344CB8AC3E}">
        <p14:creationId xmlns:p14="http://schemas.microsoft.com/office/powerpoint/2010/main" val="1732544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24</a:t>
            </a:fld>
            <a:endParaRPr lang="de-DE"/>
          </a:p>
        </p:txBody>
      </p:sp>
    </p:spTree>
    <p:extLst>
      <p:ext uri="{BB962C8B-B14F-4D97-AF65-F5344CB8AC3E}">
        <p14:creationId xmlns:p14="http://schemas.microsoft.com/office/powerpoint/2010/main" val="700930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26</a:t>
            </a:fld>
            <a:endParaRPr lang="de-DE"/>
          </a:p>
        </p:txBody>
      </p:sp>
    </p:spTree>
    <p:extLst>
      <p:ext uri="{BB962C8B-B14F-4D97-AF65-F5344CB8AC3E}">
        <p14:creationId xmlns:p14="http://schemas.microsoft.com/office/powerpoint/2010/main" val="2497469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28</a:t>
            </a:fld>
            <a:endParaRPr lang="de-DE"/>
          </a:p>
        </p:txBody>
      </p:sp>
    </p:spTree>
    <p:extLst>
      <p:ext uri="{BB962C8B-B14F-4D97-AF65-F5344CB8AC3E}">
        <p14:creationId xmlns:p14="http://schemas.microsoft.com/office/powerpoint/2010/main" val="426403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29</a:t>
            </a:fld>
            <a:endParaRPr lang="de-DE"/>
          </a:p>
        </p:txBody>
      </p:sp>
    </p:spTree>
    <p:extLst>
      <p:ext uri="{BB962C8B-B14F-4D97-AF65-F5344CB8AC3E}">
        <p14:creationId xmlns:p14="http://schemas.microsoft.com/office/powerpoint/2010/main" val="1899442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33</a:t>
            </a:fld>
            <a:endParaRPr lang="de-DE"/>
          </a:p>
        </p:txBody>
      </p:sp>
    </p:spTree>
    <p:extLst>
      <p:ext uri="{BB962C8B-B14F-4D97-AF65-F5344CB8AC3E}">
        <p14:creationId xmlns:p14="http://schemas.microsoft.com/office/powerpoint/2010/main" val="3644808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38</a:t>
            </a:fld>
            <a:endParaRPr lang="de-DE"/>
          </a:p>
        </p:txBody>
      </p:sp>
    </p:spTree>
    <p:extLst>
      <p:ext uri="{BB962C8B-B14F-4D97-AF65-F5344CB8AC3E}">
        <p14:creationId xmlns:p14="http://schemas.microsoft.com/office/powerpoint/2010/main" val="1819578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40</a:t>
            </a:fld>
            <a:endParaRPr lang="de-DE"/>
          </a:p>
        </p:txBody>
      </p:sp>
    </p:spTree>
    <p:extLst>
      <p:ext uri="{BB962C8B-B14F-4D97-AF65-F5344CB8AC3E}">
        <p14:creationId xmlns:p14="http://schemas.microsoft.com/office/powerpoint/2010/main" val="4279570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41</a:t>
            </a:fld>
            <a:endParaRPr lang="de-DE"/>
          </a:p>
        </p:txBody>
      </p:sp>
    </p:spTree>
    <p:extLst>
      <p:ext uri="{BB962C8B-B14F-4D97-AF65-F5344CB8AC3E}">
        <p14:creationId xmlns:p14="http://schemas.microsoft.com/office/powerpoint/2010/main" val="101576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42</a:t>
            </a:fld>
            <a:endParaRPr lang="de-DE"/>
          </a:p>
        </p:txBody>
      </p:sp>
    </p:spTree>
    <p:extLst>
      <p:ext uri="{BB962C8B-B14F-4D97-AF65-F5344CB8AC3E}">
        <p14:creationId xmlns:p14="http://schemas.microsoft.com/office/powerpoint/2010/main" val="2080942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43</a:t>
            </a:fld>
            <a:endParaRPr lang="de-DE"/>
          </a:p>
        </p:txBody>
      </p:sp>
    </p:spTree>
    <p:extLst>
      <p:ext uri="{BB962C8B-B14F-4D97-AF65-F5344CB8AC3E}">
        <p14:creationId xmlns:p14="http://schemas.microsoft.com/office/powerpoint/2010/main" val="469157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14</a:t>
            </a:fld>
            <a:endParaRPr lang="de-DE"/>
          </a:p>
        </p:txBody>
      </p:sp>
    </p:spTree>
    <p:extLst>
      <p:ext uri="{BB962C8B-B14F-4D97-AF65-F5344CB8AC3E}">
        <p14:creationId xmlns:p14="http://schemas.microsoft.com/office/powerpoint/2010/main" val="1748014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45</a:t>
            </a:fld>
            <a:endParaRPr lang="de-DE"/>
          </a:p>
        </p:txBody>
      </p:sp>
    </p:spTree>
    <p:extLst>
      <p:ext uri="{BB962C8B-B14F-4D97-AF65-F5344CB8AC3E}">
        <p14:creationId xmlns:p14="http://schemas.microsoft.com/office/powerpoint/2010/main" val="3583684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47</a:t>
            </a:fld>
            <a:endParaRPr lang="de-DE"/>
          </a:p>
        </p:txBody>
      </p:sp>
    </p:spTree>
    <p:extLst>
      <p:ext uri="{BB962C8B-B14F-4D97-AF65-F5344CB8AC3E}">
        <p14:creationId xmlns:p14="http://schemas.microsoft.com/office/powerpoint/2010/main" val="1963909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48</a:t>
            </a:fld>
            <a:endParaRPr lang="de-DE"/>
          </a:p>
        </p:txBody>
      </p:sp>
    </p:spTree>
    <p:extLst>
      <p:ext uri="{BB962C8B-B14F-4D97-AF65-F5344CB8AC3E}">
        <p14:creationId xmlns:p14="http://schemas.microsoft.com/office/powerpoint/2010/main" val="3551474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49</a:t>
            </a:fld>
            <a:endParaRPr lang="de-DE"/>
          </a:p>
        </p:txBody>
      </p:sp>
    </p:spTree>
    <p:extLst>
      <p:ext uri="{BB962C8B-B14F-4D97-AF65-F5344CB8AC3E}">
        <p14:creationId xmlns:p14="http://schemas.microsoft.com/office/powerpoint/2010/main" val="2323149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50</a:t>
            </a:fld>
            <a:endParaRPr lang="de-DE"/>
          </a:p>
        </p:txBody>
      </p:sp>
    </p:spTree>
    <p:extLst>
      <p:ext uri="{BB962C8B-B14F-4D97-AF65-F5344CB8AC3E}">
        <p14:creationId xmlns:p14="http://schemas.microsoft.com/office/powerpoint/2010/main" val="2344486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57</a:t>
            </a:fld>
            <a:endParaRPr lang="de-DE"/>
          </a:p>
        </p:txBody>
      </p:sp>
    </p:spTree>
    <p:extLst>
      <p:ext uri="{BB962C8B-B14F-4D97-AF65-F5344CB8AC3E}">
        <p14:creationId xmlns:p14="http://schemas.microsoft.com/office/powerpoint/2010/main" val="1434998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58</a:t>
            </a:fld>
            <a:endParaRPr lang="de-DE"/>
          </a:p>
        </p:txBody>
      </p:sp>
    </p:spTree>
    <p:extLst>
      <p:ext uri="{BB962C8B-B14F-4D97-AF65-F5344CB8AC3E}">
        <p14:creationId xmlns:p14="http://schemas.microsoft.com/office/powerpoint/2010/main" val="130998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59</a:t>
            </a:fld>
            <a:endParaRPr lang="de-DE"/>
          </a:p>
        </p:txBody>
      </p:sp>
    </p:spTree>
    <p:extLst>
      <p:ext uri="{BB962C8B-B14F-4D97-AF65-F5344CB8AC3E}">
        <p14:creationId xmlns:p14="http://schemas.microsoft.com/office/powerpoint/2010/main" val="1728515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60</a:t>
            </a:fld>
            <a:endParaRPr lang="de-DE"/>
          </a:p>
        </p:txBody>
      </p:sp>
    </p:spTree>
    <p:extLst>
      <p:ext uri="{BB962C8B-B14F-4D97-AF65-F5344CB8AC3E}">
        <p14:creationId xmlns:p14="http://schemas.microsoft.com/office/powerpoint/2010/main" val="3116277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61</a:t>
            </a:fld>
            <a:endParaRPr lang="de-DE"/>
          </a:p>
        </p:txBody>
      </p:sp>
    </p:spTree>
    <p:extLst>
      <p:ext uri="{BB962C8B-B14F-4D97-AF65-F5344CB8AC3E}">
        <p14:creationId xmlns:p14="http://schemas.microsoft.com/office/powerpoint/2010/main" val="2860009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15</a:t>
            </a:fld>
            <a:endParaRPr lang="de-DE"/>
          </a:p>
        </p:txBody>
      </p:sp>
    </p:spTree>
    <p:extLst>
      <p:ext uri="{BB962C8B-B14F-4D97-AF65-F5344CB8AC3E}">
        <p14:creationId xmlns:p14="http://schemas.microsoft.com/office/powerpoint/2010/main" val="1065055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63</a:t>
            </a:fld>
            <a:endParaRPr lang="de-DE"/>
          </a:p>
        </p:txBody>
      </p:sp>
    </p:spTree>
    <p:extLst>
      <p:ext uri="{BB962C8B-B14F-4D97-AF65-F5344CB8AC3E}">
        <p14:creationId xmlns:p14="http://schemas.microsoft.com/office/powerpoint/2010/main" val="23549824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0E5DEF20-71F5-4D74-9E79-FBC08DADD089}" type="slidenum">
              <a:rPr lang="de-DE" smtClean="0"/>
              <a:t>65</a:t>
            </a:fld>
            <a:endParaRPr lang="de-DE"/>
          </a:p>
        </p:txBody>
      </p:sp>
    </p:spTree>
    <p:extLst>
      <p:ext uri="{BB962C8B-B14F-4D97-AF65-F5344CB8AC3E}">
        <p14:creationId xmlns:p14="http://schemas.microsoft.com/office/powerpoint/2010/main" val="4188583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73</a:t>
            </a:fld>
            <a:endParaRPr lang="de-DE"/>
          </a:p>
        </p:txBody>
      </p:sp>
    </p:spTree>
    <p:extLst>
      <p:ext uri="{BB962C8B-B14F-4D97-AF65-F5344CB8AC3E}">
        <p14:creationId xmlns:p14="http://schemas.microsoft.com/office/powerpoint/2010/main" val="3256697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16</a:t>
            </a:fld>
            <a:endParaRPr lang="de-DE"/>
          </a:p>
        </p:txBody>
      </p:sp>
    </p:spTree>
    <p:extLst>
      <p:ext uri="{BB962C8B-B14F-4D97-AF65-F5344CB8AC3E}">
        <p14:creationId xmlns:p14="http://schemas.microsoft.com/office/powerpoint/2010/main" val="245599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0E5DEF20-71F5-4D74-9E79-FBC08DADD089}" type="slidenum">
              <a:rPr lang="de-DE" smtClean="0"/>
              <a:t>17</a:t>
            </a:fld>
            <a:endParaRPr lang="de-DE"/>
          </a:p>
        </p:txBody>
      </p:sp>
    </p:spTree>
    <p:extLst>
      <p:ext uri="{BB962C8B-B14F-4D97-AF65-F5344CB8AC3E}">
        <p14:creationId xmlns:p14="http://schemas.microsoft.com/office/powerpoint/2010/main" val="4234318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18</a:t>
            </a:fld>
            <a:endParaRPr lang="de-DE"/>
          </a:p>
        </p:txBody>
      </p:sp>
    </p:spTree>
    <p:extLst>
      <p:ext uri="{BB962C8B-B14F-4D97-AF65-F5344CB8AC3E}">
        <p14:creationId xmlns:p14="http://schemas.microsoft.com/office/powerpoint/2010/main" val="509628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0E5DEF20-71F5-4D74-9E79-FBC08DADD089}" type="slidenum">
              <a:rPr lang="de-DE" smtClean="0"/>
              <a:t>20</a:t>
            </a:fld>
            <a:endParaRPr lang="de-DE"/>
          </a:p>
        </p:txBody>
      </p:sp>
    </p:spTree>
    <p:extLst>
      <p:ext uri="{BB962C8B-B14F-4D97-AF65-F5344CB8AC3E}">
        <p14:creationId xmlns:p14="http://schemas.microsoft.com/office/powerpoint/2010/main" val="3758158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0E5DEF20-71F5-4D74-9E79-FBC08DADD089}" type="slidenum">
              <a:rPr lang="de-DE" smtClean="0"/>
              <a:t>21</a:t>
            </a:fld>
            <a:endParaRPr lang="de-DE"/>
          </a:p>
        </p:txBody>
      </p:sp>
    </p:spTree>
    <p:extLst>
      <p:ext uri="{BB962C8B-B14F-4D97-AF65-F5344CB8AC3E}">
        <p14:creationId xmlns:p14="http://schemas.microsoft.com/office/powerpoint/2010/main" val="1441742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0E5DEF20-71F5-4D74-9E79-FBC08DADD089}" type="slidenum">
              <a:rPr lang="de-DE" smtClean="0"/>
              <a:t>23</a:t>
            </a:fld>
            <a:endParaRPr lang="de-DE"/>
          </a:p>
        </p:txBody>
      </p:sp>
    </p:spTree>
    <p:extLst>
      <p:ext uri="{BB962C8B-B14F-4D97-AF65-F5344CB8AC3E}">
        <p14:creationId xmlns:p14="http://schemas.microsoft.com/office/powerpoint/2010/main" val="41983990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eckblatt">
    <p:spTree>
      <p:nvGrpSpPr>
        <p:cNvPr id="1" name=""/>
        <p:cNvGrpSpPr/>
        <p:nvPr/>
      </p:nvGrpSpPr>
      <p:grpSpPr>
        <a:xfrm>
          <a:off x="0" y="0"/>
          <a:ext cx="0" cy="0"/>
          <a:chOff x="0" y="0"/>
          <a:chExt cx="0" cy="0"/>
        </a:xfrm>
      </p:grpSpPr>
      <p:sp>
        <p:nvSpPr>
          <p:cNvPr id="6" name="Bildplatzhalter 6"/>
          <p:cNvSpPr>
            <a:spLocks noGrp="1"/>
          </p:cNvSpPr>
          <p:nvPr>
            <p:ph type="pic" sz="quarter" idx="13"/>
          </p:nvPr>
        </p:nvSpPr>
        <p:spPr>
          <a:xfrm>
            <a:off x="0" y="180000"/>
            <a:ext cx="12186000" cy="6678000"/>
          </a:xfrm>
          <a:noFill/>
          <a:ln>
            <a:noFill/>
          </a:ln>
        </p:spPr>
        <p:txBody>
          <a:bodyPr anchor="ctr"/>
          <a:lstStyle>
            <a:lvl1pPr marL="0" indent="0" algn="ctr">
              <a:buNone/>
              <a:defRPr sz="1400" baseline="0">
                <a:solidFill>
                  <a:srgbClr val="F5A748"/>
                </a:solidFill>
              </a:defRPr>
            </a:lvl1pPr>
          </a:lstStyle>
          <a:p>
            <a:r>
              <a:rPr lang="de-DE"/>
              <a:t>Bild durch Klicken auf Symbol hinzufügen</a:t>
            </a:r>
          </a:p>
        </p:txBody>
      </p:sp>
      <p:sp>
        <p:nvSpPr>
          <p:cNvPr id="7" name="Titel 1"/>
          <p:cNvSpPr>
            <a:spLocks noGrp="1"/>
          </p:cNvSpPr>
          <p:nvPr>
            <p:ph type="title" hasCustomPrompt="1"/>
          </p:nvPr>
        </p:nvSpPr>
        <p:spPr>
          <a:xfrm>
            <a:off x="-1" y="4920797"/>
            <a:ext cx="6099175" cy="725941"/>
          </a:xfrm>
          <a:solidFill>
            <a:schemeClr val="bg1">
              <a:alpha val="60000"/>
            </a:schemeClr>
          </a:solidFill>
        </p:spPr>
        <p:txBody>
          <a:bodyPr lIns="360000" tIns="108000" rIns="0" bIns="108000" anchor="b" anchorCtr="0">
            <a:spAutoFit/>
          </a:bodyPr>
          <a:lstStyle>
            <a:lvl1pPr>
              <a:defRPr sz="3600" b="0" i="0" cap="none">
                <a:solidFill>
                  <a:srgbClr val="04276E"/>
                </a:solidFill>
                <a:latin typeface="Calibri Light"/>
                <a:cs typeface="Calibri Light"/>
              </a:defRPr>
            </a:lvl1pPr>
          </a:lstStyle>
          <a:p>
            <a:r>
              <a:rPr lang="de-DE"/>
              <a:t>Headline bearbeiten</a:t>
            </a:r>
          </a:p>
        </p:txBody>
      </p:sp>
      <p:sp>
        <p:nvSpPr>
          <p:cNvPr id="17" name="Textplatzhalter 16"/>
          <p:cNvSpPr>
            <a:spLocks noGrp="1"/>
          </p:cNvSpPr>
          <p:nvPr>
            <p:ph type="body" sz="quarter" idx="16"/>
          </p:nvPr>
        </p:nvSpPr>
        <p:spPr>
          <a:xfrm>
            <a:off x="4200175" y="465667"/>
            <a:ext cx="3798000" cy="1227600"/>
          </a:xfrm>
          <a:blipFill rotWithShape="1">
            <a:blip r:embed="rId2"/>
            <a:stretch>
              <a:fillRect/>
            </a:stretch>
          </a:blipFill>
        </p:spPr>
        <p:txBody>
          <a:bodyPr lIns="0" tIns="0" rIns="0" bIns="0" anchor="ctr" anchorCtr="0"/>
          <a:lstStyle>
            <a:lvl1pPr marL="0" indent="0">
              <a:buFontTx/>
              <a:buNone/>
              <a:defRPr sz="100">
                <a:noFill/>
              </a:defRPr>
            </a:lvl1pPr>
            <a:lvl2pPr marL="457200" indent="0">
              <a:buFontTx/>
              <a:buNone/>
              <a:defRPr sz="100">
                <a:noFill/>
              </a:defRPr>
            </a:lvl2pPr>
            <a:lvl3pPr marL="914400" indent="0">
              <a:buFontTx/>
              <a:buNone/>
              <a:defRPr sz="100">
                <a:noFill/>
              </a:defRPr>
            </a:lvl3pPr>
            <a:lvl4pPr marL="1371600" indent="0">
              <a:buFontTx/>
              <a:buNone/>
              <a:defRPr sz="100">
                <a:noFill/>
              </a:defRPr>
            </a:lvl4pPr>
            <a:lvl5pPr marL="1828800" indent="0">
              <a:buFontTx/>
              <a:buNone/>
              <a:defRPr sz="100">
                <a:no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9"/>
          <p:cNvSpPr>
            <a:spLocks noGrp="1"/>
          </p:cNvSpPr>
          <p:nvPr>
            <p:ph type="body" sz="quarter" idx="15" hasCustomPrompt="1"/>
          </p:nvPr>
        </p:nvSpPr>
        <p:spPr>
          <a:xfrm>
            <a:off x="0" y="5646738"/>
            <a:ext cx="6099175" cy="492099"/>
          </a:xfrm>
          <a:solidFill>
            <a:schemeClr val="bg1">
              <a:alpha val="60000"/>
            </a:schemeClr>
          </a:solidFill>
          <a:ln>
            <a:noFill/>
          </a:ln>
        </p:spPr>
        <p:txBody>
          <a:bodyPr wrap="square" lIns="360000" tIns="0" rIns="0" bIns="180000" anchor="t" anchorCtr="0">
            <a:spAutoFit/>
          </a:bodyPr>
          <a:lstStyle>
            <a:lvl1pPr marL="0" indent="0">
              <a:buNone/>
              <a:defRPr sz="2200" b="0" i="0" baseline="0">
                <a:solidFill>
                  <a:srgbClr val="F5A748"/>
                </a:solidFill>
                <a:latin typeface="Calibri Light"/>
                <a:cs typeface="Calibri Light"/>
              </a:defRPr>
            </a:lvl1pPr>
          </a:lstStyle>
          <a:p>
            <a:pPr lvl="0"/>
            <a:r>
              <a:rPr lang="de-DE" err="1"/>
              <a:t>Subline</a:t>
            </a:r>
            <a:r>
              <a:rPr lang="de-DE"/>
              <a:t> bearbeiten</a:t>
            </a:r>
          </a:p>
        </p:txBody>
      </p:sp>
      <p:sp>
        <p:nvSpPr>
          <p:cNvPr id="21" name="Rechteck 20"/>
          <p:cNvSpPr/>
          <p:nvPr userDrawn="1"/>
        </p:nvSpPr>
        <p:spPr>
          <a:xfrm>
            <a:off x="0" y="0"/>
            <a:ext cx="12204000" cy="180000"/>
          </a:xfrm>
          <a:prstGeom prst="rect">
            <a:avLst/>
          </a:prstGeom>
          <a:solidFill>
            <a:srgbClr val="0427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04374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fik Tropfen und 4 Inhaltselemen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r>
              <a:rPr lang="de-DE"/>
              <a:t>COSMO CONSULT-Gruppe</a:t>
            </a:r>
          </a:p>
        </p:txBody>
      </p:sp>
      <p:sp>
        <p:nvSpPr>
          <p:cNvPr id="4" name="Foliennummernplatzhalter 3"/>
          <p:cNvSpPr>
            <a:spLocks noGrp="1"/>
          </p:cNvSpPr>
          <p:nvPr>
            <p:ph type="sldNum" sz="quarter" idx="11"/>
          </p:nvPr>
        </p:nvSpPr>
        <p:spPr/>
        <p:txBody>
          <a:bodyPr/>
          <a:lstStyle/>
          <a:p>
            <a:fld id="{910FF099-12B5-C14B-9A65-18C54232B64D}" type="slidenum">
              <a:rPr lang="de-DE" smtClean="0"/>
              <a:pPr/>
              <a:t>‹Nr.›</a:t>
            </a:fld>
            <a:endParaRPr lang="de-DE"/>
          </a:p>
        </p:txBody>
      </p:sp>
      <p:cxnSp>
        <p:nvCxnSpPr>
          <p:cNvPr id="5" name="Gerade Verbindung 41"/>
          <p:cNvCxnSpPr/>
          <p:nvPr userDrawn="1"/>
        </p:nvCxnSpPr>
        <p:spPr bwMode="auto">
          <a:xfrm flipH="1">
            <a:off x="3169710" y="5613282"/>
            <a:ext cx="42015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 name="Gerade Verbindung 42"/>
          <p:cNvCxnSpPr/>
          <p:nvPr userDrawn="1"/>
        </p:nvCxnSpPr>
        <p:spPr bwMode="auto">
          <a:xfrm flipH="1">
            <a:off x="7289800" y="5613282"/>
            <a:ext cx="176106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 name="Gerade Verbindung 43"/>
          <p:cNvCxnSpPr/>
          <p:nvPr userDrawn="1"/>
        </p:nvCxnSpPr>
        <p:spPr bwMode="auto">
          <a:xfrm flipH="1">
            <a:off x="8627533" y="3251082"/>
            <a:ext cx="42333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 name="Gerade Verbindung 44"/>
          <p:cNvCxnSpPr/>
          <p:nvPr userDrawn="1"/>
        </p:nvCxnSpPr>
        <p:spPr bwMode="auto">
          <a:xfrm flipH="1">
            <a:off x="3169711" y="3251082"/>
            <a:ext cx="5217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9" name="Bild 58" descr="Kreise_3 Kopi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37979" y="1447801"/>
            <a:ext cx="4925568" cy="4898136"/>
          </a:xfrm>
          <a:prstGeom prst="rect">
            <a:avLst/>
          </a:prstGeom>
        </p:spPr>
      </p:pic>
      <p:sp>
        <p:nvSpPr>
          <p:cNvPr id="15" name="Rechteck 14"/>
          <p:cNvSpPr/>
          <p:nvPr userDrawn="1"/>
        </p:nvSpPr>
        <p:spPr>
          <a:xfrm>
            <a:off x="358775" y="2656613"/>
            <a:ext cx="2700000" cy="1145850"/>
          </a:xfrm>
          <a:prstGeom prst="rect">
            <a:avLst/>
          </a:prstGeom>
          <a:solidFill>
            <a:schemeClr val="tx1">
              <a:lumMod val="40000"/>
              <a:lumOff val="60000"/>
            </a:schemeClr>
          </a:solidFill>
          <a:ln w="6350" cmpd="sng">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80000" tIns="144000" rIns="180000" bIns="180000" numCol="1" spcCol="1693" anchor="t" anchorCtr="0">
            <a:spAutoFit/>
          </a:bodyPr>
          <a:lstStyle/>
          <a:p>
            <a:pPr eaLnBrk="1" hangingPunct="1">
              <a:spcAft>
                <a:spcPct val="40000"/>
              </a:spcAft>
            </a:pPr>
            <a:endParaRPr lang="de-DE" sz="1400" noProof="1">
              <a:solidFill>
                <a:schemeClr val="tx1"/>
              </a:solidFill>
              <a:latin typeface="Calibri Light"/>
              <a:cs typeface="Calibri Light"/>
            </a:endParaRPr>
          </a:p>
          <a:p>
            <a:pPr eaLnBrk="1" hangingPunct="1">
              <a:spcAft>
                <a:spcPct val="40000"/>
              </a:spcAft>
            </a:pPr>
            <a:endParaRPr lang="de-DE" sz="1400" noProof="1">
              <a:solidFill>
                <a:schemeClr val="tx1"/>
              </a:solidFill>
              <a:latin typeface="Calibri Light"/>
              <a:cs typeface="Calibri Light"/>
            </a:endParaRPr>
          </a:p>
          <a:p>
            <a:pPr eaLnBrk="1" hangingPunct="1">
              <a:spcAft>
                <a:spcPct val="40000"/>
              </a:spcAft>
            </a:pPr>
            <a:endParaRPr lang="de-DE" sz="1400" noProof="1">
              <a:solidFill>
                <a:schemeClr val="tx1"/>
              </a:solidFill>
              <a:latin typeface="Calibri Light"/>
              <a:cs typeface="Calibri Light"/>
            </a:endParaRPr>
          </a:p>
        </p:txBody>
      </p:sp>
      <p:sp>
        <p:nvSpPr>
          <p:cNvPr id="16" name="Rechteck 15"/>
          <p:cNvSpPr/>
          <p:nvPr userDrawn="1"/>
        </p:nvSpPr>
        <p:spPr>
          <a:xfrm>
            <a:off x="358775" y="5018813"/>
            <a:ext cx="2700000" cy="1059672"/>
          </a:xfrm>
          <a:prstGeom prst="rect">
            <a:avLst/>
          </a:prstGeom>
          <a:solidFill>
            <a:schemeClr val="tx1">
              <a:lumMod val="40000"/>
              <a:lumOff val="60000"/>
            </a:schemeClr>
          </a:solidFill>
          <a:ln w="6350" cmpd="sng">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80000" tIns="144000" rIns="180000" bIns="180000" numCol="1" spcCol="1693" anchor="t" anchorCtr="0">
            <a:spAutoFit/>
          </a:bodyPr>
          <a:lstStyle/>
          <a:p>
            <a:pPr eaLnBrk="1" hangingPunct="1">
              <a:spcAft>
                <a:spcPct val="40000"/>
              </a:spcAft>
            </a:pPr>
            <a:endParaRPr lang="de-DE" sz="1400" noProof="1">
              <a:solidFill>
                <a:schemeClr val="tx1"/>
              </a:solidFill>
              <a:latin typeface="Calibri Light"/>
              <a:cs typeface="Calibri Light"/>
            </a:endParaRPr>
          </a:p>
          <a:p>
            <a:pPr eaLnBrk="1" hangingPunct="1">
              <a:spcAft>
                <a:spcPct val="40000"/>
              </a:spcAft>
            </a:pPr>
            <a:br>
              <a:rPr lang="de-DE" sz="1400" noProof="1">
                <a:solidFill>
                  <a:schemeClr val="tx1"/>
                </a:solidFill>
                <a:latin typeface="Calibri Light"/>
                <a:cs typeface="Calibri Light"/>
              </a:rPr>
            </a:br>
            <a:endParaRPr lang="de-DE" sz="1400" noProof="1">
              <a:solidFill>
                <a:schemeClr val="tx1"/>
              </a:solidFill>
              <a:latin typeface="Calibri Light"/>
              <a:cs typeface="Calibri Light"/>
            </a:endParaRPr>
          </a:p>
        </p:txBody>
      </p:sp>
      <p:sp>
        <p:nvSpPr>
          <p:cNvPr id="17" name="Rechteck 16"/>
          <p:cNvSpPr/>
          <p:nvPr userDrawn="1"/>
        </p:nvSpPr>
        <p:spPr>
          <a:xfrm>
            <a:off x="9123700" y="2656613"/>
            <a:ext cx="2700000" cy="1145850"/>
          </a:xfrm>
          <a:prstGeom prst="rect">
            <a:avLst/>
          </a:prstGeom>
          <a:solidFill>
            <a:schemeClr val="tx1">
              <a:lumMod val="40000"/>
              <a:lumOff val="60000"/>
            </a:schemeClr>
          </a:solidFill>
          <a:ln w="6350" cmpd="sng">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80000" tIns="144000" rIns="180000" bIns="180000" numCol="1" spcCol="1693" anchor="t" anchorCtr="0">
            <a:spAutoFit/>
          </a:bodyPr>
          <a:lstStyle/>
          <a:p>
            <a:pPr algn="r" eaLnBrk="1" hangingPunct="1">
              <a:spcAft>
                <a:spcPct val="40000"/>
              </a:spcAft>
            </a:pPr>
            <a:endParaRPr lang="de-DE" sz="1400" noProof="1">
              <a:solidFill>
                <a:schemeClr val="tx1"/>
              </a:solidFill>
              <a:latin typeface="Calibri Light"/>
              <a:cs typeface="Calibri Light"/>
            </a:endParaRPr>
          </a:p>
          <a:p>
            <a:pPr algn="r" eaLnBrk="1" hangingPunct="1">
              <a:spcAft>
                <a:spcPct val="40000"/>
              </a:spcAft>
            </a:pPr>
            <a:endParaRPr lang="de-DE" sz="1400" noProof="1">
              <a:solidFill>
                <a:schemeClr val="tx1"/>
              </a:solidFill>
              <a:latin typeface="Calibri Light"/>
              <a:cs typeface="Calibri Light"/>
            </a:endParaRPr>
          </a:p>
          <a:p>
            <a:pPr algn="r" eaLnBrk="1" hangingPunct="1">
              <a:spcAft>
                <a:spcPct val="40000"/>
              </a:spcAft>
            </a:pPr>
            <a:endParaRPr lang="de-DE" sz="1400" noProof="1">
              <a:solidFill>
                <a:schemeClr val="tx1"/>
              </a:solidFill>
              <a:latin typeface="Calibri Light"/>
              <a:cs typeface="Calibri Light"/>
            </a:endParaRPr>
          </a:p>
        </p:txBody>
      </p:sp>
      <p:sp>
        <p:nvSpPr>
          <p:cNvPr id="18" name="Rechteck 17"/>
          <p:cNvSpPr/>
          <p:nvPr userDrawn="1"/>
        </p:nvSpPr>
        <p:spPr>
          <a:xfrm>
            <a:off x="9123700" y="5018813"/>
            <a:ext cx="2700000" cy="1145850"/>
          </a:xfrm>
          <a:prstGeom prst="rect">
            <a:avLst/>
          </a:prstGeom>
          <a:solidFill>
            <a:schemeClr val="tx1">
              <a:lumMod val="40000"/>
              <a:lumOff val="60000"/>
            </a:schemeClr>
          </a:solidFill>
          <a:ln w="6350" cmpd="sng">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80000" tIns="144000" rIns="180000" bIns="180000" numCol="1" spcCol="1693" anchor="t" anchorCtr="0">
            <a:spAutoFit/>
          </a:bodyPr>
          <a:lstStyle/>
          <a:p>
            <a:pPr algn="r" eaLnBrk="1" hangingPunct="1">
              <a:spcAft>
                <a:spcPct val="40000"/>
              </a:spcAft>
            </a:pPr>
            <a:endParaRPr lang="de-DE" sz="1400" noProof="1">
              <a:solidFill>
                <a:schemeClr val="tx1"/>
              </a:solidFill>
              <a:latin typeface="Calibri Light"/>
              <a:cs typeface="Calibri Light"/>
            </a:endParaRPr>
          </a:p>
          <a:p>
            <a:pPr algn="r" eaLnBrk="1" hangingPunct="1">
              <a:spcAft>
                <a:spcPct val="40000"/>
              </a:spcAft>
            </a:pPr>
            <a:endParaRPr lang="de-DE" sz="1400" noProof="1">
              <a:solidFill>
                <a:schemeClr val="tx1"/>
              </a:solidFill>
              <a:latin typeface="Calibri Light"/>
              <a:cs typeface="Calibri Light"/>
            </a:endParaRPr>
          </a:p>
          <a:p>
            <a:pPr algn="r" eaLnBrk="1" hangingPunct="1">
              <a:spcAft>
                <a:spcPct val="40000"/>
              </a:spcAft>
            </a:pPr>
            <a:endParaRPr lang="de-DE" sz="1400" noProof="1">
              <a:solidFill>
                <a:schemeClr val="tx1"/>
              </a:solidFill>
              <a:latin typeface="Calibri Light"/>
              <a:cs typeface="Calibri Light"/>
            </a:endParaRPr>
          </a:p>
        </p:txBody>
      </p:sp>
      <p:sp>
        <p:nvSpPr>
          <p:cNvPr id="19" name="Textplatzhalter 8"/>
          <p:cNvSpPr>
            <a:spLocks noGrp="1"/>
          </p:cNvSpPr>
          <p:nvPr>
            <p:ph type="body" sz="quarter" idx="15" hasCustomPrompt="1"/>
          </p:nvPr>
        </p:nvSpPr>
        <p:spPr>
          <a:xfrm>
            <a:off x="6050273" y="3001466"/>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20" name="Textplatzhalter 8"/>
          <p:cNvSpPr>
            <a:spLocks noGrp="1"/>
          </p:cNvSpPr>
          <p:nvPr>
            <p:ph type="body" sz="quarter" idx="16" hasCustomPrompt="1"/>
          </p:nvPr>
        </p:nvSpPr>
        <p:spPr>
          <a:xfrm>
            <a:off x="9306000" y="2833406"/>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21" name="Textplatzhalter 8"/>
          <p:cNvSpPr>
            <a:spLocks noGrp="1"/>
          </p:cNvSpPr>
          <p:nvPr>
            <p:ph type="body" sz="quarter" idx="17" hasCustomPrompt="1"/>
          </p:nvPr>
        </p:nvSpPr>
        <p:spPr>
          <a:xfrm>
            <a:off x="9305999" y="5189713"/>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22" name="Textplatzhalter 8"/>
          <p:cNvSpPr>
            <a:spLocks noGrp="1"/>
          </p:cNvSpPr>
          <p:nvPr>
            <p:ph type="body" sz="quarter" idx="18" hasCustomPrompt="1"/>
          </p:nvPr>
        </p:nvSpPr>
        <p:spPr>
          <a:xfrm>
            <a:off x="515842" y="5189713"/>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23" name="Textplatzhalter 8"/>
          <p:cNvSpPr>
            <a:spLocks noGrp="1"/>
          </p:cNvSpPr>
          <p:nvPr>
            <p:ph type="body" sz="quarter" idx="19" hasCustomPrompt="1"/>
          </p:nvPr>
        </p:nvSpPr>
        <p:spPr>
          <a:xfrm>
            <a:off x="515842" y="2833406"/>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24" name="Textplatzhalter 8"/>
          <p:cNvSpPr>
            <a:spLocks noGrp="1"/>
          </p:cNvSpPr>
          <p:nvPr>
            <p:ph type="body" sz="quarter" idx="20" hasCustomPrompt="1"/>
          </p:nvPr>
        </p:nvSpPr>
        <p:spPr>
          <a:xfrm>
            <a:off x="3825233" y="3464869"/>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a:t>
            </a:r>
          </a:p>
          <a:p>
            <a:pPr lvl="0"/>
            <a:r>
              <a:rPr lang="de-DE"/>
              <a:t>ergänzen.</a:t>
            </a:r>
          </a:p>
        </p:txBody>
      </p:sp>
      <p:sp>
        <p:nvSpPr>
          <p:cNvPr id="25" name="Textplatzhalter 8"/>
          <p:cNvSpPr>
            <a:spLocks noGrp="1"/>
          </p:cNvSpPr>
          <p:nvPr>
            <p:ph type="body" sz="quarter" idx="21" hasCustomPrompt="1"/>
          </p:nvPr>
        </p:nvSpPr>
        <p:spPr>
          <a:xfrm>
            <a:off x="3825232" y="5116649"/>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26" name="Textplatzhalter 8"/>
          <p:cNvSpPr>
            <a:spLocks noGrp="1"/>
          </p:cNvSpPr>
          <p:nvPr>
            <p:ph type="body" sz="quarter" idx="22" hasCustomPrompt="1"/>
          </p:nvPr>
        </p:nvSpPr>
        <p:spPr>
          <a:xfrm>
            <a:off x="5965529" y="5318811"/>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a:t>
            </a:r>
          </a:p>
          <a:p>
            <a:pPr lvl="0"/>
            <a:r>
              <a:rPr lang="de-DE"/>
              <a:t>ergänzen.</a:t>
            </a:r>
          </a:p>
        </p:txBody>
      </p:sp>
    </p:spTree>
    <p:extLst>
      <p:ext uri="{BB962C8B-B14F-4D97-AF65-F5344CB8AC3E}">
        <p14:creationId xmlns:p14="http://schemas.microsoft.com/office/powerpoint/2010/main" val="3504832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 Inhaltselemente mit überschriftsfelder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r>
              <a:rPr lang="de-DE"/>
              <a:t>COSMO CONSULT-Gruppe</a:t>
            </a:r>
          </a:p>
        </p:txBody>
      </p:sp>
      <p:sp>
        <p:nvSpPr>
          <p:cNvPr id="4" name="Foliennummernplatzhalter 3"/>
          <p:cNvSpPr>
            <a:spLocks noGrp="1"/>
          </p:cNvSpPr>
          <p:nvPr>
            <p:ph type="sldNum" sz="quarter" idx="11"/>
          </p:nvPr>
        </p:nvSpPr>
        <p:spPr/>
        <p:txBody>
          <a:bodyPr/>
          <a:lstStyle/>
          <a:p>
            <a:fld id="{910FF099-12B5-C14B-9A65-18C54232B64D}" type="slidenum">
              <a:rPr lang="de-DE" smtClean="0"/>
              <a:pPr/>
              <a:t>‹Nr.›</a:t>
            </a:fld>
            <a:endParaRPr lang="de-DE"/>
          </a:p>
        </p:txBody>
      </p:sp>
      <p:sp>
        <p:nvSpPr>
          <p:cNvPr id="5" name="Ecken des Rechtecks auf der gleichen Seite abrunden 24"/>
          <p:cNvSpPr/>
          <p:nvPr userDrawn="1"/>
        </p:nvSpPr>
        <p:spPr bwMode="auto">
          <a:xfrm>
            <a:off x="358775" y="4399438"/>
            <a:ext cx="11464925" cy="420212"/>
          </a:xfrm>
          <a:prstGeom prst="round2SameRect">
            <a:avLst>
              <a:gd name="adj1" fmla="val 11685"/>
              <a:gd name="adj2" fmla="val 0"/>
            </a:avLst>
          </a:prstGeom>
          <a:solidFill>
            <a:schemeClr val="accent1"/>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defTabSz="801688" eaLnBrk="0" hangingPunct="0"/>
            <a:endParaRPr lang="de-DE" sz="1200" noProof="1">
              <a:solidFill>
                <a:srgbClr val="04276E"/>
              </a:solidFill>
              <a:latin typeface="Calibri Light"/>
              <a:cs typeface="Calibri Light"/>
            </a:endParaRPr>
          </a:p>
        </p:txBody>
      </p:sp>
      <p:sp>
        <p:nvSpPr>
          <p:cNvPr id="6" name="Rechteck 5"/>
          <p:cNvSpPr/>
          <p:nvPr userDrawn="1"/>
        </p:nvSpPr>
        <p:spPr>
          <a:xfrm>
            <a:off x="358775"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pPr>
              <a:spcBef>
                <a:spcPct val="25000"/>
              </a:spcBef>
            </a:pPr>
            <a:endParaRPr lang="de-DE" sz="1200" noProof="1">
              <a:solidFill>
                <a:schemeClr val="tx1"/>
              </a:solidFill>
              <a:latin typeface="Calibri Light"/>
              <a:cs typeface="Calibri Light"/>
            </a:endParaRPr>
          </a:p>
        </p:txBody>
      </p:sp>
      <p:sp>
        <p:nvSpPr>
          <p:cNvPr id="7" name="Ecken des Rechtecks auf der gleichen Seite abrunden 26"/>
          <p:cNvSpPr/>
          <p:nvPr userDrawn="1"/>
        </p:nvSpPr>
        <p:spPr bwMode="auto">
          <a:xfrm>
            <a:off x="358775" y="2646838"/>
            <a:ext cx="1720850" cy="420212"/>
          </a:xfrm>
          <a:prstGeom prst="round2SameRect">
            <a:avLst>
              <a:gd name="adj1" fmla="val 11685"/>
              <a:gd name="adj2" fmla="val 0"/>
            </a:avLst>
          </a:prstGeom>
          <a:solidFill>
            <a:schemeClr val="accent1"/>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300" u="none" strike="noStrike" cap="none" normalizeH="0" baseline="0">
              <a:ln>
                <a:noFill/>
              </a:ln>
              <a:solidFill>
                <a:schemeClr val="accent6"/>
              </a:solidFill>
              <a:effectLst/>
              <a:latin typeface="Calibri Light"/>
              <a:cs typeface="Calibri Light"/>
            </a:endParaRPr>
          </a:p>
        </p:txBody>
      </p:sp>
      <p:cxnSp>
        <p:nvCxnSpPr>
          <p:cNvPr id="8" name="Gerade Verbindung 36"/>
          <p:cNvCxnSpPr>
            <a:stCxn id="12" idx="2"/>
            <a:endCxn id="7" idx="0"/>
          </p:cNvCxnSpPr>
          <p:nvPr userDrawn="1"/>
        </p:nvCxnSpPr>
        <p:spPr bwMode="auto">
          <a:xfrm flipH="1">
            <a:off x="2079625" y="2856944"/>
            <a:ext cx="8023225"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9" name="Gruppierung 37"/>
          <p:cNvGrpSpPr/>
          <p:nvPr userDrawn="1"/>
        </p:nvGrpSpPr>
        <p:grpSpPr>
          <a:xfrm rot="5400000">
            <a:off x="11411393" y="4553160"/>
            <a:ext cx="244197" cy="123683"/>
            <a:chOff x="4648201" y="2038350"/>
            <a:chExt cx="383204" cy="194088"/>
          </a:xfrm>
        </p:grpSpPr>
        <p:cxnSp>
          <p:nvCxnSpPr>
            <p:cNvPr id="10" name="Gerade Verbindung 38"/>
            <p:cNvCxnSpPr/>
            <p:nvPr/>
          </p:nvCxnSpPr>
          <p:spPr bwMode="auto">
            <a:xfrm flipH="1">
              <a:off x="4648201" y="2038350"/>
              <a:ext cx="196849" cy="1940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 name="Gerade Verbindung 39"/>
            <p:cNvCxnSpPr/>
            <p:nvPr/>
          </p:nvCxnSpPr>
          <p:spPr bwMode="auto">
            <a:xfrm>
              <a:off x="4845050" y="2038350"/>
              <a:ext cx="186355" cy="1940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12" name="Ecken des Rechtecks auf der gleichen Seite abrunden 40"/>
          <p:cNvSpPr/>
          <p:nvPr userDrawn="1"/>
        </p:nvSpPr>
        <p:spPr bwMode="auto">
          <a:xfrm>
            <a:off x="10102850" y="2646838"/>
            <a:ext cx="1720850" cy="420212"/>
          </a:xfrm>
          <a:prstGeom prst="round2SameRect">
            <a:avLst>
              <a:gd name="adj1" fmla="val 5641"/>
              <a:gd name="adj2" fmla="val 0"/>
            </a:avLst>
          </a:prstGeom>
          <a:solidFill>
            <a:schemeClr val="accent6"/>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300" u="none" strike="noStrike" cap="none" normalizeH="0" baseline="0">
              <a:ln>
                <a:noFill/>
              </a:ln>
              <a:solidFill>
                <a:schemeClr val="bg1"/>
              </a:solidFill>
              <a:effectLst/>
              <a:latin typeface="Calibri Light"/>
              <a:cs typeface="Calibri Light"/>
            </a:endParaRPr>
          </a:p>
        </p:txBody>
      </p:sp>
      <p:sp>
        <p:nvSpPr>
          <p:cNvPr id="13" name="Ecken des Rechtecks auf der gleichen Seite abrunden 92"/>
          <p:cNvSpPr/>
          <p:nvPr userDrawn="1"/>
        </p:nvSpPr>
        <p:spPr bwMode="auto">
          <a:xfrm>
            <a:off x="2307590" y="2646838"/>
            <a:ext cx="1720850" cy="420212"/>
          </a:xfrm>
          <a:prstGeom prst="round2SameRect">
            <a:avLst>
              <a:gd name="adj1" fmla="val 11685"/>
              <a:gd name="adj2" fmla="val 0"/>
            </a:avLst>
          </a:prstGeom>
          <a:solidFill>
            <a:schemeClr val="bg2">
              <a:lumMod val="20000"/>
              <a:lumOff val="80000"/>
            </a:schemeClr>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endParaRPr lang="de-DE" sz="1300">
              <a:solidFill>
                <a:schemeClr val="accent6"/>
              </a:solidFill>
              <a:latin typeface="Calibri Light"/>
              <a:cs typeface="Calibri Light"/>
            </a:endParaRPr>
          </a:p>
        </p:txBody>
      </p:sp>
      <p:sp>
        <p:nvSpPr>
          <p:cNvPr id="14" name="Ecken des Rechtecks auf der gleichen Seite abrunden 93"/>
          <p:cNvSpPr/>
          <p:nvPr userDrawn="1"/>
        </p:nvSpPr>
        <p:spPr bwMode="auto">
          <a:xfrm>
            <a:off x="4256405" y="2646838"/>
            <a:ext cx="1720850" cy="420212"/>
          </a:xfrm>
          <a:prstGeom prst="round2SameRect">
            <a:avLst>
              <a:gd name="adj1" fmla="val 11685"/>
              <a:gd name="adj2" fmla="val 0"/>
            </a:avLst>
          </a:prstGeom>
          <a:solidFill>
            <a:schemeClr val="bg2">
              <a:lumMod val="40000"/>
              <a:lumOff val="60000"/>
            </a:schemeClr>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endParaRPr lang="de-DE" sz="1300">
              <a:solidFill>
                <a:schemeClr val="accent6"/>
              </a:solidFill>
              <a:latin typeface="Calibri Light"/>
              <a:cs typeface="Calibri Light"/>
            </a:endParaRPr>
          </a:p>
        </p:txBody>
      </p:sp>
      <p:sp>
        <p:nvSpPr>
          <p:cNvPr id="15" name="Ecken des Rechtecks auf der gleichen Seite abrunden 94"/>
          <p:cNvSpPr/>
          <p:nvPr userDrawn="1"/>
        </p:nvSpPr>
        <p:spPr bwMode="auto">
          <a:xfrm>
            <a:off x="6205220" y="2646838"/>
            <a:ext cx="1720850" cy="420212"/>
          </a:xfrm>
          <a:prstGeom prst="round2SameRect">
            <a:avLst>
              <a:gd name="adj1" fmla="val 11685"/>
              <a:gd name="adj2" fmla="val 0"/>
            </a:avLst>
          </a:prstGeom>
          <a:solidFill>
            <a:schemeClr val="bg2">
              <a:lumMod val="60000"/>
              <a:lumOff val="40000"/>
            </a:schemeClr>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endParaRPr lang="de-DE" sz="1300">
              <a:solidFill>
                <a:schemeClr val="accent6"/>
              </a:solidFill>
              <a:latin typeface="Calibri Light"/>
              <a:cs typeface="Calibri Light"/>
            </a:endParaRPr>
          </a:p>
        </p:txBody>
      </p:sp>
      <p:sp>
        <p:nvSpPr>
          <p:cNvPr id="16" name="Ecken des Rechtecks auf der gleichen Seite abrunden 95"/>
          <p:cNvSpPr/>
          <p:nvPr userDrawn="1"/>
        </p:nvSpPr>
        <p:spPr bwMode="auto">
          <a:xfrm>
            <a:off x="8154035" y="2646838"/>
            <a:ext cx="1720850" cy="420212"/>
          </a:xfrm>
          <a:prstGeom prst="round2SameRect">
            <a:avLst>
              <a:gd name="adj1" fmla="val 11685"/>
              <a:gd name="adj2" fmla="val 0"/>
            </a:avLst>
          </a:prstGeom>
          <a:solidFill>
            <a:schemeClr val="bg2"/>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endParaRPr lang="de-DE" sz="1300">
              <a:solidFill>
                <a:schemeClr val="accent6"/>
              </a:solidFill>
              <a:latin typeface="Calibri Light"/>
              <a:cs typeface="Calibri Light"/>
            </a:endParaRPr>
          </a:p>
        </p:txBody>
      </p:sp>
      <p:grpSp>
        <p:nvGrpSpPr>
          <p:cNvPr id="17" name="Gruppierung 96"/>
          <p:cNvGrpSpPr/>
          <p:nvPr userDrawn="1"/>
        </p:nvGrpSpPr>
        <p:grpSpPr>
          <a:xfrm rot="5400000">
            <a:off x="554667" y="4553160"/>
            <a:ext cx="244197" cy="123683"/>
            <a:chOff x="4648201" y="2038350"/>
            <a:chExt cx="383204" cy="194088"/>
          </a:xfrm>
        </p:grpSpPr>
        <p:cxnSp>
          <p:nvCxnSpPr>
            <p:cNvPr id="18" name="Gerade Verbindung 97"/>
            <p:cNvCxnSpPr/>
            <p:nvPr/>
          </p:nvCxnSpPr>
          <p:spPr bwMode="auto">
            <a:xfrm flipH="1">
              <a:off x="4648201" y="2038350"/>
              <a:ext cx="196849" cy="1940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 name="Gerade Verbindung 98"/>
            <p:cNvCxnSpPr/>
            <p:nvPr/>
          </p:nvCxnSpPr>
          <p:spPr bwMode="auto">
            <a:xfrm>
              <a:off x="4845050" y="2038350"/>
              <a:ext cx="186355" cy="1940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20" name="Rechteck 19"/>
          <p:cNvSpPr/>
          <p:nvPr userDrawn="1"/>
        </p:nvSpPr>
        <p:spPr>
          <a:xfrm>
            <a:off x="2307600"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a:solidFill>
                <a:schemeClr val="tx1"/>
              </a:solidFill>
              <a:latin typeface="Calibri Light"/>
              <a:cs typeface="Calibri Light"/>
            </a:endParaRPr>
          </a:p>
        </p:txBody>
      </p:sp>
      <p:sp>
        <p:nvSpPr>
          <p:cNvPr id="21" name="Rechteck 20"/>
          <p:cNvSpPr/>
          <p:nvPr userDrawn="1"/>
        </p:nvSpPr>
        <p:spPr>
          <a:xfrm>
            <a:off x="4256425"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a:solidFill>
                <a:schemeClr val="tx1"/>
              </a:solidFill>
              <a:latin typeface="Calibri Light"/>
              <a:cs typeface="Calibri Light"/>
            </a:endParaRPr>
          </a:p>
        </p:txBody>
      </p:sp>
      <p:sp>
        <p:nvSpPr>
          <p:cNvPr id="22" name="Rechteck 21"/>
          <p:cNvSpPr/>
          <p:nvPr userDrawn="1"/>
        </p:nvSpPr>
        <p:spPr>
          <a:xfrm>
            <a:off x="6205250"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a:solidFill>
                <a:schemeClr val="tx1"/>
              </a:solidFill>
              <a:latin typeface="Calibri Light"/>
              <a:cs typeface="Calibri Light"/>
            </a:endParaRPr>
          </a:p>
        </p:txBody>
      </p:sp>
      <p:sp>
        <p:nvSpPr>
          <p:cNvPr id="23" name="Rechteck 22"/>
          <p:cNvSpPr/>
          <p:nvPr userDrawn="1"/>
        </p:nvSpPr>
        <p:spPr>
          <a:xfrm>
            <a:off x="8154075"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a:solidFill>
                <a:schemeClr val="tx1"/>
              </a:solidFill>
              <a:latin typeface="Calibri Light"/>
              <a:cs typeface="Calibri Light"/>
            </a:endParaRPr>
          </a:p>
        </p:txBody>
      </p:sp>
      <p:sp>
        <p:nvSpPr>
          <p:cNvPr id="24" name="Rechteck 23"/>
          <p:cNvSpPr/>
          <p:nvPr userDrawn="1"/>
        </p:nvSpPr>
        <p:spPr>
          <a:xfrm>
            <a:off x="10102900"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a:solidFill>
                <a:schemeClr val="tx1"/>
              </a:solidFill>
              <a:latin typeface="Calibri Light"/>
              <a:cs typeface="Calibri Light"/>
            </a:endParaRPr>
          </a:p>
        </p:txBody>
      </p:sp>
      <p:sp>
        <p:nvSpPr>
          <p:cNvPr id="25" name="Textplatzhalter 8"/>
          <p:cNvSpPr>
            <a:spLocks noGrp="1"/>
          </p:cNvSpPr>
          <p:nvPr>
            <p:ph type="body" sz="quarter" idx="21" hasCustomPrompt="1"/>
          </p:nvPr>
        </p:nvSpPr>
        <p:spPr>
          <a:xfrm>
            <a:off x="6302103" y="2640944"/>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26" name="Textplatzhalter 8"/>
          <p:cNvSpPr>
            <a:spLocks noGrp="1"/>
          </p:cNvSpPr>
          <p:nvPr>
            <p:ph type="body" sz="quarter" idx="22" hasCustomPrompt="1"/>
          </p:nvPr>
        </p:nvSpPr>
        <p:spPr>
          <a:xfrm>
            <a:off x="455658" y="2646838"/>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27" name="Textplatzhalter 8"/>
          <p:cNvSpPr>
            <a:spLocks noGrp="1"/>
          </p:cNvSpPr>
          <p:nvPr>
            <p:ph type="body" sz="quarter" idx="23" hasCustomPrompt="1"/>
          </p:nvPr>
        </p:nvSpPr>
        <p:spPr>
          <a:xfrm>
            <a:off x="2421572" y="2640944"/>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28" name="Textplatzhalter 8"/>
          <p:cNvSpPr>
            <a:spLocks noGrp="1"/>
          </p:cNvSpPr>
          <p:nvPr>
            <p:ph type="body" sz="quarter" idx="24" hasCustomPrompt="1"/>
          </p:nvPr>
        </p:nvSpPr>
        <p:spPr>
          <a:xfrm>
            <a:off x="4370387" y="2631055"/>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29" name="Textplatzhalter 8"/>
          <p:cNvSpPr>
            <a:spLocks noGrp="1"/>
          </p:cNvSpPr>
          <p:nvPr>
            <p:ph type="body" sz="quarter" idx="25" hasCustomPrompt="1"/>
          </p:nvPr>
        </p:nvSpPr>
        <p:spPr>
          <a:xfrm>
            <a:off x="8268017" y="2645720"/>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30" name="Textplatzhalter 8"/>
          <p:cNvSpPr>
            <a:spLocks noGrp="1"/>
          </p:cNvSpPr>
          <p:nvPr>
            <p:ph type="body" sz="quarter" idx="26" hasCustomPrompt="1"/>
          </p:nvPr>
        </p:nvSpPr>
        <p:spPr>
          <a:xfrm>
            <a:off x="4737666" y="4399438"/>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31" name="Textplatzhalter 8"/>
          <p:cNvSpPr>
            <a:spLocks noGrp="1"/>
          </p:cNvSpPr>
          <p:nvPr>
            <p:ph type="body" sz="quarter" idx="27" hasCustomPrompt="1"/>
          </p:nvPr>
        </p:nvSpPr>
        <p:spPr>
          <a:xfrm>
            <a:off x="10233931" y="2656424"/>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32" name="Textplatzhalter 8"/>
          <p:cNvSpPr>
            <a:spLocks noGrp="1"/>
          </p:cNvSpPr>
          <p:nvPr>
            <p:ph type="body" sz="quarter" idx="28" hasCustomPrompt="1"/>
          </p:nvPr>
        </p:nvSpPr>
        <p:spPr>
          <a:xfrm>
            <a:off x="455638"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33" name="Textplatzhalter 8"/>
          <p:cNvSpPr>
            <a:spLocks noGrp="1"/>
          </p:cNvSpPr>
          <p:nvPr>
            <p:ph type="body" sz="quarter" idx="29" hasCustomPrompt="1"/>
          </p:nvPr>
        </p:nvSpPr>
        <p:spPr>
          <a:xfrm>
            <a:off x="2421572"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34" name="Textplatzhalter 8"/>
          <p:cNvSpPr>
            <a:spLocks noGrp="1"/>
          </p:cNvSpPr>
          <p:nvPr>
            <p:ph type="body" sz="quarter" idx="30" hasCustomPrompt="1"/>
          </p:nvPr>
        </p:nvSpPr>
        <p:spPr>
          <a:xfrm>
            <a:off x="4370386"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35" name="Textplatzhalter 8"/>
          <p:cNvSpPr>
            <a:spLocks noGrp="1"/>
          </p:cNvSpPr>
          <p:nvPr>
            <p:ph type="body" sz="quarter" idx="31" hasCustomPrompt="1"/>
          </p:nvPr>
        </p:nvSpPr>
        <p:spPr>
          <a:xfrm>
            <a:off x="6302102"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36" name="Textplatzhalter 8"/>
          <p:cNvSpPr>
            <a:spLocks noGrp="1"/>
          </p:cNvSpPr>
          <p:nvPr>
            <p:ph type="body" sz="quarter" idx="32" hasCustomPrompt="1"/>
          </p:nvPr>
        </p:nvSpPr>
        <p:spPr>
          <a:xfrm>
            <a:off x="8268017"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
        <p:nvSpPr>
          <p:cNvPr id="37" name="Textplatzhalter 8"/>
          <p:cNvSpPr>
            <a:spLocks noGrp="1"/>
          </p:cNvSpPr>
          <p:nvPr>
            <p:ph type="body" sz="quarter" idx="33" hasCustomPrompt="1"/>
          </p:nvPr>
        </p:nvSpPr>
        <p:spPr>
          <a:xfrm>
            <a:off x="10233930"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a:t>Inhalt ergänzen.</a:t>
            </a:r>
          </a:p>
        </p:txBody>
      </p:sp>
    </p:spTree>
    <p:extLst>
      <p:ext uri="{BB962C8B-B14F-4D97-AF65-F5344CB8AC3E}">
        <p14:creationId xmlns:p14="http://schemas.microsoft.com/office/powerpoint/2010/main" val="3742702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k Strahl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r>
              <a:rPr lang="de-DE"/>
              <a:t>COSMO CONSULT-Gruppe</a:t>
            </a:r>
          </a:p>
        </p:txBody>
      </p:sp>
      <p:sp>
        <p:nvSpPr>
          <p:cNvPr id="4" name="Foliennummernplatzhalter 3"/>
          <p:cNvSpPr>
            <a:spLocks noGrp="1"/>
          </p:cNvSpPr>
          <p:nvPr>
            <p:ph type="sldNum" sz="quarter" idx="11"/>
          </p:nvPr>
        </p:nvSpPr>
        <p:spPr/>
        <p:txBody>
          <a:bodyPr/>
          <a:lstStyle/>
          <a:p>
            <a:fld id="{910FF099-12B5-C14B-9A65-18C54232B64D}" type="slidenum">
              <a:rPr lang="de-DE" smtClean="0"/>
              <a:pPr/>
              <a:t>‹Nr.›</a:t>
            </a:fld>
            <a:endParaRPr lang="de-DE"/>
          </a:p>
        </p:txBody>
      </p:sp>
      <p:sp>
        <p:nvSpPr>
          <p:cNvPr id="5" name="Ellipse 4"/>
          <p:cNvSpPr/>
          <p:nvPr userDrawn="1"/>
        </p:nvSpPr>
        <p:spPr>
          <a:xfrm>
            <a:off x="4861008" y="3529114"/>
            <a:ext cx="1331561" cy="1307055"/>
          </a:xfrm>
          <a:prstGeom prst="ellipse">
            <a:avLst/>
          </a:prstGeom>
          <a:solidFill>
            <a:schemeClr val="accent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 name="Grafik 18"/>
          <p:cNvPicPr>
            <a:picLocks noChangeAspect="1"/>
          </p:cNvPicPr>
          <p:nvPr userDrawn="1"/>
        </p:nvPicPr>
        <p:blipFill rotWithShape="1">
          <a:blip r:embed="rId2"/>
          <a:srcRect t="1" b="39535"/>
          <a:stretch/>
        </p:blipFill>
        <p:spPr>
          <a:xfrm>
            <a:off x="3707176" y="3826262"/>
            <a:ext cx="3639223" cy="720000"/>
          </a:xfrm>
          <a:prstGeom prst="rect">
            <a:avLst/>
          </a:prstGeom>
        </p:spPr>
      </p:pic>
      <p:cxnSp>
        <p:nvCxnSpPr>
          <p:cNvPr id="20" name="Gerader Verbinder 19"/>
          <p:cNvCxnSpPr>
            <a:cxnSpLocks/>
          </p:cNvCxnSpPr>
          <p:nvPr userDrawn="1"/>
        </p:nvCxnSpPr>
        <p:spPr>
          <a:xfrm>
            <a:off x="3812174" y="1972059"/>
            <a:ext cx="1226261" cy="1516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Gerader Verbinder 20"/>
          <p:cNvCxnSpPr>
            <a:cxnSpLocks/>
          </p:cNvCxnSpPr>
          <p:nvPr userDrawn="1"/>
        </p:nvCxnSpPr>
        <p:spPr>
          <a:xfrm>
            <a:off x="6186380" y="4714083"/>
            <a:ext cx="2001858" cy="1052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Gerader Verbinder 21"/>
          <p:cNvCxnSpPr>
            <a:cxnSpLocks/>
          </p:cNvCxnSpPr>
          <p:nvPr userDrawn="1"/>
        </p:nvCxnSpPr>
        <p:spPr>
          <a:xfrm flipH="1">
            <a:off x="6296688" y="3690193"/>
            <a:ext cx="1709885" cy="308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Gerader Verbinder 22"/>
          <p:cNvCxnSpPr>
            <a:cxnSpLocks/>
          </p:cNvCxnSpPr>
          <p:nvPr userDrawn="1"/>
        </p:nvCxnSpPr>
        <p:spPr>
          <a:xfrm>
            <a:off x="3637124" y="3158419"/>
            <a:ext cx="1155468" cy="549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Gerader Verbinder 23"/>
          <p:cNvCxnSpPr>
            <a:cxnSpLocks/>
          </p:cNvCxnSpPr>
          <p:nvPr userDrawn="1"/>
        </p:nvCxnSpPr>
        <p:spPr>
          <a:xfrm flipH="1">
            <a:off x="5909320" y="1810288"/>
            <a:ext cx="1369581" cy="1571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Gerader Verbinder 24"/>
          <p:cNvCxnSpPr>
            <a:cxnSpLocks/>
          </p:cNvCxnSpPr>
          <p:nvPr userDrawn="1"/>
        </p:nvCxnSpPr>
        <p:spPr>
          <a:xfrm flipH="1">
            <a:off x="5475896" y="2629028"/>
            <a:ext cx="10322" cy="721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Gerader Verbinder 25"/>
          <p:cNvCxnSpPr>
            <a:cxnSpLocks/>
          </p:cNvCxnSpPr>
          <p:nvPr userDrawn="1"/>
        </p:nvCxnSpPr>
        <p:spPr>
          <a:xfrm flipH="1">
            <a:off x="6192265" y="2999406"/>
            <a:ext cx="860976" cy="674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r Verbinder 26"/>
          <p:cNvCxnSpPr>
            <a:cxnSpLocks/>
          </p:cNvCxnSpPr>
          <p:nvPr userDrawn="1"/>
        </p:nvCxnSpPr>
        <p:spPr>
          <a:xfrm>
            <a:off x="4074102" y="3924717"/>
            <a:ext cx="682055" cy="80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Gerader Verbinder 27"/>
          <p:cNvCxnSpPr>
            <a:cxnSpLocks/>
          </p:cNvCxnSpPr>
          <p:nvPr userDrawn="1"/>
        </p:nvCxnSpPr>
        <p:spPr>
          <a:xfrm flipV="1">
            <a:off x="3425328" y="4397877"/>
            <a:ext cx="1330829" cy="307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Gerader Verbinder 28"/>
          <p:cNvCxnSpPr>
            <a:cxnSpLocks/>
          </p:cNvCxnSpPr>
          <p:nvPr userDrawn="1"/>
        </p:nvCxnSpPr>
        <p:spPr>
          <a:xfrm flipV="1">
            <a:off x="3347732" y="4799167"/>
            <a:ext cx="1583530" cy="11127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Gerader Verbinder 29"/>
          <p:cNvCxnSpPr>
            <a:cxnSpLocks/>
          </p:cNvCxnSpPr>
          <p:nvPr userDrawn="1"/>
        </p:nvCxnSpPr>
        <p:spPr>
          <a:xfrm flipV="1">
            <a:off x="5056448" y="5015066"/>
            <a:ext cx="316127" cy="1089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Gerader Verbinder 30"/>
          <p:cNvCxnSpPr>
            <a:cxnSpLocks/>
          </p:cNvCxnSpPr>
          <p:nvPr userDrawn="1"/>
        </p:nvCxnSpPr>
        <p:spPr>
          <a:xfrm flipH="1" flipV="1">
            <a:off x="5830926" y="4945517"/>
            <a:ext cx="355455" cy="492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Gerader Verbinder 31"/>
          <p:cNvCxnSpPr>
            <a:cxnSpLocks/>
          </p:cNvCxnSpPr>
          <p:nvPr userDrawn="1"/>
        </p:nvCxnSpPr>
        <p:spPr>
          <a:xfrm>
            <a:off x="6297420" y="4274189"/>
            <a:ext cx="1153830" cy="2885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43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fik Fragezeich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r>
              <a:rPr lang="de-DE"/>
              <a:t>COSMO CONSULT-Gruppe</a:t>
            </a:r>
          </a:p>
        </p:txBody>
      </p:sp>
      <p:sp>
        <p:nvSpPr>
          <p:cNvPr id="4" name="Foliennummernplatzhalter 3"/>
          <p:cNvSpPr>
            <a:spLocks noGrp="1"/>
          </p:cNvSpPr>
          <p:nvPr>
            <p:ph type="sldNum" sz="quarter" idx="11"/>
          </p:nvPr>
        </p:nvSpPr>
        <p:spPr/>
        <p:txBody>
          <a:bodyPr/>
          <a:lstStyle/>
          <a:p>
            <a:fld id="{910FF099-12B5-C14B-9A65-18C54232B64D}" type="slidenum">
              <a:rPr lang="de-DE" smtClean="0"/>
              <a:pPr/>
              <a:t>‹Nr.›</a:t>
            </a:fld>
            <a:endParaRPr lang="de-DE"/>
          </a:p>
        </p:txBody>
      </p:sp>
      <p:grpSp>
        <p:nvGrpSpPr>
          <p:cNvPr id="7" name="Gruppieren 6"/>
          <p:cNvGrpSpPr>
            <a:grpSpLocks noChangeAspect="1"/>
          </p:cNvGrpSpPr>
          <p:nvPr userDrawn="1"/>
        </p:nvGrpSpPr>
        <p:grpSpPr>
          <a:xfrm>
            <a:off x="4257014" y="1328189"/>
            <a:ext cx="3347342" cy="4320000"/>
            <a:chOff x="2647156" y="1538207"/>
            <a:chExt cx="2832852" cy="3656011"/>
          </a:xfrm>
        </p:grpSpPr>
        <p:sp>
          <p:nvSpPr>
            <p:cNvPr id="8" name="WordArt 2"/>
            <p:cNvSpPr>
              <a:spLocks noChangeArrowheads="1" noChangeShapeType="1" noTextEdit="1"/>
            </p:cNvSpPr>
            <p:nvPr/>
          </p:nvSpPr>
          <p:spPr bwMode="gray">
            <a:xfrm rot="432278">
              <a:off x="3513442" y="1538207"/>
              <a:ext cx="1322388" cy="2166937"/>
            </a:xfrm>
            <a:prstGeom prst="rect">
              <a:avLst/>
            </a:prstGeom>
          </p:spPr>
          <p:txBody>
            <a:bodyPr wrap="none" fromWordArt="1">
              <a:prstTxWarp prst="textPlain">
                <a:avLst>
                  <a:gd name="adj" fmla="val 50000"/>
                </a:avLst>
              </a:prstTxWarp>
            </a:bodyPr>
            <a:lstStyle/>
            <a:p>
              <a:pPr algn="ctr"/>
              <a:r>
                <a:rPr lang="de-DE" sz="3600" kern="10">
                  <a:ln w="19050">
                    <a:solidFill>
                      <a:srgbClr val="FFFFFF"/>
                    </a:solidFill>
                    <a:round/>
                    <a:headEnd/>
                    <a:tailEnd/>
                  </a:ln>
                  <a:solidFill>
                    <a:srgbClr val="BED054"/>
                  </a:solidFill>
                  <a:effectLst>
                    <a:outerShdw dist="63500" dir="2212194" algn="ctr" rotWithShape="0">
                      <a:srgbClr val="000000">
                        <a:alpha val="50000"/>
                      </a:srgbClr>
                    </a:outerShdw>
                  </a:effectLst>
                  <a:latin typeface="Arial Black"/>
                </a:rPr>
                <a:t>?</a:t>
              </a:r>
            </a:p>
          </p:txBody>
        </p:sp>
        <p:sp>
          <p:nvSpPr>
            <p:cNvPr id="9" name="WordArt 5"/>
            <p:cNvSpPr>
              <a:spLocks noChangeArrowheads="1" noChangeShapeType="1" noTextEdit="1"/>
            </p:cNvSpPr>
            <p:nvPr/>
          </p:nvSpPr>
          <p:spPr bwMode="gray">
            <a:xfrm rot="21143795">
              <a:off x="2647156" y="2680912"/>
              <a:ext cx="1004887" cy="1647825"/>
            </a:xfrm>
            <a:prstGeom prst="rect">
              <a:avLst/>
            </a:prstGeom>
          </p:spPr>
          <p:txBody>
            <a:bodyPr wrap="none" fromWordArt="1">
              <a:prstTxWarp prst="textPlain">
                <a:avLst>
                  <a:gd name="adj" fmla="val 50000"/>
                </a:avLst>
              </a:prstTxWarp>
            </a:bodyPr>
            <a:lstStyle/>
            <a:p>
              <a:pPr algn="ctr"/>
              <a:r>
                <a:rPr lang="de-DE" sz="3600" kern="10">
                  <a:ln w="19050">
                    <a:solidFill>
                      <a:srgbClr val="FFFFFF"/>
                    </a:solidFill>
                    <a:round/>
                    <a:headEnd/>
                    <a:tailEnd/>
                  </a:ln>
                  <a:solidFill>
                    <a:srgbClr val="F5A748"/>
                  </a:solidFill>
                  <a:effectLst>
                    <a:outerShdw dist="63500" dir="2212194" algn="ctr" rotWithShape="0">
                      <a:srgbClr val="000000">
                        <a:alpha val="50000"/>
                      </a:srgbClr>
                    </a:outerShdw>
                  </a:effectLst>
                  <a:latin typeface="Arial Black"/>
                </a:rPr>
                <a:t>?</a:t>
              </a:r>
            </a:p>
          </p:txBody>
        </p:sp>
        <p:sp>
          <p:nvSpPr>
            <p:cNvPr id="10" name="WordArt 6"/>
            <p:cNvSpPr>
              <a:spLocks noChangeArrowheads="1" noChangeShapeType="1" noTextEdit="1"/>
            </p:cNvSpPr>
            <p:nvPr/>
          </p:nvSpPr>
          <p:spPr bwMode="gray">
            <a:xfrm>
              <a:off x="3501983" y="2216068"/>
              <a:ext cx="1978025" cy="2978150"/>
            </a:xfrm>
            <a:prstGeom prst="rect">
              <a:avLst/>
            </a:prstGeom>
          </p:spPr>
          <p:txBody>
            <a:bodyPr wrap="none" fromWordArt="1">
              <a:prstTxWarp prst="textPlain">
                <a:avLst>
                  <a:gd name="adj" fmla="val 50000"/>
                </a:avLst>
              </a:prstTxWarp>
            </a:bodyPr>
            <a:lstStyle/>
            <a:p>
              <a:pPr algn="ctr"/>
              <a:r>
                <a:rPr lang="de-DE" sz="3600" kern="10">
                  <a:ln w="19050">
                    <a:solidFill>
                      <a:srgbClr val="FFFFFF"/>
                    </a:solidFill>
                    <a:round/>
                    <a:headEnd/>
                    <a:tailEnd/>
                  </a:ln>
                  <a:solidFill>
                    <a:srgbClr val="C4DCF1"/>
                  </a:solidFill>
                  <a:effectLst>
                    <a:outerShdw dist="63500" dir="2212194" algn="ctr" rotWithShape="0">
                      <a:srgbClr val="000000">
                        <a:alpha val="50000"/>
                      </a:srgbClr>
                    </a:outerShdw>
                  </a:effectLst>
                  <a:latin typeface="Arial Black"/>
                </a:rPr>
                <a:t>?</a:t>
              </a:r>
            </a:p>
          </p:txBody>
        </p:sp>
      </p:grpSp>
    </p:spTree>
    <p:extLst>
      <p:ext uri="{BB962C8B-B14F-4D97-AF65-F5344CB8AC3E}">
        <p14:creationId xmlns:p14="http://schemas.microsoft.com/office/powerpoint/2010/main" val="29123687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rtner-/Referenzübersicht">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de-DE"/>
              <a:t>COSMO CONSULT-Gruppe</a:t>
            </a:r>
          </a:p>
        </p:txBody>
      </p:sp>
      <p:sp>
        <p:nvSpPr>
          <p:cNvPr id="6" name="Foliennummernplatzhalter 5"/>
          <p:cNvSpPr>
            <a:spLocks noGrp="1"/>
          </p:cNvSpPr>
          <p:nvPr>
            <p:ph type="sldNum" sz="quarter" idx="12"/>
          </p:nvPr>
        </p:nvSpPr>
        <p:spPr/>
        <p:txBody>
          <a:bodyPr/>
          <a:lstStyle/>
          <a:p>
            <a:fld id="{42C75FBE-3FB3-8848-B50D-3C158A720CFB}" type="slidenum">
              <a:rPr lang="de-DE" smtClean="0"/>
              <a:t>‹Nr.›</a:t>
            </a:fld>
            <a:endParaRPr lang="de-DE"/>
          </a:p>
        </p:txBody>
      </p:sp>
      <p:sp>
        <p:nvSpPr>
          <p:cNvPr id="12" name="Textplatzhalter 8"/>
          <p:cNvSpPr>
            <a:spLocks noGrp="1"/>
          </p:cNvSpPr>
          <p:nvPr>
            <p:ph type="body" sz="quarter" idx="15" hasCustomPrompt="1"/>
          </p:nvPr>
        </p:nvSpPr>
        <p:spPr>
          <a:xfrm>
            <a:off x="2201334" y="1574601"/>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25" name="Titelplatzhalter 1"/>
          <p:cNvSpPr>
            <a:spLocks noGrp="1"/>
          </p:cNvSpPr>
          <p:nvPr>
            <p:ph type="title"/>
          </p:nvPr>
        </p:nvSpPr>
        <p:spPr>
          <a:xfrm>
            <a:off x="360000" y="360000"/>
            <a:ext cx="11466000" cy="720000"/>
          </a:xfrm>
          <a:prstGeom prst="rect">
            <a:avLst/>
          </a:prstGeom>
        </p:spPr>
        <p:txBody>
          <a:bodyPr vert="horz" lIns="0" tIns="0" rIns="0" bIns="0" rtlCol="0" anchor="b" anchorCtr="0">
            <a:noAutofit/>
          </a:bodyPr>
          <a:lstStyle/>
          <a:p>
            <a:r>
              <a:rPr lang="de-DE"/>
              <a:t>Titelmasterformat durch Klicken bearbeiten</a:t>
            </a:r>
          </a:p>
        </p:txBody>
      </p:sp>
      <p:sp>
        <p:nvSpPr>
          <p:cNvPr id="30" name="Textplatzhalter 8"/>
          <p:cNvSpPr>
            <a:spLocks noGrp="1"/>
          </p:cNvSpPr>
          <p:nvPr>
            <p:ph type="body" sz="quarter" idx="17" hasCustomPrompt="1"/>
          </p:nvPr>
        </p:nvSpPr>
        <p:spPr>
          <a:xfrm>
            <a:off x="2201334" y="2275803"/>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32" name="Textplatzhalter 8"/>
          <p:cNvSpPr>
            <a:spLocks noGrp="1"/>
          </p:cNvSpPr>
          <p:nvPr>
            <p:ph type="body" sz="quarter" idx="19" hasCustomPrompt="1"/>
          </p:nvPr>
        </p:nvSpPr>
        <p:spPr>
          <a:xfrm>
            <a:off x="2201334" y="2977005"/>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34" name="Textplatzhalter 8"/>
          <p:cNvSpPr>
            <a:spLocks noGrp="1"/>
          </p:cNvSpPr>
          <p:nvPr>
            <p:ph type="body" sz="quarter" idx="21" hasCustomPrompt="1"/>
          </p:nvPr>
        </p:nvSpPr>
        <p:spPr>
          <a:xfrm>
            <a:off x="2201334" y="3678207"/>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36" name="Textplatzhalter 8"/>
          <p:cNvSpPr>
            <a:spLocks noGrp="1"/>
          </p:cNvSpPr>
          <p:nvPr>
            <p:ph type="body" sz="quarter" idx="23" hasCustomPrompt="1"/>
          </p:nvPr>
        </p:nvSpPr>
        <p:spPr>
          <a:xfrm>
            <a:off x="2201334" y="4379409"/>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38" name="Textplatzhalter 8"/>
          <p:cNvSpPr>
            <a:spLocks noGrp="1"/>
          </p:cNvSpPr>
          <p:nvPr>
            <p:ph type="body" sz="quarter" idx="25" hasCustomPrompt="1"/>
          </p:nvPr>
        </p:nvSpPr>
        <p:spPr>
          <a:xfrm>
            <a:off x="2201334" y="5080611"/>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sp>
        <p:nvSpPr>
          <p:cNvPr id="40" name="Textplatzhalter 8"/>
          <p:cNvSpPr>
            <a:spLocks noGrp="1"/>
          </p:cNvSpPr>
          <p:nvPr>
            <p:ph type="body" sz="quarter" idx="27" hasCustomPrompt="1"/>
          </p:nvPr>
        </p:nvSpPr>
        <p:spPr>
          <a:xfrm>
            <a:off x="2201334" y="5781813"/>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a:t>Inhalt ergänzen.</a:t>
            </a:r>
          </a:p>
        </p:txBody>
      </p:sp>
      <p:cxnSp>
        <p:nvCxnSpPr>
          <p:cNvPr id="3" name="Gerade Verbindung 2"/>
          <p:cNvCxnSpPr/>
          <p:nvPr userDrawn="1"/>
        </p:nvCxnSpPr>
        <p:spPr>
          <a:xfrm>
            <a:off x="360000" y="1440000"/>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userDrawn="1"/>
        </p:nvCxnSpPr>
        <p:spPr>
          <a:xfrm>
            <a:off x="360000" y="6348413"/>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userDrawn="1"/>
        </p:nvCxnSpPr>
        <p:spPr>
          <a:xfrm>
            <a:off x="360000" y="2141202"/>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userDrawn="1"/>
        </p:nvCxnSpPr>
        <p:spPr>
          <a:xfrm>
            <a:off x="360000" y="2842404"/>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60000" y="3543606"/>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6" name="Gerade Verbindung 25"/>
          <p:cNvCxnSpPr/>
          <p:nvPr userDrawn="1"/>
        </p:nvCxnSpPr>
        <p:spPr>
          <a:xfrm>
            <a:off x="360000" y="4244808"/>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7" name="Gerade Verbindung 26"/>
          <p:cNvCxnSpPr/>
          <p:nvPr userDrawn="1"/>
        </p:nvCxnSpPr>
        <p:spPr>
          <a:xfrm>
            <a:off x="360000" y="4946010"/>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a:off x="360000" y="5647212"/>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sp>
        <p:nvSpPr>
          <p:cNvPr id="7" name="Bildplatzhalter 6"/>
          <p:cNvSpPr>
            <a:spLocks noGrp="1"/>
          </p:cNvSpPr>
          <p:nvPr>
            <p:ph type="pic" sz="quarter" idx="28" hasCustomPrompt="1"/>
          </p:nvPr>
        </p:nvSpPr>
        <p:spPr>
          <a:xfrm>
            <a:off x="360000" y="1502601"/>
            <a:ext cx="1620000" cy="576000"/>
          </a:xfrm>
        </p:spPr>
        <p:txBody>
          <a:bodyPr anchor="ctr" anchorCtr="0"/>
          <a:lstStyle>
            <a:lvl1pPr marL="0" indent="0" algn="ctr">
              <a:buFont typeface="Arial"/>
              <a:buNone/>
              <a:defRPr sz="1400" baseline="0">
                <a:solidFill>
                  <a:schemeClr val="bg2"/>
                </a:solidFill>
              </a:defRPr>
            </a:lvl1pPr>
          </a:lstStyle>
          <a:p>
            <a:r>
              <a:rPr lang="de-DE"/>
              <a:t>Partner- oder Referenzlogo</a:t>
            </a:r>
          </a:p>
        </p:txBody>
      </p:sp>
      <p:sp>
        <p:nvSpPr>
          <p:cNvPr id="42" name="Bildplatzhalter 6"/>
          <p:cNvSpPr>
            <a:spLocks noGrp="1"/>
          </p:cNvSpPr>
          <p:nvPr>
            <p:ph type="pic" sz="quarter" idx="29" hasCustomPrompt="1"/>
          </p:nvPr>
        </p:nvSpPr>
        <p:spPr>
          <a:xfrm>
            <a:off x="360000" y="2203803"/>
            <a:ext cx="1620000" cy="576000"/>
          </a:xfrm>
        </p:spPr>
        <p:txBody>
          <a:bodyPr anchor="ctr" anchorCtr="0"/>
          <a:lstStyle>
            <a:lvl1pPr marL="0" indent="0" algn="ctr">
              <a:buFont typeface="Arial"/>
              <a:buNone/>
              <a:defRPr sz="1400" baseline="0">
                <a:solidFill>
                  <a:schemeClr val="bg2"/>
                </a:solidFill>
              </a:defRPr>
            </a:lvl1pPr>
          </a:lstStyle>
          <a:p>
            <a:r>
              <a:rPr lang="de-DE"/>
              <a:t>Partner- oder Referenzlogo</a:t>
            </a:r>
          </a:p>
        </p:txBody>
      </p:sp>
      <p:sp>
        <p:nvSpPr>
          <p:cNvPr id="43" name="Bildplatzhalter 6"/>
          <p:cNvSpPr>
            <a:spLocks noGrp="1"/>
          </p:cNvSpPr>
          <p:nvPr>
            <p:ph type="pic" sz="quarter" idx="30" hasCustomPrompt="1"/>
          </p:nvPr>
        </p:nvSpPr>
        <p:spPr>
          <a:xfrm>
            <a:off x="360000" y="2905005"/>
            <a:ext cx="1620000" cy="576000"/>
          </a:xfrm>
        </p:spPr>
        <p:txBody>
          <a:bodyPr anchor="ctr" anchorCtr="0"/>
          <a:lstStyle>
            <a:lvl1pPr marL="0" indent="0" algn="ctr">
              <a:buFont typeface="Arial"/>
              <a:buNone/>
              <a:defRPr sz="1400" baseline="0">
                <a:solidFill>
                  <a:schemeClr val="bg2"/>
                </a:solidFill>
              </a:defRPr>
            </a:lvl1pPr>
          </a:lstStyle>
          <a:p>
            <a:r>
              <a:rPr lang="de-DE"/>
              <a:t>Partner- oder Referenzlogo</a:t>
            </a:r>
          </a:p>
        </p:txBody>
      </p:sp>
      <p:sp>
        <p:nvSpPr>
          <p:cNvPr id="44" name="Bildplatzhalter 6"/>
          <p:cNvSpPr>
            <a:spLocks noGrp="1"/>
          </p:cNvSpPr>
          <p:nvPr>
            <p:ph type="pic" sz="quarter" idx="31" hasCustomPrompt="1"/>
          </p:nvPr>
        </p:nvSpPr>
        <p:spPr>
          <a:xfrm>
            <a:off x="360000" y="3606207"/>
            <a:ext cx="1620000" cy="576000"/>
          </a:xfrm>
        </p:spPr>
        <p:txBody>
          <a:bodyPr anchor="ctr" anchorCtr="0"/>
          <a:lstStyle>
            <a:lvl1pPr marL="0" indent="0" algn="ctr">
              <a:buFont typeface="Arial"/>
              <a:buNone/>
              <a:defRPr sz="1400" baseline="0">
                <a:solidFill>
                  <a:schemeClr val="bg2"/>
                </a:solidFill>
              </a:defRPr>
            </a:lvl1pPr>
          </a:lstStyle>
          <a:p>
            <a:r>
              <a:rPr lang="de-DE"/>
              <a:t>Partner- oder Referenzlogo</a:t>
            </a:r>
          </a:p>
        </p:txBody>
      </p:sp>
      <p:sp>
        <p:nvSpPr>
          <p:cNvPr id="45" name="Bildplatzhalter 6"/>
          <p:cNvSpPr>
            <a:spLocks noGrp="1"/>
          </p:cNvSpPr>
          <p:nvPr>
            <p:ph type="pic" sz="quarter" idx="32" hasCustomPrompt="1"/>
          </p:nvPr>
        </p:nvSpPr>
        <p:spPr>
          <a:xfrm>
            <a:off x="360000" y="4307409"/>
            <a:ext cx="1620000" cy="576000"/>
          </a:xfrm>
        </p:spPr>
        <p:txBody>
          <a:bodyPr anchor="ctr" anchorCtr="0"/>
          <a:lstStyle>
            <a:lvl1pPr marL="0" indent="0" algn="ctr">
              <a:buFont typeface="Arial"/>
              <a:buNone/>
              <a:defRPr sz="1400" baseline="0">
                <a:solidFill>
                  <a:schemeClr val="bg2"/>
                </a:solidFill>
              </a:defRPr>
            </a:lvl1pPr>
          </a:lstStyle>
          <a:p>
            <a:r>
              <a:rPr lang="de-DE"/>
              <a:t>Partner- oder Referenzlogo</a:t>
            </a:r>
          </a:p>
        </p:txBody>
      </p:sp>
      <p:sp>
        <p:nvSpPr>
          <p:cNvPr id="46" name="Bildplatzhalter 6"/>
          <p:cNvSpPr>
            <a:spLocks noGrp="1"/>
          </p:cNvSpPr>
          <p:nvPr>
            <p:ph type="pic" sz="quarter" idx="33" hasCustomPrompt="1"/>
          </p:nvPr>
        </p:nvSpPr>
        <p:spPr>
          <a:xfrm>
            <a:off x="360000" y="5008611"/>
            <a:ext cx="1620000" cy="576000"/>
          </a:xfrm>
        </p:spPr>
        <p:txBody>
          <a:bodyPr anchor="ctr" anchorCtr="0"/>
          <a:lstStyle>
            <a:lvl1pPr marL="0" indent="0" algn="ctr">
              <a:buFont typeface="Arial"/>
              <a:buNone/>
              <a:defRPr sz="1400" baseline="0">
                <a:solidFill>
                  <a:schemeClr val="bg2"/>
                </a:solidFill>
              </a:defRPr>
            </a:lvl1pPr>
          </a:lstStyle>
          <a:p>
            <a:r>
              <a:rPr lang="de-DE"/>
              <a:t>Partner- oder Referenzlogo</a:t>
            </a:r>
          </a:p>
        </p:txBody>
      </p:sp>
      <p:sp>
        <p:nvSpPr>
          <p:cNvPr id="47" name="Bildplatzhalter 6"/>
          <p:cNvSpPr>
            <a:spLocks noGrp="1"/>
          </p:cNvSpPr>
          <p:nvPr>
            <p:ph type="pic" sz="quarter" idx="34" hasCustomPrompt="1"/>
          </p:nvPr>
        </p:nvSpPr>
        <p:spPr>
          <a:xfrm>
            <a:off x="360000" y="5709813"/>
            <a:ext cx="1620000" cy="576000"/>
          </a:xfrm>
        </p:spPr>
        <p:txBody>
          <a:bodyPr anchor="ctr" anchorCtr="0"/>
          <a:lstStyle>
            <a:lvl1pPr marL="0" indent="0" algn="ctr">
              <a:buFont typeface="Arial"/>
              <a:buNone/>
              <a:defRPr sz="1400" baseline="0">
                <a:solidFill>
                  <a:schemeClr val="bg2"/>
                </a:solidFill>
              </a:defRPr>
            </a:lvl1pPr>
          </a:lstStyle>
          <a:p>
            <a:r>
              <a:rPr lang="de-DE"/>
              <a:t>Partner- oder Referenzlogo</a:t>
            </a:r>
          </a:p>
        </p:txBody>
      </p:sp>
    </p:spTree>
    <p:extLst>
      <p:ext uri="{BB962C8B-B14F-4D97-AF65-F5344CB8AC3E}">
        <p14:creationId xmlns:p14="http://schemas.microsoft.com/office/powerpoint/2010/main" val="3092308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haltsverzeichnis">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de-DE"/>
              <a:t>COSMO CONSULT-Gruppe</a:t>
            </a:r>
          </a:p>
        </p:txBody>
      </p:sp>
      <p:sp>
        <p:nvSpPr>
          <p:cNvPr id="6" name="Foliennummernplatzhalter 5"/>
          <p:cNvSpPr>
            <a:spLocks noGrp="1"/>
          </p:cNvSpPr>
          <p:nvPr>
            <p:ph type="sldNum" sz="quarter" idx="12"/>
          </p:nvPr>
        </p:nvSpPr>
        <p:spPr/>
        <p:txBody>
          <a:bodyPr/>
          <a:lstStyle/>
          <a:p>
            <a:fld id="{BF6334C8-1BC3-A648-8111-6B9A7A4282C7}" type="slidenum">
              <a:rPr lang="de-DE" smtClean="0"/>
              <a:t>‹Nr.›</a:t>
            </a:fld>
            <a:endParaRPr lang="de-DE"/>
          </a:p>
        </p:txBody>
      </p:sp>
      <p:sp>
        <p:nvSpPr>
          <p:cNvPr id="12" name="Textplatzhalter 8"/>
          <p:cNvSpPr>
            <a:spLocks noGrp="1"/>
          </p:cNvSpPr>
          <p:nvPr>
            <p:ph type="body" sz="quarter" idx="15" hasCustomPrompt="1"/>
          </p:nvPr>
        </p:nvSpPr>
        <p:spPr>
          <a:xfrm>
            <a:off x="972000" y="18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a:t>Inhalt ergänzen.</a:t>
            </a:r>
          </a:p>
        </p:txBody>
      </p:sp>
      <p:sp>
        <p:nvSpPr>
          <p:cNvPr id="13" name="Textplatzhalter 8"/>
          <p:cNvSpPr>
            <a:spLocks noGrp="1"/>
          </p:cNvSpPr>
          <p:nvPr>
            <p:ph type="body" sz="quarter" idx="16" hasCustomPrompt="1"/>
          </p:nvPr>
        </p:nvSpPr>
        <p:spPr>
          <a:xfrm>
            <a:off x="360000" y="18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err="1"/>
              <a:t>Nr</a:t>
            </a:r>
            <a:endParaRPr lang="de-DE"/>
          </a:p>
        </p:txBody>
      </p:sp>
      <p:sp>
        <p:nvSpPr>
          <p:cNvPr id="25" name="Titelplatzhalter 1"/>
          <p:cNvSpPr>
            <a:spLocks noGrp="1"/>
          </p:cNvSpPr>
          <p:nvPr>
            <p:ph type="title"/>
          </p:nvPr>
        </p:nvSpPr>
        <p:spPr>
          <a:xfrm>
            <a:off x="360000" y="360000"/>
            <a:ext cx="11466000" cy="720000"/>
          </a:xfrm>
          <a:prstGeom prst="rect">
            <a:avLst/>
          </a:prstGeom>
        </p:spPr>
        <p:txBody>
          <a:bodyPr vert="horz" lIns="0" tIns="0" rIns="0" bIns="0" rtlCol="0" anchor="b" anchorCtr="0">
            <a:noAutofit/>
          </a:bodyPr>
          <a:lstStyle>
            <a:lvl1pPr>
              <a:defRPr>
                <a:solidFill>
                  <a:srgbClr val="04276E"/>
                </a:solidFill>
              </a:defRPr>
            </a:lvl1pPr>
          </a:lstStyle>
          <a:p>
            <a:r>
              <a:rPr lang="de-DE"/>
              <a:t>Titelmasterformat durch Klicken bearbeiten</a:t>
            </a:r>
          </a:p>
        </p:txBody>
      </p:sp>
      <p:sp>
        <p:nvSpPr>
          <p:cNvPr id="30" name="Textplatzhalter 8"/>
          <p:cNvSpPr>
            <a:spLocks noGrp="1"/>
          </p:cNvSpPr>
          <p:nvPr>
            <p:ph type="body" sz="quarter" idx="17" hasCustomPrompt="1"/>
          </p:nvPr>
        </p:nvSpPr>
        <p:spPr>
          <a:xfrm>
            <a:off x="972000" y="24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a:t>Inhalt ergänzen.</a:t>
            </a:r>
          </a:p>
        </p:txBody>
      </p:sp>
      <p:sp>
        <p:nvSpPr>
          <p:cNvPr id="31" name="Textplatzhalter 8"/>
          <p:cNvSpPr>
            <a:spLocks noGrp="1"/>
          </p:cNvSpPr>
          <p:nvPr>
            <p:ph type="body" sz="quarter" idx="18" hasCustomPrompt="1"/>
          </p:nvPr>
        </p:nvSpPr>
        <p:spPr>
          <a:xfrm>
            <a:off x="360000" y="24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err="1"/>
              <a:t>Nr</a:t>
            </a:r>
            <a:endParaRPr lang="de-DE"/>
          </a:p>
        </p:txBody>
      </p:sp>
      <p:sp>
        <p:nvSpPr>
          <p:cNvPr id="32" name="Textplatzhalter 8"/>
          <p:cNvSpPr>
            <a:spLocks noGrp="1"/>
          </p:cNvSpPr>
          <p:nvPr>
            <p:ph type="body" sz="quarter" idx="19" hasCustomPrompt="1"/>
          </p:nvPr>
        </p:nvSpPr>
        <p:spPr>
          <a:xfrm>
            <a:off x="972000" y="30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a:t>Inhalt ergänzen.</a:t>
            </a:r>
          </a:p>
        </p:txBody>
      </p:sp>
      <p:sp>
        <p:nvSpPr>
          <p:cNvPr id="33" name="Textplatzhalter 8"/>
          <p:cNvSpPr>
            <a:spLocks noGrp="1"/>
          </p:cNvSpPr>
          <p:nvPr>
            <p:ph type="body" sz="quarter" idx="20" hasCustomPrompt="1"/>
          </p:nvPr>
        </p:nvSpPr>
        <p:spPr>
          <a:xfrm>
            <a:off x="360000" y="30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err="1"/>
              <a:t>Nr</a:t>
            </a:r>
            <a:endParaRPr lang="de-DE"/>
          </a:p>
        </p:txBody>
      </p:sp>
      <p:sp>
        <p:nvSpPr>
          <p:cNvPr id="34" name="Textplatzhalter 8"/>
          <p:cNvSpPr>
            <a:spLocks noGrp="1"/>
          </p:cNvSpPr>
          <p:nvPr>
            <p:ph type="body" sz="quarter" idx="21" hasCustomPrompt="1"/>
          </p:nvPr>
        </p:nvSpPr>
        <p:spPr>
          <a:xfrm>
            <a:off x="972000" y="36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a:t>Inhalt ergänzen.</a:t>
            </a:r>
          </a:p>
        </p:txBody>
      </p:sp>
      <p:sp>
        <p:nvSpPr>
          <p:cNvPr id="35" name="Textplatzhalter 8"/>
          <p:cNvSpPr>
            <a:spLocks noGrp="1"/>
          </p:cNvSpPr>
          <p:nvPr>
            <p:ph type="body" sz="quarter" idx="22" hasCustomPrompt="1"/>
          </p:nvPr>
        </p:nvSpPr>
        <p:spPr>
          <a:xfrm>
            <a:off x="360000" y="36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err="1"/>
              <a:t>Nr</a:t>
            </a:r>
            <a:endParaRPr lang="de-DE"/>
          </a:p>
        </p:txBody>
      </p:sp>
      <p:sp>
        <p:nvSpPr>
          <p:cNvPr id="36" name="Textplatzhalter 8"/>
          <p:cNvSpPr>
            <a:spLocks noGrp="1"/>
          </p:cNvSpPr>
          <p:nvPr>
            <p:ph type="body" sz="quarter" idx="23" hasCustomPrompt="1"/>
          </p:nvPr>
        </p:nvSpPr>
        <p:spPr>
          <a:xfrm>
            <a:off x="972000" y="42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a:t>Inhalt ergänzen.</a:t>
            </a:r>
          </a:p>
        </p:txBody>
      </p:sp>
      <p:sp>
        <p:nvSpPr>
          <p:cNvPr id="37" name="Textplatzhalter 8"/>
          <p:cNvSpPr>
            <a:spLocks noGrp="1"/>
          </p:cNvSpPr>
          <p:nvPr>
            <p:ph type="body" sz="quarter" idx="24" hasCustomPrompt="1"/>
          </p:nvPr>
        </p:nvSpPr>
        <p:spPr>
          <a:xfrm>
            <a:off x="360000" y="42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err="1"/>
              <a:t>Nr</a:t>
            </a:r>
            <a:endParaRPr lang="de-DE"/>
          </a:p>
        </p:txBody>
      </p:sp>
      <p:sp>
        <p:nvSpPr>
          <p:cNvPr id="38" name="Textplatzhalter 8"/>
          <p:cNvSpPr>
            <a:spLocks noGrp="1"/>
          </p:cNvSpPr>
          <p:nvPr>
            <p:ph type="body" sz="quarter" idx="25" hasCustomPrompt="1"/>
          </p:nvPr>
        </p:nvSpPr>
        <p:spPr>
          <a:xfrm>
            <a:off x="972000" y="48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a:t>Inhalt ergänzen.</a:t>
            </a:r>
          </a:p>
        </p:txBody>
      </p:sp>
      <p:sp>
        <p:nvSpPr>
          <p:cNvPr id="39" name="Textplatzhalter 8"/>
          <p:cNvSpPr>
            <a:spLocks noGrp="1"/>
          </p:cNvSpPr>
          <p:nvPr>
            <p:ph type="body" sz="quarter" idx="26" hasCustomPrompt="1"/>
          </p:nvPr>
        </p:nvSpPr>
        <p:spPr>
          <a:xfrm>
            <a:off x="360000" y="48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err="1"/>
              <a:t>Nr</a:t>
            </a:r>
            <a:endParaRPr lang="de-DE"/>
          </a:p>
        </p:txBody>
      </p:sp>
      <p:sp>
        <p:nvSpPr>
          <p:cNvPr id="40" name="Textplatzhalter 8"/>
          <p:cNvSpPr>
            <a:spLocks noGrp="1"/>
          </p:cNvSpPr>
          <p:nvPr>
            <p:ph type="body" sz="quarter" idx="27" hasCustomPrompt="1"/>
          </p:nvPr>
        </p:nvSpPr>
        <p:spPr>
          <a:xfrm>
            <a:off x="972000" y="54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a:t>Inhalt ergänzen.</a:t>
            </a:r>
          </a:p>
        </p:txBody>
      </p:sp>
      <p:sp>
        <p:nvSpPr>
          <p:cNvPr id="41" name="Textplatzhalter 8"/>
          <p:cNvSpPr>
            <a:spLocks noGrp="1"/>
          </p:cNvSpPr>
          <p:nvPr>
            <p:ph type="body" sz="quarter" idx="28" hasCustomPrompt="1"/>
          </p:nvPr>
        </p:nvSpPr>
        <p:spPr>
          <a:xfrm>
            <a:off x="360000" y="54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err="1"/>
              <a:t>Nr</a:t>
            </a:r>
            <a:endParaRPr lang="de-DE"/>
          </a:p>
        </p:txBody>
      </p:sp>
    </p:spTree>
    <p:extLst>
      <p:ext uri="{BB962C8B-B14F-4D97-AF65-F5344CB8AC3E}">
        <p14:creationId xmlns:p14="http://schemas.microsoft.com/office/powerpoint/2010/main" val="3899236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Übersichtsfolie mit runden Bilder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a:t>Headline bearbeiten</a:t>
            </a:r>
          </a:p>
        </p:txBody>
      </p:sp>
      <p:sp>
        <p:nvSpPr>
          <p:cNvPr id="5" name="Datumsplatzhalter 4"/>
          <p:cNvSpPr>
            <a:spLocks noGrp="1"/>
          </p:cNvSpPr>
          <p:nvPr>
            <p:ph type="dt" sz="half" idx="10"/>
          </p:nvPr>
        </p:nvSpPr>
        <p:spPr/>
        <p:txBody>
          <a:bodyPr/>
          <a:lstStyle>
            <a:lvl1pPr>
              <a:defRPr>
                <a:solidFill>
                  <a:srgbClr val="57666D"/>
                </a:solidFill>
              </a:defRPr>
            </a:lvl1pPr>
          </a:lstStyle>
          <a:p>
            <a:r>
              <a:rPr lang="de-DE"/>
              <a:t>COSMO CONSULT-Gruppe</a:t>
            </a:r>
          </a:p>
        </p:txBody>
      </p:sp>
      <p:sp>
        <p:nvSpPr>
          <p:cNvPr id="7" name="Foliennummernplatzhalter 6"/>
          <p:cNvSpPr>
            <a:spLocks noGrp="1"/>
          </p:cNvSpPr>
          <p:nvPr>
            <p:ph type="sldNum" sz="quarter" idx="12"/>
          </p:nvPr>
        </p:nvSpPr>
        <p:spPr/>
        <p:txBody>
          <a:bodyPr/>
          <a:lstStyle>
            <a:lvl1pPr>
              <a:defRPr>
                <a:solidFill>
                  <a:srgbClr val="57666D"/>
                </a:solidFill>
              </a:defRPr>
            </a:lvl1pPr>
          </a:lstStyle>
          <a:p>
            <a:fld id="{02701303-9B4A-DD43-9D28-A35D6EAF86C2}" type="slidenum">
              <a:rPr lang="de-DE" smtClean="0"/>
              <a:pPr/>
              <a:t>‹Nr.›</a:t>
            </a:fld>
            <a:endParaRPr lang="de-DE"/>
          </a:p>
        </p:txBody>
      </p:sp>
      <p:sp>
        <p:nvSpPr>
          <p:cNvPr id="6" name="Bildplatzhalter 5"/>
          <p:cNvSpPr>
            <a:spLocks noGrp="1"/>
          </p:cNvSpPr>
          <p:nvPr>
            <p:ph type="pic" sz="quarter" idx="18"/>
          </p:nvPr>
        </p:nvSpPr>
        <p:spPr>
          <a:xfrm>
            <a:off x="1368000" y="144000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p>
        </p:txBody>
      </p:sp>
      <p:sp>
        <p:nvSpPr>
          <p:cNvPr id="8" name="Textplatzhalter 7"/>
          <p:cNvSpPr>
            <a:spLocks noGrp="1"/>
          </p:cNvSpPr>
          <p:nvPr>
            <p:ph type="body" sz="quarter" idx="21" hasCustomPrompt="1"/>
          </p:nvPr>
        </p:nvSpPr>
        <p:spPr>
          <a:xfrm>
            <a:off x="360000"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a:t>Ergänze hier den Inhalt</a:t>
            </a:r>
          </a:p>
        </p:txBody>
      </p:sp>
      <p:sp>
        <p:nvSpPr>
          <p:cNvPr id="20" name="Bildplatzhalter 5"/>
          <p:cNvSpPr>
            <a:spLocks noGrp="1"/>
          </p:cNvSpPr>
          <p:nvPr>
            <p:ph type="pic" sz="quarter" idx="22"/>
          </p:nvPr>
        </p:nvSpPr>
        <p:spPr>
          <a:xfrm>
            <a:off x="9096167" y="144000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p>
        </p:txBody>
      </p:sp>
      <p:sp>
        <p:nvSpPr>
          <p:cNvPr id="21" name="Textplatzhalter 7"/>
          <p:cNvSpPr>
            <a:spLocks noGrp="1"/>
          </p:cNvSpPr>
          <p:nvPr>
            <p:ph type="body" sz="quarter" idx="23" hasCustomPrompt="1"/>
          </p:nvPr>
        </p:nvSpPr>
        <p:spPr>
          <a:xfrm>
            <a:off x="8088167"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a:t>Ergänze hier den Inhalt</a:t>
            </a:r>
          </a:p>
        </p:txBody>
      </p:sp>
      <p:sp>
        <p:nvSpPr>
          <p:cNvPr id="22" name="Bildplatzhalter 5"/>
          <p:cNvSpPr>
            <a:spLocks noGrp="1"/>
          </p:cNvSpPr>
          <p:nvPr>
            <p:ph type="pic" sz="quarter" idx="24"/>
          </p:nvPr>
        </p:nvSpPr>
        <p:spPr>
          <a:xfrm>
            <a:off x="5236317" y="144000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p>
        </p:txBody>
      </p:sp>
      <p:sp>
        <p:nvSpPr>
          <p:cNvPr id="23" name="Textplatzhalter 7"/>
          <p:cNvSpPr>
            <a:spLocks noGrp="1"/>
          </p:cNvSpPr>
          <p:nvPr>
            <p:ph type="body" sz="quarter" idx="25" hasCustomPrompt="1"/>
          </p:nvPr>
        </p:nvSpPr>
        <p:spPr>
          <a:xfrm>
            <a:off x="4228317"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a:t>Ergänze hier den Inhalt</a:t>
            </a:r>
          </a:p>
        </p:txBody>
      </p:sp>
      <p:sp>
        <p:nvSpPr>
          <p:cNvPr id="24" name="Bildplatzhalter 5"/>
          <p:cNvSpPr>
            <a:spLocks noGrp="1"/>
          </p:cNvSpPr>
          <p:nvPr>
            <p:ph type="pic" sz="quarter" idx="26"/>
          </p:nvPr>
        </p:nvSpPr>
        <p:spPr>
          <a:xfrm>
            <a:off x="1368000" y="401387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p>
        </p:txBody>
      </p:sp>
      <p:sp>
        <p:nvSpPr>
          <p:cNvPr id="25" name="Textplatzhalter 7"/>
          <p:cNvSpPr>
            <a:spLocks noGrp="1"/>
          </p:cNvSpPr>
          <p:nvPr>
            <p:ph type="body" sz="quarter" idx="27" hasCustomPrompt="1"/>
          </p:nvPr>
        </p:nvSpPr>
        <p:spPr>
          <a:xfrm>
            <a:off x="360000"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a:t>Ergänze hier den Inhalt</a:t>
            </a:r>
          </a:p>
        </p:txBody>
      </p:sp>
      <p:sp>
        <p:nvSpPr>
          <p:cNvPr id="26" name="Bildplatzhalter 5"/>
          <p:cNvSpPr>
            <a:spLocks noGrp="1"/>
          </p:cNvSpPr>
          <p:nvPr>
            <p:ph type="pic" sz="quarter" idx="28"/>
          </p:nvPr>
        </p:nvSpPr>
        <p:spPr>
          <a:xfrm>
            <a:off x="9096167" y="401387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p>
        </p:txBody>
      </p:sp>
      <p:sp>
        <p:nvSpPr>
          <p:cNvPr id="27" name="Textplatzhalter 7"/>
          <p:cNvSpPr>
            <a:spLocks noGrp="1"/>
          </p:cNvSpPr>
          <p:nvPr>
            <p:ph type="body" sz="quarter" idx="29" hasCustomPrompt="1"/>
          </p:nvPr>
        </p:nvSpPr>
        <p:spPr>
          <a:xfrm>
            <a:off x="8088167"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a:t>Ergänze hier den Inhalt</a:t>
            </a:r>
          </a:p>
        </p:txBody>
      </p:sp>
      <p:sp>
        <p:nvSpPr>
          <p:cNvPr id="28" name="Bildplatzhalter 5"/>
          <p:cNvSpPr>
            <a:spLocks noGrp="1"/>
          </p:cNvSpPr>
          <p:nvPr>
            <p:ph type="pic" sz="quarter" idx="30"/>
          </p:nvPr>
        </p:nvSpPr>
        <p:spPr>
          <a:xfrm>
            <a:off x="5236317" y="401387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p>
        </p:txBody>
      </p:sp>
      <p:sp>
        <p:nvSpPr>
          <p:cNvPr id="29" name="Textplatzhalter 7"/>
          <p:cNvSpPr>
            <a:spLocks noGrp="1"/>
          </p:cNvSpPr>
          <p:nvPr>
            <p:ph type="body" sz="quarter" idx="31" hasCustomPrompt="1"/>
          </p:nvPr>
        </p:nvSpPr>
        <p:spPr>
          <a:xfrm>
            <a:off x="4228317"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a:t>Ergänze hier den Inhalt</a:t>
            </a:r>
          </a:p>
        </p:txBody>
      </p:sp>
    </p:spTree>
    <p:extLst>
      <p:ext uri="{BB962C8B-B14F-4D97-AF65-F5344CB8AC3E}">
        <p14:creationId xmlns:p14="http://schemas.microsoft.com/office/powerpoint/2010/main" val="2327751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ennfolie Text">
    <p:spTree>
      <p:nvGrpSpPr>
        <p:cNvPr id="1" name=""/>
        <p:cNvGrpSpPr/>
        <p:nvPr/>
      </p:nvGrpSpPr>
      <p:grpSpPr>
        <a:xfrm>
          <a:off x="0" y="0"/>
          <a:ext cx="0" cy="0"/>
          <a:chOff x="0" y="0"/>
          <a:chExt cx="0" cy="0"/>
        </a:xfrm>
      </p:grpSpPr>
      <p:sp>
        <p:nvSpPr>
          <p:cNvPr id="8" name="Bildplatzhalter 6"/>
          <p:cNvSpPr>
            <a:spLocks noGrp="1"/>
          </p:cNvSpPr>
          <p:nvPr>
            <p:ph type="pic" sz="quarter" idx="13" hasCustomPrompt="1"/>
          </p:nvPr>
        </p:nvSpPr>
        <p:spPr>
          <a:xfrm>
            <a:off x="0" y="180000"/>
            <a:ext cx="12186000" cy="6678000"/>
          </a:xfrm>
          <a:noFill/>
          <a:ln>
            <a:noFill/>
          </a:ln>
        </p:spPr>
        <p:txBody>
          <a:bodyPr rIns="360000" anchor="ctr"/>
          <a:lstStyle>
            <a:lvl1pPr marL="0" indent="0" algn="r">
              <a:buNone/>
              <a:defRPr sz="1400" baseline="0">
                <a:solidFill>
                  <a:srgbClr val="F5A748"/>
                </a:solidFill>
              </a:defRPr>
            </a:lvl1pPr>
          </a:lstStyle>
          <a:p>
            <a:r>
              <a:rPr lang="de-DE"/>
              <a:t>Bild auf Platzhalter ziehen oder durch </a:t>
            </a:r>
            <a:br>
              <a:rPr lang="de-DE"/>
            </a:br>
            <a:r>
              <a:rPr lang="de-DE"/>
              <a:t>Klicken auf Symbol hinzufügen</a:t>
            </a:r>
          </a:p>
        </p:txBody>
      </p:sp>
      <p:sp>
        <p:nvSpPr>
          <p:cNvPr id="11" name="Textplatzhalter 10"/>
          <p:cNvSpPr>
            <a:spLocks noGrp="1"/>
          </p:cNvSpPr>
          <p:nvPr>
            <p:ph type="body" sz="quarter" idx="14" hasCustomPrompt="1"/>
          </p:nvPr>
        </p:nvSpPr>
        <p:spPr>
          <a:xfrm>
            <a:off x="0" y="894413"/>
            <a:ext cx="6098400" cy="5454000"/>
          </a:xfrm>
          <a:solidFill>
            <a:schemeClr val="bg1">
              <a:alpha val="65000"/>
            </a:schemeClr>
          </a:solidFill>
        </p:spPr>
        <p:txBody>
          <a:bodyPr lIns="360000" rIns="360000" bIns="324000" anchor="b" anchorCtr="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Erste Ebene</a:t>
            </a:r>
          </a:p>
          <a:p>
            <a:pPr lvl="1"/>
            <a:r>
              <a:rPr lang="de-DE"/>
              <a:t>Zweite Ebene</a:t>
            </a:r>
          </a:p>
          <a:p>
            <a:pPr lvl="2"/>
            <a:r>
              <a:rPr lang="de-DE"/>
              <a:t>Dritte Ebene</a:t>
            </a:r>
          </a:p>
          <a:p>
            <a:pPr lvl="3"/>
            <a:r>
              <a:rPr lang="de-DE"/>
              <a:t>Vierte Ebene</a:t>
            </a:r>
          </a:p>
          <a:p>
            <a:pPr lvl="4"/>
            <a:r>
              <a:rPr lang="de-DE"/>
              <a:t>Fünfte Ebene</a:t>
            </a:r>
          </a:p>
        </p:txBody>
      </p:sp>
      <p:sp>
        <p:nvSpPr>
          <p:cNvPr id="3" name="Datumsplatzhalter 2"/>
          <p:cNvSpPr>
            <a:spLocks noGrp="1"/>
          </p:cNvSpPr>
          <p:nvPr>
            <p:ph type="dt" sz="half" idx="10"/>
          </p:nvPr>
        </p:nvSpPr>
        <p:spPr/>
        <p:txBody>
          <a:bodyPr/>
          <a:lstStyle/>
          <a:p>
            <a:r>
              <a:rPr lang="de-DE"/>
              <a:t>COSMO CONSULT-Gruppe</a:t>
            </a:r>
          </a:p>
        </p:txBody>
      </p:sp>
      <p:sp>
        <p:nvSpPr>
          <p:cNvPr id="5" name="Foliennummernplatzhalter 4"/>
          <p:cNvSpPr>
            <a:spLocks noGrp="1"/>
          </p:cNvSpPr>
          <p:nvPr>
            <p:ph type="sldNum" sz="quarter" idx="12"/>
          </p:nvPr>
        </p:nvSpPr>
        <p:spPr/>
        <p:txBody>
          <a:bodyPr/>
          <a:lstStyle/>
          <a:p>
            <a:fld id="{F82D676F-9EE1-1C4D-97E1-47A25CE24039}" type="slidenum">
              <a:rPr lang="de-DE" smtClean="0"/>
              <a:t>‹Nr.›</a:t>
            </a:fld>
            <a:endParaRPr lang="de-DE"/>
          </a:p>
        </p:txBody>
      </p:sp>
      <p:sp>
        <p:nvSpPr>
          <p:cNvPr id="2" name="Titel 1"/>
          <p:cNvSpPr>
            <a:spLocks noGrp="1"/>
          </p:cNvSpPr>
          <p:nvPr>
            <p:ph type="title" hasCustomPrompt="1"/>
          </p:nvPr>
        </p:nvSpPr>
        <p:spPr>
          <a:xfrm>
            <a:off x="360000" y="1260000"/>
            <a:ext cx="5739175" cy="365600"/>
          </a:xfrm>
        </p:spPr>
        <p:txBody>
          <a:bodyPr rIns="360000" anchor="t" anchorCtr="0">
            <a:spAutoFit/>
          </a:bodyPr>
          <a:lstStyle>
            <a:lvl1pPr>
              <a:defRPr b="1" i="0">
                <a:solidFill>
                  <a:srgbClr val="04276E"/>
                </a:solidFill>
                <a:latin typeface="Calibri"/>
                <a:cs typeface="Calibri"/>
              </a:defRPr>
            </a:lvl1pPr>
          </a:lstStyle>
          <a:p>
            <a:r>
              <a:rPr lang="de-DE"/>
              <a:t>Headline bearbeiten</a:t>
            </a:r>
          </a:p>
        </p:txBody>
      </p:sp>
    </p:spTree>
    <p:extLst>
      <p:ext uri="{BB962C8B-B14F-4D97-AF65-F5344CB8AC3E}">
        <p14:creationId xmlns:p14="http://schemas.microsoft.com/office/powerpoint/2010/main" val="1581914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rennfolie ohne Text">
    <p:spTree>
      <p:nvGrpSpPr>
        <p:cNvPr id="1" name=""/>
        <p:cNvGrpSpPr/>
        <p:nvPr/>
      </p:nvGrpSpPr>
      <p:grpSpPr>
        <a:xfrm>
          <a:off x="0" y="0"/>
          <a:ext cx="0" cy="0"/>
          <a:chOff x="0" y="0"/>
          <a:chExt cx="0" cy="0"/>
        </a:xfrm>
      </p:grpSpPr>
      <p:sp>
        <p:nvSpPr>
          <p:cNvPr id="8" name="Bildplatzhalter 6"/>
          <p:cNvSpPr>
            <a:spLocks noGrp="1"/>
          </p:cNvSpPr>
          <p:nvPr>
            <p:ph type="pic" sz="quarter" idx="13" hasCustomPrompt="1"/>
          </p:nvPr>
        </p:nvSpPr>
        <p:spPr>
          <a:xfrm>
            <a:off x="0" y="180000"/>
            <a:ext cx="12186000" cy="6678000"/>
          </a:xfrm>
          <a:noFill/>
          <a:ln>
            <a:noFill/>
          </a:ln>
        </p:spPr>
        <p:txBody>
          <a:bodyPr rIns="360000" anchor="ctr"/>
          <a:lstStyle>
            <a:lvl1pPr marL="0" indent="0" algn="r">
              <a:buNone/>
              <a:defRPr sz="1400" baseline="0">
                <a:solidFill>
                  <a:srgbClr val="F5A748"/>
                </a:solidFill>
              </a:defRPr>
            </a:lvl1pPr>
          </a:lstStyle>
          <a:p>
            <a:r>
              <a:rPr lang="de-DE"/>
              <a:t>Bild auf Platzhalter ziehen oder durch </a:t>
            </a:r>
            <a:br>
              <a:rPr lang="de-DE"/>
            </a:br>
            <a:r>
              <a:rPr lang="de-DE"/>
              <a:t>Klicken auf Symbol hinzufügen</a:t>
            </a:r>
          </a:p>
        </p:txBody>
      </p:sp>
      <p:sp>
        <p:nvSpPr>
          <p:cNvPr id="3" name="Datumsplatzhalter 2"/>
          <p:cNvSpPr>
            <a:spLocks noGrp="1"/>
          </p:cNvSpPr>
          <p:nvPr>
            <p:ph type="dt" sz="half" idx="10"/>
          </p:nvPr>
        </p:nvSpPr>
        <p:spPr/>
        <p:txBody>
          <a:bodyPr/>
          <a:lstStyle/>
          <a:p>
            <a:r>
              <a:rPr lang="de-DE"/>
              <a:t>COSMO CONSULT-Gruppe</a:t>
            </a:r>
          </a:p>
        </p:txBody>
      </p:sp>
      <p:sp>
        <p:nvSpPr>
          <p:cNvPr id="5" name="Foliennummernplatzhalter 4"/>
          <p:cNvSpPr>
            <a:spLocks noGrp="1"/>
          </p:cNvSpPr>
          <p:nvPr>
            <p:ph type="sldNum" sz="quarter" idx="12"/>
          </p:nvPr>
        </p:nvSpPr>
        <p:spPr/>
        <p:txBody>
          <a:bodyPr/>
          <a:lstStyle/>
          <a:p>
            <a:fld id="{01F2E850-098A-954E-AAAF-8F12161840B6}" type="slidenum">
              <a:rPr lang="de-DE" smtClean="0"/>
              <a:t>‹Nr.›</a:t>
            </a:fld>
            <a:endParaRPr lang="de-DE"/>
          </a:p>
        </p:txBody>
      </p:sp>
      <p:sp>
        <p:nvSpPr>
          <p:cNvPr id="2" name="Titel 1"/>
          <p:cNvSpPr>
            <a:spLocks noGrp="1"/>
          </p:cNvSpPr>
          <p:nvPr>
            <p:ph type="title" hasCustomPrompt="1"/>
          </p:nvPr>
        </p:nvSpPr>
        <p:spPr>
          <a:xfrm>
            <a:off x="0" y="890588"/>
            <a:ext cx="6099175" cy="1057447"/>
          </a:xfrm>
          <a:solidFill>
            <a:schemeClr val="bg1">
              <a:alpha val="65000"/>
            </a:schemeClr>
          </a:solidFill>
        </p:spPr>
        <p:txBody>
          <a:bodyPr wrap="square" lIns="360000" tIns="360000" rIns="360000" bIns="324000" anchor="t" anchorCtr="0">
            <a:spAutoFit/>
          </a:bodyPr>
          <a:lstStyle>
            <a:lvl1pPr>
              <a:defRPr b="1" i="0">
                <a:solidFill>
                  <a:srgbClr val="04276E"/>
                </a:solidFill>
                <a:latin typeface="Calibri"/>
                <a:cs typeface="Calibri"/>
              </a:defRPr>
            </a:lvl1pPr>
          </a:lstStyle>
          <a:p>
            <a:r>
              <a:rPr lang="de-DE"/>
              <a:t>Headline bearbeiten</a:t>
            </a:r>
          </a:p>
        </p:txBody>
      </p:sp>
    </p:spTree>
    <p:extLst>
      <p:ext uri="{BB962C8B-B14F-4D97-AF65-F5344CB8AC3E}">
        <p14:creationId xmlns:p14="http://schemas.microsoft.com/office/powerpoint/2010/main" val="2917717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selement">
    <p:spTree>
      <p:nvGrpSpPr>
        <p:cNvPr id="1" name=""/>
        <p:cNvGrpSpPr/>
        <p:nvPr/>
      </p:nvGrpSpPr>
      <p:grpSpPr>
        <a:xfrm>
          <a:off x="0" y="0"/>
          <a:ext cx="0" cy="0"/>
          <a:chOff x="0" y="0"/>
          <a:chExt cx="0" cy="0"/>
        </a:xfrm>
      </p:grpSpPr>
      <p:sp>
        <p:nvSpPr>
          <p:cNvPr id="15" name="Titelplatzhalter 1"/>
          <p:cNvSpPr>
            <a:spLocks noGrp="1"/>
          </p:cNvSpPr>
          <p:nvPr>
            <p:ph type="title"/>
          </p:nvPr>
        </p:nvSpPr>
        <p:spPr>
          <a:xfrm>
            <a:off x="360000" y="360000"/>
            <a:ext cx="11466000" cy="720000"/>
          </a:xfrm>
          <a:prstGeom prst="rect">
            <a:avLst/>
          </a:prstGeom>
        </p:spPr>
        <p:txBody>
          <a:bodyPr vert="horz" lIns="0" tIns="0" rIns="0" bIns="0" rtlCol="0" anchor="b" anchorCtr="0">
            <a:noAutofit/>
          </a:bodyPr>
          <a:lstStyle/>
          <a:p>
            <a:r>
              <a:rPr lang="de-DE"/>
              <a:t>Titelmasterformat durch Klicken bearbeiten</a:t>
            </a:r>
          </a:p>
        </p:txBody>
      </p:sp>
      <p:sp>
        <p:nvSpPr>
          <p:cNvPr id="17" name="Datumsplatzhalter 3"/>
          <p:cNvSpPr>
            <a:spLocks noGrp="1"/>
          </p:cNvSpPr>
          <p:nvPr>
            <p:ph type="dt" sz="half" idx="2"/>
          </p:nvPr>
        </p:nvSpPr>
        <p:spPr>
          <a:xfrm>
            <a:off x="360000" y="6480000"/>
            <a:ext cx="2743200" cy="365125"/>
          </a:xfrm>
          <a:prstGeom prst="rect">
            <a:avLst/>
          </a:prstGeom>
        </p:spPr>
        <p:txBody>
          <a:bodyPr vert="horz" lIns="0" tIns="0" rIns="0" bIns="0" rtlCol="0" anchor="ctr"/>
          <a:lstStyle>
            <a:lvl1pPr algn="l">
              <a:defRPr sz="1200">
                <a:solidFill>
                  <a:srgbClr val="57666D"/>
                </a:solidFill>
              </a:defRPr>
            </a:lvl1pPr>
          </a:lstStyle>
          <a:p>
            <a:r>
              <a:rPr lang="de-DE"/>
              <a:t>COSMO CONSULT-Gruppe</a:t>
            </a:r>
          </a:p>
        </p:txBody>
      </p:sp>
      <p:sp>
        <p:nvSpPr>
          <p:cNvPr id="18" name="Foliennummernplatzhalter 5"/>
          <p:cNvSpPr>
            <a:spLocks noGrp="1"/>
          </p:cNvSpPr>
          <p:nvPr>
            <p:ph type="sldNum" sz="quarter" idx="4"/>
          </p:nvPr>
        </p:nvSpPr>
        <p:spPr>
          <a:xfrm>
            <a:off x="9306000" y="6480000"/>
            <a:ext cx="2520000" cy="365125"/>
          </a:xfrm>
          <a:prstGeom prst="rect">
            <a:avLst/>
          </a:prstGeom>
        </p:spPr>
        <p:txBody>
          <a:bodyPr vert="horz" lIns="0" tIns="0" rIns="0" bIns="0" rtlCol="0" anchor="ctr"/>
          <a:lstStyle>
            <a:lvl1pPr algn="r">
              <a:defRPr sz="1200">
                <a:solidFill>
                  <a:srgbClr val="57666D"/>
                </a:solidFill>
              </a:defRPr>
            </a:lvl1pPr>
          </a:lstStyle>
          <a:p>
            <a:r>
              <a:rPr lang="de-DE"/>
              <a:t> </a:t>
            </a:r>
            <a:fld id="{F0389FF0-EA6C-204E-82DF-16D97CC1B00E}" type="slidenum">
              <a:rPr lang="de-DE" smtClean="0"/>
              <a:pPr/>
              <a:t>‹Nr.›</a:t>
            </a:fld>
            <a:endParaRPr lang="de-DE"/>
          </a:p>
        </p:txBody>
      </p:sp>
      <p:sp>
        <p:nvSpPr>
          <p:cNvPr id="19" name="Rechteck 18"/>
          <p:cNvSpPr/>
          <p:nvPr userDrawn="1"/>
        </p:nvSpPr>
        <p:spPr>
          <a:xfrm>
            <a:off x="0" y="0"/>
            <a:ext cx="12204000" cy="180000"/>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 name="Textplatzhalter 6"/>
          <p:cNvSpPr>
            <a:spLocks noGrp="1"/>
          </p:cNvSpPr>
          <p:nvPr>
            <p:ph type="body" sz="quarter" idx="10" hasCustomPrompt="1"/>
          </p:nvPr>
        </p:nvSpPr>
        <p:spPr>
          <a:xfrm>
            <a:off x="360000" y="1440000"/>
            <a:ext cx="11466000" cy="4896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Erste Ebene</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525845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selement Grafik">
    <p:spTree>
      <p:nvGrpSpPr>
        <p:cNvPr id="1" name=""/>
        <p:cNvGrpSpPr/>
        <p:nvPr/>
      </p:nvGrpSpPr>
      <p:grpSpPr>
        <a:xfrm>
          <a:off x="0" y="0"/>
          <a:ext cx="0" cy="0"/>
          <a:chOff x="0" y="0"/>
          <a:chExt cx="0" cy="0"/>
        </a:xfrm>
      </p:grpSpPr>
      <p:sp>
        <p:nvSpPr>
          <p:cNvPr id="7" name="Titelplatzhalter 1"/>
          <p:cNvSpPr>
            <a:spLocks noGrp="1"/>
          </p:cNvSpPr>
          <p:nvPr>
            <p:ph type="title"/>
          </p:nvPr>
        </p:nvSpPr>
        <p:spPr>
          <a:xfrm>
            <a:off x="360000" y="360000"/>
            <a:ext cx="11466000" cy="720000"/>
          </a:xfrm>
          <a:prstGeom prst="rect">
            <a:avLst/>
          </a:prstGeom>
        </p:spPr>
        <p:txBody>
          <a:bodyPr vert="horz" lIns="0" tIns="0" rIns="0" bIns="0" rtlCol="0" anchor="b" anchorCtr="0">
            <a:noAutofit/>
          </a:bodyPr>
          <a:lstStyle/>
          <a:p>
            <a:r>
              <a:rPr lang="de-DE"/>
              <a:t>Titelmasterformat durch Klicken bearbeiten</a:t>
            </a:r>
          </a:p>
        </p:txBody>
      </p:sp>
      <p:sp>
        <p:nvSpPr>
          <p:cNvPr id="9" name="Datumsplatzhalter 3"/>
          <p:cNvSpPr>
            <a:spLocks noGrp="1"/>
          </p:cNvSpPr>
          <p:nvPr>
            <p:ph type="dt" sz="half" idx="2"/>
          </p:nvPr>
        </p:nvSpPr>
        <p:spPr>
          <a:xfrm>
            <a:off x="360000" y="6480000"/>
            <a:ext cx="2743200" cy="365125"/>
          </a:xfrm>
          <a:prstGeom prst="rect">
            <a:avLst/>
          </a:prstGeom>
        </p:spPr>
        <p:txBody>
          <a:bodyPr vert="horz" lIns="0" tIns="0" rIns="0" bIns="0" rtlCol="0" anchor="ctr"/>
          <a:lstStyle>
            <a:lvl1pPr algn="l">
              <a:defRPr sz="1200">
                <a:solidFill>
                  <a:srgbClr val="57666D"/>
                </a:solidFill>
              </a:defRPr>
            </a:lvl1pPr>
          </a:lstStyle>
          <a:p>
            <a:r>
              <a:rPr lang="de-DE"/>
              <a:t>COSMO CONSULT-Gruppe</a:t>
            </a:r>
          </a:p>
        </p:txBody>
      </p:sp>
      <p:sp>
        <p:nvSpPr>
          <p:cNvPr id="10" name="Foliennummernplatzhalter 5"/>
          <p:cNvSpPr>
            <a:spLocks noGrp="1"/>
          </p:cNvSpPr>
          <p:nvPr>
            <p:ph type="sldNum" sz="quarter" idx="4"/>
          </p:nvPr>
        </p:nvSpPr>
        <p:spPr>
          <a:xfrm>
            <a:off x="9306000" y="6480000"/>
            <a:ext cx="2520000" cy="365125"/>
          </a:xfrm>
          <a:prstGeom prst="rect">
            <a:avLst/>
          </a:prstGeom>
        </p:spPr>
        <p:txBody>
          <a:bodyPr vert="horz" lIns="0" tIns="0" rIns="0" bIns="0" rtlCol="0" anchor="ctr"/>
          <a:lstStyle>
            <a:lvl1pPr algn="r">
              <a:defRPr sz="1200">
                <a:solidFill>
                  <a:srgbClr val="57666D"/>
                </a:solidFill>
              </a:defRPr>
            </a:lvl1pPr>
          </a:lstStyle>
          <a:p>
            <a:r>
              <a:rPr lang="de-DE"/>
              <a:t> </a:t>
            </a:r>
            <a:fld id="{F8D3F001-1235-3E46-B6AC-155F8364F3AC}" type="slidenum">
              <a:rPr lang="de-DE" smtClean="0"/>
              <a:pPr/>
              <a:t>‹Nr.›</a:t>
            </a:fld>
            <a:endParaRPr lang="de-DE"/>
          </a:p>
        </p:txBody>
      </p:sp>
      <p:sp>
        <p:nvSpPr>
          <p:cNvPr id="3" name="Bildplatzhalter 2"/>
          <p:cNvSpPr>
            <a:spLocks noGrp="1"/>
          </p:cNvSpPr>
          <p:nvPr>
            <p:ph type="pic" sz="quarter" idx="10" hasCustomPrompt="1"/>
          </p:nvPr>
        </p:nvSpPr>
        <p:spPr>
          <a:xfrm>
            <a:off x="360000" y="1440000"/>
            <a:ext cx="11466000" cy="4896000"/>
          </a:xfrm>
        </p:spPr>
        <p:txBody>
          <a:bodyPr/>
          <a:lstStyle>
            <a:lvl1pPr marL="0" indent="0" algn="l">
              <a:buFont typeface="Arial"/>
              <a:buNone/>
              <a:defRPr sz="1400" baseline="0">
                <a:solidFill>
                  <a:srgbClr val="F5A748"/>
                </a:solidFill>
              </a:defRPr>
            </a:lvl1pPr>
          </a:lstStyle>
          <a:p>
            <a:r>
              <a:rPr lang="de-DE"/>
              <a:t>Grafik einfügen (31,85 x 13,6 cm)</a:t>
            </a:r>
          </a:p>
        </p:txBody>
      </p:sp>
    </p:spTree>
    <p:extLst>
      <p:ext uri="{BB962C8B-B14F-4D97-AF65-F5344CB8AC3E}">
        <p14:creationId xmlns:p14="http://schemas.microsoft.com/office/powerpoint/2010/main" val="397851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sfeld mit Grafikelement links">
    <p:spTree>
      <p:nvGrpSpPr>
        <p:cNvPr id="1" name=""/>
        <p:cNvGrpSpPr/>
        <p:nvPr/>
      </p:nvGrpSpPr>
      <p:grpSpPr>
        <a:xfrm>
          <a:off x="0" y="0"/>
          <a:ext cx="0" cy="0"/>
          <a:chOff x="0" y="0"/>
          <a:chExt cx="0" cy="0"/>
        </a:xfrm>
      </p:grpSpPr>
      <p:sp>
        <p:nvSpPr>
          <p:cNvPr id="9" name="Bildplatzhalter 8"/>
          <p:cNvSpPr>
            <a:spLocks noGrp="1"/>
          </p:cNvSpPr>
          <p:nvPr>
            <p:ph type="pic" sz="quarter" idx="14" hasCustomPrompt="1"/>
          </p:nvPr>
        </p:nvSpPr>
        <p:spPr>
          <a:xfrm>
            <a:off x="360000" y="1440000"/>
            <a:ext cx="3619500" cy="4896000"/>
          </a:xfrm>
          <a:ln>
            <a:noFill/>
          </a:ln>
        </p:spPr>
        <p:txBody>
          <a:bodyPr anchor="ctr" anchorCtr="0"/>
          <a:lstStyle>
            <a:lvl1pPr marL="0" indent="0" algn="ctr">
              <a:buFont typeface="Arial"/>
              <a:buNone/>
              <a:defRPr sz="1400">
                <a:solidFill>
                  <a:schemeClr val="bg2"/>
                </a:solidFill>
              </a:defRPr>
            </a:lvl1pPr>
          </a:lstStyle>
          <a:p>
            <a:r>
              <a:rPr lang="de-DE"/>
              <a:t>Bild auf Platzhalter ziehen oder </a:t>
            </a:r>
            <a:br>
              <a:rPr lang="de-DE"/>
            </a:br>
            <a:r>
              <a:rPr lang="de-DE"/>
              <a:t>durch Klicken auf Symbol hinzufügen</a:t>
            </a:r>
          </a:p>
          <a:p>
            <a:endParaRPr lang="de-DE"/>
          </a:p>
          <a:p>
            <a:endParaRPr lang="de-DE"/>
          </a:p>
          <a:p>
            <a:endParaRPr lang="de-DE"/>
          </a:p>
        </p:txBody>
      </p:sp>
      <p:sp>
        <p:nvSpPr>
          <p:cNvPr id="11" name="Titelplatzhalter 1"/>
          <p:cNvSpPr>
            <a:spLocks noGrp="1"/>
          </p:cNvSpPr>
          <p:nvPr>
            <p:ph type="title"/>
          </p:nvPr>
        </p:nvSpPr>
        <p:spPr>
          <a:xfrm>
            <a:off x="360000" y="360000"/>
            <a:ext cx="11466000" cy="720000"/>
          </a:xfrm>
          <a:prstGeom prst="rect">
            <a:avLst/>
          </a:prstGeom>
        </p:spPr>
        <p:txBody>
          <a:bodyPr vert="horz" lIns="0" tIns="0" rIns="0" bIns="0" rtlCol="0" anchor="b" anchorCtr="0">
            <a:noAutofit/>
          </a:bodyPr>
          <a:lstStyle/>
          <a:p>
            <a:r>
              <a:rPr lang="de-DE"/>
              <a:t>Titelmasterformat durch Klicken bearbeiten</a:t>
            </a:r>
          </a:p>
        </p:txBody>
      </p:sp>
      <p:sp>
        <p:nvSpPr>
          <p:cNvPr id="13" name="Datumsplatzhalter 3"/>
          <p:cNvSpPr>
            <a:spLocks noGrp="1"/>
          </p:cNvSpPr>
          <p:nvPr>
            <p:ph type="dt" sz="half" idx="2"/>
          </p:nvPr>
        </p:nvSpPr>
        <p:spPr>
          <a:xfrm>
            <a:off x="360000" y="6480000"/>
            <a:ext cx="2743200" cy="365125"/>
          </a:xfrm>
          <a:prstGeom prst="rect">
            <a:avLst/>
          </a:prstGeom>
        </p:spPr>
        <p:txBody>
          <a:bodyPr vert="horz" lIns="0" tIns="0" rIns="0" bIns="0" rtlCol="0" anchor="ctr"/>
          <a:lstStyle>
            <a:lvl1pPr algn="l">
              <a:defRPr sz="1200">
                <a:solidFill>
                  <a:srgbClr val="57666D"/>
                </a:solidFill>
              </a:defRPr>
            </a:lvl1pPr>
          </a:lstStyle>
          <a:p>
            <a:r>
              <a:rPr lang="de-DE"/>
              <a:t>COSMO CONSULT-Gruppe</a:t>
            </a:r>
          </a:p>
        </p:txBody>
      </p:sp>
      <p:sp>
        <p:nvSpPr>
          <p:cNvPr id="14" name="Foliennummernplatzhalter 5"/>
          <p:cNvSpPr>
            <a:spLocks noGrp="1"/>
          </p:cNvSpPr>
          <p:nvPr>
            <p:ph type="sldNum" sz="quarter" idx="4"/>
          </p:nvPr>
        </p:nvSpPr>
        <p:spPr>
          <a:xfrm>
            <a:off x="9306000" y="6480000"/>
            <a:ext cx="2520000" cy="365125"/>
          </a:xfrm>
          <a:prstGeom prst="rect">
            <a:avLst/>
          </a:prstGeom>
        </p:spPr>
        <p:txBody>
          <a:bodyPr vert="horz" lIns="0" tIns="0" rIns="0" bIns="0" rtlCol="0" anchor="ctr"/>
          <a:lstStyle>
            <a:lvl1pPr algn="r">
              <a:defRPr sz="1200">
                <a:solidFill>
                  <a:srgbClr val="57666D"/>
                </a:solidFill>
              </a:defRPr>
            </a:lvl1pPr>
          </a:lstStyle>
          <a:p>
            <a:r>
              <a:rPr lang="de-DE"/>
              <a:t> </a:t>
            </a:r>
            <a:fld id="{F351C83F-1FF3-F445-921B-CA488E545EB7}" type="slidenum">
              <a:rPr lang="de-DE" smtClean="0"/>
              <a:pPr/>
              <a:t>‹Nr.›</a:t>
            </a:fld>
            <a:endParaRPr lang="de-DE"/>
          </a:p>
        </p:txBody>
      </p:sp>
      <p:sp>
        <p:nvSpPr>
          <p:cNvPr id="15" name="Textplatzhalter 2"/>
          <p:cNvSpPr>
            <a:spLocks noGrp="1"/>
          </p:cNvSpPr>
          <p:nvPr>
            <p:ph idx="1"/>
          </p:nvPr>
        </p:nvSpPr>
        <p:spPr>
          <a:xfrm>
            <a:off x="4191000" y="1440000"/>
            <a:ext cx="7635000" cy="4896000"/>
          </a:xfrm>
          <a:prstGeom prst="rect">
            <a:avLst/>
          </a:prstGeom>
          <a:noFill/>
          <a:ln w="12700">
            <a:noFill/>
            <a:miter lim="800000"/>
          </a:ln>
        </p:spPr>
        <p:txBody>
          <a:bodyPr vert="horz" lIns="0" tIns="0" rIns="0" bIns="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756346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fik Tropfen und 2 Inhaltselemen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r>
              <a:rPr lang="de-DE"/>
              <a:t>COSMO CONSULT-Gruppe</a:t>
            </a:r>
          </a:p>
        </p:txBody>
      </p:sp>
      <p:sp>
        <p:nvSpPr>
          <p:cNvPr id="4" name="Foliennummernplatzhalter 3"/>
          <p:cNvSpPr>
            <a:spLocks noGrp="1"/>
          </p:cNvSpPr>
          <p:nvPr>
            <p:ph type="sldNum" sz="quarter" idx="11"/>
          </p:nvPr>
        </p:nvSpPr>
        <p:spPr/>
        <p:txBody>
          <a:bodyPr/>
          <a:lstStyle/>
          <a:p>
            <a:fld id="{910FF099-12B5-C14B-9A65-18C54232B64D}" type="slidenum">
              <a:rPr lang="de-DE" smtClean="0"/>
              <a:pPr/>
              <a:t>‹Nr.›</a:t>
            </a:fld>
            <a:endParaRPr lang="de-DE"/>
          </a:p>
        </p:txBody>
      </p:sp>
      <p:pic>
        <p:nvPicPr>
          <p:cNvPr id="8" name="Bild 6" descr="Kreise_1 Kopi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59000" y="1450277"/>
            <a:ext cx="7872984" cy="4898136"/>
          </a:xfrm>
          <a:prstGeom prst="rect">
            <a:avLst/>
          </a:prstGeom>
        </p:spPr>
      </p:pic>
      <p:sp>
        <p:nvSpPr>
          <p:cNvPr id="12" name="Textplatzhalter 8"/>
          <p:cNvSpPr>
            <a:spLocks noGrp="1"/>
          </p:cNvSpPr>
          <p:nvPr>
            <p:ph type="body" sz="quarter" idx="15" hasCustomPrompt="1"/>
          </p:nvPr>
        </p:nvSpPr>
        <p:spPr>
          <a:xfrm>
            <a:off x="2825609" y="3785799"/>
            <a:ext cx="1688073"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a:t>Inhalt ergänzen.</a:t>
            </a:r>
          </a:p>
        </p:txBody>
      </p:sp>
      <p:sp>
        <p:nvSpPr>
          <p:cNvPr id="13" name="Textplatzhalter 8"/>
          <p:cNvSpPr>
            <a:spLocks noGrp="1"/>
          </p:cNvSpPr>
          <p:nvPr>
            <p:ph type="body" sz="quarter" idx="16" hasCustomPrompt="1"/>
          </p:nvPr>
        </p:nvSpPr>
        <p:spPr>
          <a:xfrm>
            <a:off x="7663746" y="3785799"/>
            <a:ext cx="1737949"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a:t>Inhalt ergänzen.</a:t>
            </a:r>
          </a:p>
        </p:txBody>
      </p:sp>
    </p:spTree>
    <p:extLst>
      <p:ext uri="{BB962C8B-B14F-4D97-AF65-F5344CB8AC3E}">
        <p14:creationId xmlns:p14="http://schemas.microsoft.com/office/powerpoint/2010/main" val="3316986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60000" y="360000"/>
            <a:ext cx="11466000" cy="720000"/>
          </a:xfrm>
          <a:prstGeom prst="rect">
            <a:avLst/>
          </a:prstGeom>
        </p:spPr>
        <p:txBody>
          <a:bodyPr vert="horz" lIns="0" tIns="0" rIns="0" bIns="0" rtlCol="0" anchor="b" anchorCtr="0">
            <a:noAutofit/>
          </a:bodyPr>
          <a:lstStyle/>
          <a:p>
            <a:r>
              <a:rPr lang="de-DE"/>
              <a:t>Headline bearbeiten</a:t>
            </a:r>
          </a:p>
        </p:txBody>
      </p:sp>
      <p:sp>
        <p:nvSpPr>
          <p:cNvPr id="3" name="Textplatzhalter 2"/>
          <p:cNvSpPr>
            <a:spLocks noGrp="1"/>
          </p:cNvSpPr>
          <p:nvPr>
            <p:ph type="body" idx="1"/>
          </p:nvPr>
        </p:nvSpPr>
        <p:spPr>
          <a:xfrm>
            <a:off x="360000" y="1440000"/>
            <a:ext cx="11466000" cy="4896000"/>
          </a:xfrm>
          <a:prstGeom prst="rect">
            <a:avLst/>
          </a:prstGeom>
          <a:noFill/>
          <a:ln w="12700">
            <a:noFill/>
            <a:miter lim="800000"/>
          </a:ln>
        </p:spPr>
        <p:txBody>
          <a:bodyPr vert="horz" lIns="0" tIns="0" rIns="0" bIns="0" rtlCol="0">
            <a:noAutofit/>
          </a:bodyPr>
          <a:lstStyle/>
          <a:p>
            <a:pPr lvl="0"/>
            <a:r>
              <a:rPr lang="de-DE"/>
              <a:t>Erste Ebene</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360000" y="6480000"/>
            <a:ext cx="2743200" cy="365125"/>
          </a:xfrm>
          <a:prstGeom prst="rect">
            <a:avLst/>
          </a:prstGeom>
        </p:spPr>
        <p:txBody>
          <a:bodyPr vert="horz" lIns="0" tIns="0" rIns="0" bIns="0" rtlCol="0" anchor="ctr"/>
          <a:lstStyle>
            <a:lvl1pPr algn="l">
              <a:defRPr sz="1200">
                <a:solidFill>
                  <a:schemeClr val="tx1"/>
                </a:solidFill>
              </a:defRPr>
            </a:lvl1pPr>
          </a:lstStyle>
          <a:p>
            <a:r>
              <a:rPr lang="de-DE"/>
              <a:t>COSMO CONSULT-Gruppe</a:t>
            </a:r>
          </a:p>
        </p:txBody>
      </p:sp>
      <p:sp>
        <p:nvSpPr>
          <p:cNvPr id="6" name="Foliennummernplatzhalter 5"/>
          <p:cNvSpPr>
            <a:spLocks noGrp="1"/>
          </p:cNvSpPr>
          <p:nvPr>
            <p:ph type="sldNum" sz="quarter" idx="4"/>
          </p:nvPr>
        </p:nvSpPr>
        <p:spPr>
          <a:xfrm>
            <a:off x="9306000" y="6480000"/>
            <a:ext cx="2520000" cy="365125"/>
          </a:xfrm>
          <a:prstGeom prst="rect">
            <a:avLst/>
          </a:prstGeom>
        </p:spPr>
        <p:txBody>
          <a:bodyPr vert="horz" lIns="0" tIns="0" rIns="0" bIns="0" rtlCol="0" anchor="ctr"/>
          <a:lstStyle>
            <a:lvl1pPr algn="r">
              <a:defRPr sz="1200">
                <a:solidFill>
                  <a:schemeClr val="tx1"/>
                </a:solidFill>
              </a:defRPr>
            </a:lvl1pPr>
          </a:lstStyle>
          <a:p>
            <a:fld id="{910FF099-12B5-C14B-9A65-18C54232B64D}" type="slidenum">
              <a:rPr lang="de-DE" smtClean="0"/>
              <a:pPr/>
              <a:t>‹Nr.›</a:t>
            </a:fld>
            <a:endParaRPr lang="de-DE"/>
          </a:p>
        </p:txBody>
      </p:sp>
      <p:sp>
        <p:nvSpPr>
          <p:cNvPr id="7" name="Rechteck 6"/>
          <p:cNvSpPr/>
          <p:nvPr userDrawn="1"/>
        </p:nvSpPr>
        <p:spPr>
          <a:xfrm>
            <a:off x="0" y="0"/>
            <a:ext cx="12204000" cy="1800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rgbClr val="031D53"/>
              </a:solidFill>
            </a:endParaRPr>
          </a:p>
        </p:txBody>
      </p:sp>
    </p:spTree>
    <p:extLst>
      <p:ext uri="{BB962C8B-B14F-4D97-AF65-F5344CB8AC3E}">
        <p14:creationId xmlns:p14="http://schemas.microsoft.com/office/powerpoint/2010/main" val="2570711814"/>
      </p:ext>
    </p:extLst>
  </p:cSld>
  <p:clrMap bg1="lt1" tx1="dk1" bg2="lt2" tx2="dk2" accent1="accent1" accent2="accent2" accent3="accent3" accent4="accent4" accent5="accent5" accent6="accent6" hlink="hlink" folHlink="folHlink"/>
  <p:sldLayoutIdLst>
    <p:sldLayoutId id="2147483649" r:id="rId1"/>
    <p:sldLayoutId id="2147483685" r:id="rId2"/>
    <p:sldLayoutId id="2147483689" r:id="rId3"/>
    <p:sldLayoutId id="2147483654" r:id="rId4"/>
    <p:sldLayoutId id="2147483692" r:id="rId5"/>
    <p:sldLayoutId id="2147483650" r:id="rId6"/>
    <p:sldLayoutId id="2147483690" r:id="rId7"/>
    <p:sldLayoutId id="2147483679" r:id="rId8"/>
    <p:sldLayoutId id="2147483696" r:id="rId9"/>
    <p:sldLayoutId id="2147483694" r:id="rId10"/>
    <p:sldLayoutId id="2147483695" r:id="rId11"/>
    <p:sldLayoutId id="2147483693" r:id="rId12"/>
    <p:sldLayoutId id="2147483697" r:id="rId13"/>
    <p:sldLayoutId id="2147483691" r:id="rId14"/>
  </p:sldLayoutIdLst>
  <p:hf hdr="0" ftr="0"/>
  <p:txStyles>
    <p:title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p:titleStyle>
    <p:bodyStyle>
      <a:lvl1pPr marL="228600" indent="-228600" algn="l" defTabSz="914400" rtl="0" eaLnBrk="1" latinLnBrk="0" hangingPunct="1">
        <a:lnSpc>
          <a:spcPct val="100000"/>
        </a:lnSpc>
        <a:spcBef>
          <a:spcPts val="1000"/>
        </a:spcBef>
        <a:buClr>
          <a:srgbClr val="F5A748"/>
        </a:buClr>
        <a:buSzPct val="100000"/>
        <a:buFontTx/>
        <a:buBlip>
          <a:blip r:embed="rId16"/>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17"/>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cs.microsoft.com/en-us/dynamics365/business-central/dev-itpro/developer/devenv-table-object" TargetMode="Externa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3" Type="http://schemas.openxmlformats.org/officeDocument/2006/relationships/hyperlink" Target="https://docs.microsoft.com/en-us/dynamics365/business-central/dev-itpro/developer/devenv-field-groups" TargetMode="External"/><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0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cs.microsoft.com/en-us/dynamics365/business-central/dev-itpro/developer/devenv-page-ext-object" TargetMode="Externa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89.png"/><Relationship Id="rId4" Type="http://schemas.openxmlformats.org/officeDocument/2006/relationships/image" Target="../media/image88.png"/></Relationships>
</file>

<file path=ppt/slides/_rels/slide114.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93.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15.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96.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0.png"/></Relationships>
</file>

<file path=ppt/slides/_rels/slide11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11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11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cs.microsoft.com/en-us/dynamics365/business-central/dev-itpro/developer/devenv-extensible-enums" TargetMode="Externa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12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101.png"/></Relationships>
</file>

<file path=ppt/slides/_rels/slide12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cs.microsoft.com/en-us/dynamics365/business-central/dev-itpro/developer/devenv-extensible-enums" TargetMode="Externa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110.png"/><Relationship Id="rId4" Type="http://schemas.openxmlformats.org/officeDocument/2006/relationships/image" Target="../media/image109.png"/></Relationships>
</file>

<file path=ppt/slides/_rels/slide1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11.png"/><Relationship Id="rId1" Type="http://schemas.openxmlformats.org/officeDocument/2006/relationships/slideLayout" Target="../slideLayouts/slideLayout6.xml"/><Relationship Id="rId5" Type="http://schemas.openxmlformats.org/officeDocument/2006/relationships/image" Target="../media/image112.png"/><Relationship Id="rId4" Type="http://schemas.openxmlformats.org/officeDocument/2006/relationships/image" Target="../media/image39.svg"/></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hyperlink" Target="https://docs.microsoft.com/en-us/dynamics365/business-central/dev-itpro/developer/devenv-app-life-cycle" TargetMode="Externa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hyperlink" Target="https://docs.microsoft.com/en-us/dynamics365/business-central/dev-itpro/developer/methods-auto/library" TargetMode="Externa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hyperlink" Target="https://docs.microsoft.com/en-us/dynamics365/business-central/dev-itpro/developer/methods/devenv-overload-method" TargetMode="External"/><Relationship Id="rId2" Type="http://schemas.openxmlformats.org/officeDocument/2006/relationships/hyperlink" Target="https://docs.microsoft.com/en-us/dynamics365/business-central/dev-itpro/developer/methods-auto/dictionary/dictionary-data-type" TargetMode="External"/><Relationship Id="rId1" Type="http://schemas.openxmlformats.org/officeDocument/2006/relationships/slideLayout" Target="../slideLayouts/slideLayout6.xml"/><Relationship Id="rId5" Type="http://schemas.openxmlformats.org/officeDocument/2006/relationships/hyperlink" Target="https://docs.microsoft.com/en-us/dynamics365/business-central/dev-itpro/developer/devenv-howto-rdl-report-layout" TargetMode="External"/><Relationship Id="rId4" Type="http://schemas.openxmlformats.org/officeDocument/2006/relationships/hyperlink" Target="https://docs.microsoft.com/en-us/dynamics365/business-central/dev-itpro/developer/devenv-work-with-translation-files" TargetMode="External"/></Relationships>
</file>

<file path=ppt/slides/_rels/slide1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hyperlink" Target="https://docs.microsoft.com/en-us/dynamics365/business-central/dev-itpro/developer/devenv-get-started" TargetMode="External"/><Relationship Id="rId2" Type="http://schemas.openxmlformats.org/officeDocument/2006/relationships/image" Target="../media/image116.jpg"/><Relationship Id="rId1" Type="http://schemas.openxmlformats.org/officeDocument/2006/relationships/slideLayout" Target="../slideLayouts/slideLayout4.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hyperlink" Target="https://teams.microsoft.com/l/channel/19:74fa247144a041c097a816da71f477de@thread.skype/Microsoft%20AL?groupId=d270d181-b4fd-4456-98a5-40120943efbc&amp;tenantId=94d30528-464f-45a5-a95e-816428f57b9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hyperlink" Target="https://docs.microsoft.com/en-us/dynamics365/business-central/dev-itpro/developer/devenv-keyboard-shortcuts"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dynamics365/business-central/dev-itpro/developer/devenv-json-files#Launchjson"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cs.microsoft.com/en-us/dynamics365/business-central/dev-itpro/developer/devenv-retaining-data-after-publishing" TargetMode="Externa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dynamics365/business-central/dev-itpro/developer/devenv-json-files#appjson-file"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Microsoft/AL/issues/734" TargetMode="Externa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Microsoft/AL/issues/734" TargetMode="Externa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hyperlink" Target="https://docs.microsoft.com/en-us/dynamics-nav/developer/devenv-running-cside-and-al-side-by-side" TargetMode="Externa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jpearson.blog/2019/01/31/vs-code-powershell-git-5-things/" TargetMode="External"/><Relationship Id="rId2" Type="http://schemas.openxmlformats.org/officeDocument/2006/relationships/hyperlink" Target="https://code.visualstudio.com/docs/getstarted/introvideos" TargetMode="External"/><Relationship Id="rId1" Type="http://schemas.openxmlformats.org/officeDocument/2006/relationships/slideLayout" Target="../slideLayouts/slideLayout6.xml"/><Relationship Id="rId4" Type="http://schemas.openxmlformats.org/officeDocument/2006/relationships/hyperlink" Target="https://code.visualstudio.com/docs/getstarted/tips-and-trick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hyperlink" Target="https://download.microsoft.com/download/3/A/6/3A632674-A016-4E31-A675-94BE390EA739/ENU/x64/sqlncli.msi" TargetMode="External"/><Relationship Id="rId5" Type="http://schemas.openxmlformats.org/officeDocument/2006/relationships/hyperlink" Target="https://download.microsoft.com/download/2/E/6/2E61CFA4-993B-4DD4-91DA-3737CD5CD6E3/vcredist_x86.exe" TargetMode="Externa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39.sv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9.sv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44.wmf"/></Relationships>
</file>

<file path=ppt/slides/_rels/slide5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39.sv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39.svg"/><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38.png"/><Relationship Id="rId5" Type="http://schemas.openxmlformats.org/officeDocument/2006/relationships/image" Target="../media/image50.png"/><Relationship Id="rId4" Type="http://schemas.openxmlformats.org/officeDocument/2006/relationships/image" Target="../media/image49.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9.sv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74.xml.rels><?xml version="1.0" encoding="UTF-8" standalone="yes"?>
<Relationships xmlns="http://schemas.openxmlformats.org/package/2006/relationships"><Relationship Id="rId2" Type="http://schemas.openxmlformats.org/officeDocument/2006/relationships/hyperlink" Target="https://docs.microsoft.com/en-us/dynamics365/business-central/dev-itpro/developer/devenv-codeunit-object" TargetMode="Externa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hyperlink" Target="https://docs.microsoft.com/en-us/dynamics365/business-central/dev-itpro/developer/properties/devenv-codeunit-properties" TargetMode="Externa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83.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63.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56.png"/><Relationship Id="rId4" Type="http://schemas.openxmlformats.org/officeDocument/2006/relationships/image" Target="../media/image55.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cs.microsoft.com/en-us/dynamics365/business-central/dev-itpro/developer/devenv-page-object" TargetMode="Externa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hyperlink" Target="https://docs.microsoft.com/en-us/dynamics365/business-central/dev-itpro/developer/devenv-al-menusuite-functionality" TargetMode="External"/><Relationship Id="rId2" Type="http://schemas.openxmlformats.org/officeDocument/2006/relationships/hyperlink" Target="https://docs.microsoft.com/en-us/dynamics365/business-central/dev-itpro/developer/properties/devenv-usagecategory-property" TargetMode="External"/><Relationship Id="rId1" Type="http://schemas.openxmlformats.org/officeDocument/2006/relationships/slideLayout" Target="../slideLayouts/slideLayout6.xml"/><Relationship Id="rId4" Type="http://schemas.openxmlformats.org/officeDocument/2006/relationships/hyperlink" Target="https://docs.microsoft.com/en-us/dynamics365/business-central/dev-itpro/developer/properties/devenv-applicationarea-property" TargetMode="External"/></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8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8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9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docs.microsoft.com/en-us/dynamics365/business-central/dev-itpro/developer/devenv-table-object" TargetMode="Externa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8" Type="http://schemas.openxmlformats.org/officeDocument/2006/relationships/hyperlink" Target="https://docs.microsoft.com/en-us/dynamics365/business-central/dev-itpro/developer/properties/devenv-linkedintransaction-property" TargetMode="External"/><Relationship Id="rId3" Type="http://schemas.openxmlformats.org/officeDocument/2006/relationships/hyperlink" Target="https://docs.microsoft.com/en-us/dynamics365/business-central/dev-itpro/developer/properties/devenv-obsoletereason-property" TargetMode="External"/><Relationship Id="rId7" Type="http://schemas.openxmlformats.org/officeDocument/2006/relationships/hyperlink" Target="https://docs.microsoft.com/en-us/dynamics365/business-central/dev-itpro/developer/properties/devenv-linkedobject-property" TargetMode="External"/><Relationship Id="rId2" Type="http://schemas.openxmlformats.org/officeDocument/2006/relationships/hyperlink" Target="https://docs.microsoft.com/en-us/dynamics365/business-central/dev-itpro/developer/properties/devenv-obsoletestate-property" TargetMode="External"/><Relationship Id="rId1" Type="http://schemas.openxmlformats.org/officeDocument/2006/relationships/slideLayout" Target="../slideLayouts/slideLayout6.xml"/><Relationship Id="rId6" Type="http://schemas.openxmlformats.org/officeDocument/2006/relationships/hyperlink" Target="https://docs.microsoft.com/en-us/dynamics365/business-central/dev-itpro/developer/properties/devenv-externalschema-property" TargetMode="External"/><Relationship Id="rId5" Type="http://schemas.openxmlformats.org/officeDocument/2006/relationships/hyperlink" Target="https://docs.microsoft.com/en-us/dynamics365/business-central/dev-itpro/developer/properties/devenv-externalname-property" TargetMode="External"/><Relationship Id="rId4" Type="http://schemas.openxmlformats.org/officeDocument/2006/relationships/hyperlink" Target="https://docs.microsoft.com/en-us/dynamics365/business-central/dev-itpro/developer/properties/devenv-tabletype-property"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a:t>COSMO CONSULT-Gruppe</a:t>
            </a:r>
          </a:p>
        </p:txBody>
      </p:sp>
      <p:sp>
        <p:nvSpPr>
          <p:cNvPr id="3" name="Foliennummernplatzhalter 2"/>
          <p:cNvSpPr>
            <a:spLocks noGrp="1"/>
          </p:cNvSpPr>
          <p:nvPr>
            <p:ph type="sldNum" sz="quarter" idx="12"/>
          </p:nvPr>
        </p:nvSpPr>
        <p:spPr/>
        <p:txBody>
          <a:bodyPr/>
          <a:lstStyle/>
          <a:p>
            <a:fld id="{2DD39A07-95E1-44B6-B081-DB56D8861B48}" type="slidenum">
              <a:rPr lang="en-US" smtClean="0"/>
              <a:pPr/>
              <a:t>1</a:t>
            </a:fld>
            <a:endParaRPr lang="en-US"/>
          </a:p>
        </p:txBody>
      </p:sp>
      <p:sp>
        <p:nvSpPr>
          <p:cNvPr id="6" name="Titel 5"/>
          <p:cNvSpPr>
            <a:spLocks noGrp="1"/>
          </p:cNvSpPr>
          <p:nvPr>
            <p:ph type="title"/>
          </p:nvPr>
        </p:nvSpPr>
        <p:spPr/>
        <p:txBody>
          <a:bodyPr/>
          <a:lstStyle/>
          <a:p>
            <a:r>
              <a:rPr lang="en-US" dirty="0"/>
              <a:t>ToDos4MPro</a:t>
            </a:r>
          </a:p>
        </p:txBody>
      </p:sp>
      <p:sp>
        <p:nvSpPr>
          <p:cNvPr id="35" name="Textfeld 34">
            <a:extLst>
              <a:ext uri="{FF2B5EF4-FFF2-40B4-BE49-F238E27FC236}">
                <a16:creationId xmlns:a16="http://schemas.microsoft.com/office/drawing/2014/main" id="{A90DC264-7AB9-4B31-9B5D-8CC11C4E3247}"/>
              </a:ext>
            </a:extLst>
          </p:cNvPr>
          <p:cNvSpPr txBox="1"/>
          <p:nvPr/>
        </p:nvSpPr>
        <p:spPr>
          <a:xfrm>
            <a:off x="360000" y="1316334"/>
            <a:ext cx="4124847" cy="2708434"/>
          </a:xfrm>
          <a:prstGeom prst="rect">
            <a:avLst/>
          </a:prstGeom>
          <a:noFill/>
        </p:spPr>
        <p:txBody>
          <a:bodyPr wrap="none" rtlCol="0">
            <a:spAutoFit/>
          </a:bodyPr>
          <a:lstStyle/>
          <a:p>
            <a:pPr marL="342900" indent="-342900">
              <a:buFont typeface="+mj-lt"/>
              <a:buAutoNum type="arabicPeriod"/>
            </a:pPr>
            <a:r>
              <a:rPr lang="de-DE" sz="1000" strike="sngStrike" dirty="0"/>
              <a:t>Ausgeblendete Folien entfernen, wenn möglich</a:t>
            </a:r>
          </a:p>
          <a:p>
            <a:pPr marL="342900" indent="-342900">
              <a:buFont typeface="+mj-lt"/>
              <a:buAutoNum type="arabicPeriod"/>
            </a:pPr>
            <a:r>
              <a:rPr lang="de-DE" sz="1000" strike="sngStrike" dirty="0"/>
              <a:t>Ole Verbesserungen einbauen </a:t>
            </a:r>
          </a:p>
          <a:p>
            <a:pPr marL="342900" indent="-342900">
              <a:buFont typeface="+mj-lt"/>
              <a:buAutoNum type="arabicPeriod"/>
            </a:pPr>
            <a:r>
              <a:rPr lang="de-DE" sz="1000" strike="sngStrike" dirty="0"/>
              <a:t>Kapiteltitelfolien aktualisieren</a:t>
            </a:r>
          </a:p>
          <a:p>
            <a:pPr marL="342900" indent="-342900">
              <a:buFont typeface="+mj-lt"/>
              <a:buAutoNum type="arabicPeriod"/>
            </a:pPr>
            <a:r>
              <a:rPr lang="de-DE" sz="1000" strike="sngStrike" dirty="0" err="1"/>
              <a:t>SubKapitelfolien</a:t>
            </a:r>
            <a:r>
              <a:rPr lang="de-DE" sz="1000" strike="sngStrike" dirty="0"/>
              <a:t> generieren</a:t>
            </a:r>
          </a:p>
          <a:p>
            <a:pPr marL="342900" indent="-342900">
              <a:buFont typeface="+mj-lt"/>
              <a:buAutoNum type="arabicPeriod"/>
            </a:pPr>
            <a:r>
              <a:rPr lang="de-DE" sz="1000" strike="sngStrike" dirty="0" err="1"/>
              <a:t>Agendenfolien</a:t>
            </a:r>
            <a:r>
              <a:rPr lang="de-DE" sz="1000" strike="sngStrike" dirty="0"/>
              <a:t> durch aktuelle Screenshots der Kapitelfolien ergänzen</a:t>
            </a:r>
          </a:p>
          <a:p>
            <a:pPr marL="342900" indent="-342900">
              <a:buFont typeface="+mj-lt"/>
              <a:buAutoNum type="arabicPeriod"/>
            </a:pPr>
            <a:r>
              <a:rPr lang="de-DE" sz="1000" strike="sngStrike" dirty="0"/>
              <a:t>Folie 74 verbessern</a:t>
            </a:r>
            <a:br>
              <a:rPr lang="de-DE" sz="1000" strike="sngStrike" dirty="0"/>
            </a:br>
            <a:br>
              <a:rPr lang="de-DE" sz="1000" dirty="0"/>
            </a:br>
            <a:br>
              <a:rPr lang="de-DE" sz="1000" dirty="0"/>
            </a:br>
            <a:br>
              <a:rPr lang="de-DE" sz="1000" dirty="0"/>
            </a:br>
            <a:br>
              <a:rPr lang="de-DE" sz="1000" dirty="0"/>
            </a:br>
            <a:br>
              <a:rPr lang="de-DE" sz="1000" dirty="0"/>
            </a:br>
            <a:br>
              <a:rPr lang="de-DE" sz="1000" dirty="0"/>
            </a:br>
            <a:br>
              <a:rPr lang="de-DE" sz="1000" dirty="0"/>
            </a:br>
            <a:br>
              <a:rPr lang="de-DE" sz="1000" dirty="0"/>
            </a:br>
            <a:endParaRPr lang="en-GB" sz="1000" dirty="0"/>
          </a:p>
          <a:p>
            <a:pPr marL="342900" indent="-342900">
              <a:buFont typeface="+mj-lt"/>
              <a:buAutoNum type="arabicPeriod"/>
            </a:pPr>
            <a:r>
              <a:rPr lang="de-DE" sz="1000" dirty="0"/>
              <a:t>Evtl.: </a:t>
            </a:r>
            <a:r>
              <a:rPr lang="de-DE" sz="1000" b="1" dirty="0"/>
              <a:t>alle</a:t>
            </a:r>
            <a:r>
              <a:rPr lang="de-DE" sz="1000" dirty="0"/>
              <a:t> </a:t>
            </a:r>
            <a:r>
              <a:rPr lang="de-DE" sz="1000" dirty="0" err="1"/>
              <a:t>Examples</a:t>
            </a:r>
            <a:r>
              <a:rPr lang="de-DE" sz="1000" dirty="0"/>
              <a:t> / </a:t>
            </a:r>
            <a:r>
              <a:rPr lang="de-DE" sz="1000" dirty="0" err="1"/>
              <a:t>Excercises</a:t>
            </a:r>
            <a:r>
              <a:rPr lang="de-DE" sz="1000" dirty="0"/>
              <a:t> als Projekte zur Verfügung stellen</a:t>
            </a:r>
          </a:p>
          <a:p>
            <a:pPr marL="342900" indent="-342900">
              <a:buFont typeface="+mj-lt"/>
              <a:buAutoNum type="arabicPeriod"/>
            </a:pPr>
            <a:r>
              <a:rPr lang="de-DE" sz="1000" strike="sngStrike" dirty="0" err="1"/>
              <a:t>Function</a:t>
            </a:r>
            <a:r>
              <a:rPr lang="de-DE" sz="1000" strike="sngStrike" dirty="0"/>
              <a:t> </a:t>
            </a:r>
            <a:r>
              <a:rPr lang="de-DE" sz="1000" strike="sngStrike" dirty="0" err="1"/>
              <a:t>Overload</a:t>
            </a:r>
            <a:r>
              <a:rPr lang="de-DE" sz="1000" strike="sngStrike" dirty="0"/>
              <a:t> zumindest in den „was fehlt“ erwähnen</a:t>
            </a:r>
          </a:p>
        </p:txBody>
      </p:sp>
      <p:pic>
        <p:nvPicPr>
          <p:cNvPr id="4" name="Grafik 3">
            <a:extLst>
              <a:ext uri="{FF2B5EF4-FFF2-40B4-BE49-F238E27FC236}">
                <a16:creationId xmlns:a16="http://schemas.microsoft.com/office/drawing/2014/main" id="{5D59BA9F-9A1F-4CD9-A237-2447B59922AA}"/>
              </a:ext>
            </a:extLst>
          </p:cNvPr>
          <p:cNvPicPr>
            <a:picLocks noChangeAspect="1"/>
          </p:cNvPicPr>
          <p:nvPr/>
        </p:nvPicPr>
        <p:blipFill>
          <a:blip r:embed="rId2"/>
          <a:stretch>
            <a:fillRect/>
          </a:stretch>
        </p:blipFill>
        <p:spPr>
          <a:xfrm>
            <a:off x="1970247" y="2289601"/>
            <a:ext cx="2026420" cy="1139399"/>
          </a:xfrm>
          <a:prstGeom prst="rect">
            <a:avLst/>
          </a:prstGeom>
        </p:spPr>
      </p:pic>
    </p:spTree>
    <p:extLst>
      <p:ext uri="{BB962C8B-B14F-4D97-AF65-F5344CB8AC3E}">
        <p14:creationId xmlns:p14="http://schemas.microsoft.com/office/powerpoint/2010/main" val="2509512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a:t>COSMO CONSULT-Gruppe</a:t>
            </a:r>
          </a:p>
        </p:txBody>
      </p:sp>
      <p:sp>
        <p:nvSpPr>
          <p:cNvPr id="3" name="Foliennummernplatzhalter 2"/>
          <p:cNvSpPr>
            <a:spLocks noGrp="1"/>
          </p:cNvSpPr>
          <p:nvPr>
            <p:ph type="sldNum" sz="quarter" idx="12"/>
          </p:nvPr>
        </p:nvSpPr>
        <p:spPr/>
        <p:txBody>
          <a:bodyPr/>
          <a:lstStyle/>
          <a:p>
            <a:fld id="{2DD39A07-95E1-44B6-B081-DB56D8861B48}" type="slidenum">
              <a:rPr lang="en-US" smtClean="0"/>
              <a:pPr/>
              <a:t>10</a:t>
            </a:fld>
            <a:endParaRPr lang="en-US"/>
          </a:p>
        </p:txBody>
      </p:sp>
      <p:sp>
        <p:nvSpPr>
          <p:cNvPr id="4" name="Textplatzhalter 3"/>
          <p:cNvSpPr>
            <a:spLocks noGrp="1"/>
          </p:cNvSpPr>
          <p:nvPr>
            <p:ph type="body" sz="quarter" idx="15"/>
          </p:nvPr>
        </p:nvSpPr>
        <p:spPr/>
        <p:txBody>
          <a:bodyPr/>
          <a:lstStyle/>
          <a:p>
            <a:r>
              <a:rPr lang="en-US" dirty="0">
                <a:solidFill>
                  <a:schemeClr val="tx1"/>
                </a:solidFill>
              </a:rPr>
              <a:t>Basis</a:t>
            </a:r>
          </a:p>
        </p:txBody>
      </p:sp>
      <p:sp>
        <p:nvSpPr>
          <p:cNvPr id="5" name="Textplatzhalter 4"/>
          <p:cNvSpPr>
            <a:spLocks noGrp="1"/>
          </p:cNvSpPr>
          <p:nvPr>
            <p:ph type="body" sz="quarter" idx="16"/>
          </p:nvPr>
        </p:nvSpPr>
        <p:spPr/>
        <p:txBody>
          <a:bodyPr/>
          <a:lstStyle/>
          <a:p>
            <a:r>
              <a:rPr lang="en-US"/>
              <a:t>1</a:t>
            </a:r>
          </a:p>
        </p:txBody>
      </p:sp>
      <p:sp>
        <p:nvSpPr>
          <p:cNvPr id="6" name="Titel 5"/>
          <p:cNvSpPr>
            <a:spLocks noGrp="1"/>
          </p:cNvSpPr>
          <p:nvPr>
            <p:ph type="title"/>
          </p:nvPr>
        </p:nvSpPr>
        <p:spPr/>
        <p:txBody>
          <a:bodyPr/>
          <a:lstStyle/>
          <a:p>
            <a:r>
              <a:rPr lang="en-US"/>
              <a:t>Agenda</a:t>
            </a:r>
          </a:p>
        </p:txBody>
      </p:sp>
      <p:sp>
        <p:nvSpPr>
          <p:cNvPr id="7" name="Textplatzhalter 6"/>
          <p:cNvSpPr>
            <a:spLocks noGrp="1"/>
          </p:cNvSpPr>
          <p:nvPr>
            <p:ph type="body" sz="quarter" idx="17"/>
          </p:nvPr>
        </p:nvSpPr>
        <p:spPr/>
        <p:txBody>
          <a:bodyPr/>
          <a:lstStyle/>
          <a:p>
            <a:r>
              <a:rPr lang="en-US" dirty="0"/>
              <a:t>Formalities / Boundary Conditions: </a:t>
            </a:r>
            <a:r>
              <a:rPr lang="en-US" dirty="0" err="1"/>
              <a:t>HowTo</a:t>
            </a:r>
            <a:r>
              <a:rPr lang="en-US" dirty="0"/>
              <a:t> handle a Project</a:t>
            </a:r>
          </a:p>
        </p:txBody>
      </p:sp>
      <p:sp>
        <p:nvSpPr>
          <p:cNvPr id="8" name="Textplatzhalter 7"/>
          <p:cNvSpPr>
            <a:spLocks noGrp="1"/>
          </p:cNvSpPr>
          <p:nvPr>
            <p:ph type="body" sz="quarter" idx="18"/>
          </p:nvPr>
        </p:nvSpPr>
        <p:spPr/>
        <p:txBody>
          <a:bodyPr/>
          <a:lstStyle/>
          <a:p>
            <a:r>
              <a:rPr lang="en-US"/>
              <a:t>2</a:t>
            </a:r>
          </a:p>
        </p:txBody>
      </p:sp>
      <p:sp>
        <p:nvSpPr>
          <p:cNvPr id="9" name="Textplatzhalter 8"/>
          <p:cNvSpPr>
            <a:spLocks noGrp="1"/>
          </p:cNvSpPr>
          <p:nvPr>
            <p:ph type="body" sz="quarter" idx="19"/>
          </p:nvPr>
        </p:nvSpPr>
        <p:spPr/>
        <p:txBody>
          <a:bodyPr/>
          <a:lstStyle/>
          <a:p>
            <a:r>
              <a:rPr lang="en-US" dirty="0"/>
              <a:t>Programming in AL</a:t>
            </a:r>
          </a:p>
        </p:txBody>
      </p:sp>
      <p:sp>
        <p:nvSpPr>
          <p:cNvPr id="10" name="Textplatzhalter 9"/>
          <p:cNvSpPr>
            <a:spLocks noGrp="1"/>
          </p:cNvSpPr>
          <p:nvPr>
            <p:ph type="body" sz="quarter" idx="20"/>
          </p:nvPr>
        </p:nvSpPr>
        <p:spPr/>
        <p:txBody>
          <a:bodyPr/>
          <a:lstStyle/>
          <a:p>
            <a:r>
              <a:rPr lang="en-US"/>
              <a:t>3</a:t>
            </a:r>
          </a:p>
        </p:txBody>
      </p:sp>
      <p:sp>
        <p:nvSpPr>
          <p:cNvPr id="11" name="Textplatzhalter 10"/>
          <p:cNvSpPr>
            <a:spLocks noGrp="1"/>
          </p:cNvSpPr>
          <p:nvPr>
            <p:ph type="body" sz="quarter" idx="21"/>
          </p:nvPr>
        </p:nvSpPr>
        <p:spPr/>
        <p:txBody>
          <a:bodyPr/>
          <a:lstStyle/>
          <a:p>
            <a:r>
              <a:rPr lang="en-US" dirty="0"/>
              <a:t>Miscellaneous</a:t>
            </a:r>
          </a:p>
        </p:txBody>
      </p:sp>
      <p:sp>
        <p:nvSpPr>
          <p:cNvPr id="12" name="Textplatzhalter 11"/>
          <p:cNvSpPr>
            <a:spLocks noGrp="1"/>
          </p:cNvSpPr>
          <p:nvPr>
            <p:ph type="body" sz="quarter" idx="22"/>
          </p:nvPr>
        </p:nvSpPr>
        <p:spPr/>
        <p:txBody>
          <a:bodyPr/>
          <a:lstStyle/>
          <a:p>
            <a:r>
              <a:rPr lang="en-US"/>
              <a:t>4</a:t>
            </a:r>
          </a:p>
        </p:txBody>
      </p:sp>
      <p:sp>
        <p:nvSpPr>
          <p:cNvPr id="13" name="Textplatzhalter 12"/>
          <p:cNvSpPr>
            <a:spLocks noGrp="1"/>
          </p:cNvSpPr>
          <p:nvPr>
            <p:ph type="body" sz="quarter" idx="23"/>
          </p:nvPr>
        </p:nvSpPr>
        <p:spPr/>
        <p:txBody>
          <a:bodyPr/>
          <a:lstStyle/>
          <a:p>
            <a:r>
              <a:rPr lang="en-US" dirty="0">
                <a:sym typeface="Wingdings" panose="05000000000000000000" pitchFamily="2" charset="2"/>
              </a:rPr>
              <a:t> </a:t>
            </a:r>
            <a:r>
              <a:rPr lang="en-US" dirty="0"/>
              <a:t>Q &amp; A </a:t>
            </a:r>
            <a:r>
              <a:rPr lang="en-US" dirty="0">
                <a:sym typeface="Wingdings" panose="05000000000000000000" pitchFamily="2" charset="2"/>
              </a:rPr>
              <a:t></a:t>
            </a:r>
            <a:endParaRPr lang="en-US" dirty="0"/>
          </a:p>
        </p:txBody>
      </p:sp>
      <p:sp>
        <p:nvSpPr>
          <p:cNvPr id="14" name="Textplatzhalter 13"/>
          <p:cNvSpPr>
            <a:spLocks noGrp="1"/>
          </p:cNvSpPr>
          <p:nvPr>
            <p:ph type="body" sz="quarter" idx="24"/>
          </p:nvPr>
        </p:nvSpPr>
        <p:spPr/>
        <p:txBody>
          <a:bodyPr/>
          <a:lstStyle/>
          <a:p>
            <a:r>
              <a:rPr lang="en-US"/>
              <a:t>5</a:t>
            </a:r>
          </a:p>
        </p:txBody>
      </p:sp>
      <p:pic>
        <p:nvPicPr>
          <p:cNvPr id="16" name="Grafik 15">
            <a:extLst>
              <a:ext uri="{FF2B5EF4-FFF2-40B4-BE49-F238E27FC236}">
                <a16:creationId xmlns:a16="http://schemas.microsoft.com/office/drawing/2014/main" id="{DA3E4EDA-4AF3-4356-824A-3699369CEE10}"/>
              </a:ext>
            </a:extLst>
          </p:cNvPr>
          <p:cNvPicPr>
            <a:picLocks noChangeAspect="1"/>
          </p:cNvPicPr>
          <p:nvPr/>
        </p:nvPicPr>
        <p:blipFill>
          <a:blip r:embed="rId2"/>
          <a:stretch>
            <a:fillRect/>
          </a:stretch>
        </p:blipFill>
        <p:spPr>
          <a:xfrm>
            <a:off x="5146880" y="2832000"/>
            <a:ext cx="6679120" cy="3757005"/>
          </a:xfrm>
          <a:prstGeom prst="rect">
            <a:avLst/>
          </a:prstGeom>
        </p:spPr>
      </p:pic>
    </p:spTree>
    <p:extLst>
      <p:ext uri="{BB962C8B-B14F-4D97-AF65-F5344CB8AC3E}">
        <p14:creationId xmlns:p14="http://schemas.microsoft.com/office/powerpoint/2010/main" val="23029943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12 | Module </a:t>
            </a:r>
            <a:r>
              <a:rPr lang="en-GB" dirty="0"/>
              <a:t>Hazard Category Part 1</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100</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72075" y="5581423"/>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Setup proper File </a:t>
            </a:r>
            <a:r>
              <a:rPr lang="de-DE" sz="1400" dirty="0" err="1">
                <a:solidFill>
                  <a:srgbClr val="002060"/>
                </a:solidFill>
              </a:rPr>
              <a:t>Structure</a:t>
            </a:r>
            <a:endParaRPr lang="en-GB" sz="1400" dirty="0">
              <a:solidFill>
                <a:srgbClr val="002060"/>
              </a:solidFill>
            </a:endParaRPr>
          </a:p>
        </p:txBody>
      </p:sp>
      <p:sp>
        <p:nvSpPr>
          <p:cNvPr id="13" name="Rechteck 12">
            <a:extLst>
              <a:ext uri="{FF2B5EF4-FFF2-40B4-BE49-F238E27FC236}">
                <a16:creationId xmlns:a16="http://schemas.microsoft.com/office/drawing/2014/main" id="{CDF65873-B406-43EC-B58D-A04B3B141D53}"/>
              </a:ext>
            </a:extLst>
          </p:cNvPr>
          <p:cNvSpPr/>
          <p:nvPr/>
        </p:nvSpPr>
        <p:spPr>
          <a:xfrm>
            <a:off x="359999" y="828099"/>
            <a:ext cx="9915213" cy="374128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dirty="0">
                <a:solidFill>
                  <a:srgbClr val="002060"/>
                </a:solidFill>
              </a:rPr>
              <a:t>FRD</a:t>
            </a:r>
          </a:p>
          <a:p>
            <a:r>
              <a:rPr lang="en-GB" sz="1400" dirty="0">
                <a:solidFill>
                  <a:srgbClr val="002060"/>
                </a:solidFill>
              </a:rPr>
              <a:t>It shall be possible to group Items according to their "Hazard Category". "Hazard Categories" should be freely definable. When an article is purchased via ordering, its "Hazard Category" is to be displayed in the purchasing document and should be changeable there. During the course of item posting, the "Hazard Category" has to be transferred into the "Item Ledger Entries" and, if indicated, into the posted purchase documents.</a:t>
            </a:r>
          </a:p>
          <a:p>
            <a:endParaRPr lang="en-GB" sz="1400" dirty="0">
              <a:solidFill>
                <a:srgbClr val="002060"/>
              </a:solidFill>
            </a:endParaRPr>
          </a:p>
          <a:p>
            <a:r>
              <a:rPr lang="en-GB" sz="1400" dirty="0">
                <a:solidFill>
                  <a:srgbClr val="002060"/>
                </a:solidFill>
              </a:rPr>
              <a:t>No other processes are to be respected.</a:t>
            </a:r>
          </a:p>
          <a:p>
            <a:r>
              <a:rPr lang="en-GB" sz="1400" dirty="0">
                <a:solidFill>
                  <a:srgbClr val="002060"/>
                </a:solidFill>
              </a:rPr>
              <a:t>No further details have to be respected concerning, e.g., manipulations of partially posted documents etc..</a:t>
            </a:r>
          </a:p>
          <a:p>
            <a:endParaRPr lang="en-GB" sz="1400" dirty="0">
              <a:solidFill>
                <a:srgbClr val="002060"/>
              </a:solidFill>
            </a:endParaRPr>
          </a:p>
          <a:p>
            <a:r>
              <a:rPr lang="de-DE" sz="1400" dirty="0">
                <a:solidFill>
                  <a:srgbClr val="002060"/>
                </a:solidFill>
              </a:rPr>
              <a:t>G</a:t>
            </a:r>
            <a:r>
              <a:rPr lang="en-GB" sz="1400" dirty="0">
                <a:solidFill>
                  <a:srgbClr val="002060"/>
                </a:solidFill>
              </a:rPr>
              <a:t>AP-AL-004: Hazard Categories</a:t>
            </a:r>
          </a:p>
          <a:p>
            <a:r>
              <a:rPr lang="de-DE" sz="1400" dirty="0">
                <a:solidFill>
                  <a:srgbClr val="002060"/>
                </a:solidFill>
              </a:rPr>
              <a:t>A</a:t>
            </a:r>
            <a:r>
              <a:rPr lang="en-GB" sz="1400" dirty="0">
                <a:solidFill>
                  <a:srgbClr val="002060"/>
                </a:solidFill>
              </a:rPr>
              <a:t> new Data Structure “Hazard Category” is to be implemented </a:t>
            </a:r>
          </a:p>
          <a:p>
            <a:r>
              <a:rPr lang="en-GB" sz="1400" dirty="0">
                <a:solidFill>
                  <a:srgbClr val="002060"/>
                </a:solidFill>
              </a:rPr>
              <a:t>(Table 60100 “Hazard Category” and List Page 60100 “Hazard Categories”). </a:t>
            </a:r>
          </a:p>
          <a:p>
            <a:r>
              <a:rPr lang="de-DE" sz="1200" i="1" dirty="0">
                <a:solidFill>
                  <a:srgbClr val="002060"/>
                </a:solidFill>
              </a:rPr>
              <a:t>Hazard </a:t>
            </a:r>
            <a:r>
              <a:rPr lang="de-DE" sz="1200" i="1" dirty="0" err="1">
                <a:solidFill>
                  <a:srgbClr val="002060"/>
                </a:solidFill>
              </a:rPr>
              <a:t>Category</a:t>
            </a:r>
            <a:endParaRPr lang="de-DE" sz="1200" i="1" dirty="0">
              <a:solidFill>
                <a:srgbClr val="002060"/>
              </a:solidFill>
            </a:endParaRPr>
          </a:p>
          <a:p>
            <a:r>
              <a:rPr lang="de-DE" sz="1200" i="1" dirty="0">
                <a:solidFill>
                  <a:srgbClr val="002060"/>
                </a:solidFill>
              </a:rPr>
              <a:t>	Code	Code 20</a:t>
            </a:r>
          </a:p>
          <a:p>
            <a:r>
              <a:rPr lang="de-DE" sz="1200" i="1" dirty="0">
                <a:solidFill>
                  <a:srgbClr val="002060"/>
                </a:solidFill>
              </a:rPr>
              <a:t>	Description	Text 80</a:t>
            </a:r>
            <a:endParaRPr lang="en-GB" sz="1200" i="1" dirty="0">
              <a:solidFill>
                <a:srgbClr val="002060"/>
              </a:solidFill>
            </a:endParaRPr>
          </a:p>
          <a:p>
            <a:r>
              <a:rPr lang="en-GB" sz="1400" dirty="0">
                <a:solidFill>
                  <a:srgbClr val="002060"/>
                </a:solidFill>
              </a:rPr>
              <a:t>It shall not be possible to  enter “empty” categories.</a:t>
            </a:r>
          </a:p>
          <a:p>
            <a:r>
              <a:rPr lang="de-DE" sz="1400" dirty="0">
                <a:solidFill>
                  <a:srgbClr val="002060"/>
                </a:solidFill>
              </a:rPr>
              <a:t>T</a:t>
            </a:r>
            <a:r>
              <a:rPr lang="en-GB" sz="1400" dirty="0">
                <a:solidFill>
                  <a:srgbClr val="002060"/>
                </a:solidFill>
              </a:rPr>
              <a:t>he new page shall be accessible via the search functionality.</a:t>
            </a:r>
            <a:endParaRPr lang="en-GB"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72075" y="4914788"/>
            <a:ext cx="3335307" cy="515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and Setup </a:t>
            </a:r>
            <a:r>
              <a:rPr lang="de-DE" sz="1400" dirty="0" err="1">
                <a:solidFill>
                  <a:srgbClr val="002060"/>
                </a:solidFill>
              </a:rPr>
              <a:t>new</a:t>
            </a:r>
            <a:r>
              <a:rPr lang="de-DE" sz="1400" dirty="0">
                <a:solidFill>
                  <a:srgbClr val="002060"/>
                </a:solidFill>
              </a:rPr>
              <a:t> AL Project </a:t>
            </a:r>
          </a:p>
          <a:p>
            <a:pPr algn="ctr"/>
            <a:r>
              <a:rPr lang="de-DE" sz="1400" dirty="0">
                <a:solidFill>
                  <a:srgbClr val="002060"/>
                </a:solidFill>
              </a:rPr>
              <a:t>„Hazard </a:t>
            </a:r>
            <a:r>
              <a:rPr lang="de-DE" sz="1400" dirty="0" err="1">
                <a:solidFill>
                  <a:srgbClr val="002060"/>
                </a:solidFill>
              </a:rPr>
              <a:t>Categories</a:t>
            </a:r>
            <a:r>
              <a:rPr lang="de-DE" sz="1400" dirty="0">
                <a:solidFill>
                  <a:srgbClr val="002060"/>
                </a:solidFill>
              </a:rPr>
              <a:t>“</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039729" y="5430669"/>
            <a:ext cx="0" cy="15075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5" name="Rechteck 24">
            <a:extLst>
              <a:ext uri="{FF2B5EF4-FFF2-40B4-BE49-F238E27FC236}">
                <a16:creationId xmlns:a16="http://schemas.microsoft.com/office/drawing/2014/main" id="{72FCC2A6-2F33-4483-AEBB-7CD4D60F6D67}"/>
              </a:ext>
            </a:extLst>
          </p:cNvPr>
          <p:cNvSpPr/>
          <p:nvPr/>
        </p:nvSpPr>
        <p:spPr>
          <a:xfrm>
            <a:off x="372075" y="6164079"/>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GAP-AL-004</a:t>
            </a:r>
            <a:endParaRPr lang="en-GB" sz="1400" dirty="0">
              <a:solidFill>
                <a:srgbClr val="002060"/>
              </a:solidFill>
            </a:endParaRPr>
          </a:p>
        </p:txBody>
      </p:sp>
      <p:sp>
        <p:nvSpPr>
          <p:cNvPr id="26" name="Rechteck 25">
            <a:extLst>
              <a:ext uri="{FF2B5EF4-FFF2-40B4-BE49-F238E27FC236}">
                <a16:creationId xmlns:a16="http://schemas.microsoft.com/office/drawing/2014/main" id="{55C853EB-B661-4FDA-B4EE-5A57191358DB}"/>
              </a:ext>
            </a:extLst>
          </p:cNvPr>
          <p:cNvSpPr/>
          <p:nvPr/>
        </p:nvSpPr>
        <p:spPr>
          <a:xfrm>
            <a:off x="4508647" y="5011113"/>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Don‘t</a:t>
            </a:r>
            <a:r>
              <a:rPr lang="de-DE" sz="1400" dirty="0">
                <a:solidFill>
                  <a:srgbClr val="002060"/>
                </a:solidFill>
              </a:rPr>
              <a:t> </a:t>
            </a:r>
            <a:r>
              <a:rPr lang="de-DE" sz="1400" dirty="0" err="1">
                <a:solidFill>
                  <a:srgbClr val="002060"/>
                </a:solidFill>
              </a:rPr>
              <a:t>forget</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Documentation</a:t>
            </a:r>
            <a:endParaRPr lang="en-GB" sz="1400" dirty="0">
              <a:solidFill>
                <a:srgbClr val="002060"/>
              </a:solidFill>
            </a:endParaRPr>
          </a:p>
        </p:txBody>
      </p:sp>
      <p:sp>
        <p:nvSpPr>
          <p:cNvPr id="32" name="Rechteck 31">
            <a:extLst>
              <a:ext uri="{FF2B5EF4-FFF2-40B4-BE49-F238E27FC236}">
                <a16:creationId xmlns:a16="http://schemas.microsoft.com/office/drawing/2014/main" id="{01C5DFE5-599A-4321-A629-02A6BA477EE0}"/>
              </a:ext>
            </a:extLst>
          </p:cNvPr>
          <p:cNvSpPr/>
          <p:nvPr/>
        </p:nvSpPr>
        <p:spPr>
          <a:xfrm>
            <a:off x="4508646" y="5543502"/>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Don‘t</a:t>
            </a:r>
            <a:r>
              <a:rPr lang="de-DE" sz="1400" dirty="0">
                <a:solidFill>
                  <a:srgbClr val="002060"/>
                </a:solidFill>
              </a:rPr>
              <a:t> </a:t>
            </a:r>
            <a:r>
              <a:rPr lang="de-DE" sz="1400" dirty="0" err="1">
                <a:solidFill>
                  <a:srgbClr val="002060"/>
                </a:solidFill>
              </a:rPr>
              <a:t>forget</a:t>
            </a:r>
            <a:r>
              <a:rPr lang="de-DE" sz="1400" dirty="0">
                <a:solidFill>
                  <a:srgbClr val="002060"/>
                </a:solidFill>
              </a:rPr>
              <a:t> </a:t>
            </a:r>
            <a:r>
              <a:rPr lang="de-DE" sz="1400" dirty="0" err="1">
                <a:solidFill>
                  <a:srgbClr val="002060"/>
                </a:solidFill>
              </a:rPr>
              <a:t>to</a:t>
            </a:r>
            <a:r>
              <a:rPr lang="de-DE" sz="1400" dirty="0">
                <a:solidFill>
                  <a:srgbClr val="002060"/>
                </a:solidFill>
              </a:rPr>
              <a:t> update </a:t>
            </a:r>
            <a:r>
              <a:rPr lang="de-DE" sz="1400" dirty="0" err="1">
                <a:solidFill>
                  <a:srgbClr val="002060"/>
                </a:solidFill>
              </a:rPr>
              <a:t>the</a:t>
            </a:r>
            <a:r>
              <a:rPr lang="de-DE" sz="1400" dirty="0">
                <a:solidFill>
                  <a:srgbClr val="002060"/>
                </a:solidFill>
              </a:rPr>
              <a:t> „</a:t>
            </a:r>
            <a:r>
              <a:rPr lang="de-DE" sz="1400" dirty="0" err="1">
                <a:solidFill>
                  <a:srgbClr val="002060"/>
                </a:solidFill>
              </a:rPr>
              <a:t>app.tags</a:t>
            </a:r>
            <a:r>
              <a:rPr lang="de-DE" sz="1400" dirty="0">
                <a:solidFill>
                  <a:srgbClr val="002060"/>
                </a:solidFill>
              </a:rPr>
              <a:t>“</a:t>
            </a:r>
            <a:endParaRPr lang="en-GB" sz="1400" dirty="0">
              <a:solidFill>
                <a:srgbClr val="002060"/>
              </a:solidFill>
            </a:endParaRPr>
          </a:p>
        </p:txBody>
      </p:sp>
      <p:sp>
        <p:nvSpPr>
          <p:cNvPr id="33" name="Rechteck 32">
            <a:extLst>
              <a:ext uri="{FF2B5EF4-FFF2-40B4-BE49-F238E27FC236}">
                <a16:creationId xmlns:a16="http://schemas.microsoft.com/office/drawing/2014/main" id="{CA57603D-D219-4531-96FC-7ED73DAF670E}"/>
              </a:ext>
            </a:extLst>
          </p:cNvPr>
          <p:cNvSpPr/>
          <p:nvPr/>
        </p:nvSpPr>
        <p:spPr>
          <a:xfrm>
            <a:off x="4508645" y="6100014"/>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and Test </a:t>
            </a:r>
            <a:r>
              <a:rPr lang="de-DE" sz="1400" dirty="0" err="1">
                <a:solidFill>
                  <a:srgbClr val="002060"/>
                </a:solidFill>
              </a:rPr>
              <a:t>the</a:t>
            </a:r>
            <a:r>
              <a:rPr lang="de-DE" sz="1400" dirty="0">
                <a:solidFill>
                  <a:srgbClr val="002060"/>
                </a:solidFill>
              </a:rPr>
              <a:t> </a:t>
            </a:r>
            <a:r>
              <a:rPr lang="de-DE" sz="1400" dirty="0" err="1">
                <a:solidFill>
                  <a:srgbClr val="002060"/>
                </a:solidFill>
              </a:rPr>
              <a:t>implementation</a:t>
            </a:r>
            <a:endParaRPr lang="en-GB" sz="1400" dirty="0">
              <a:solidFill>
                <a:srgbClr val="002060"/>
              </a:solidFill>
            </a:endParaRPr>
          </a:p>
        </p:txBody>
      </p:sp>
      <p:cxnSp>
        <p:nvCxnSpPr>
          <p:cNvPr id="34" name="Gerade Verbindung mit Pfeil 33">
            <a:extLst>
              <a:ext uri="{FF2B5EF4-FFF2-40B4-BE49-F238E27FC236}">
                <a16:creationId xmlns:a16="http://schemas.microsoft.com/office/drawing/2014/main" id="{3090D606-825D-461F-9693-B272378D9893}"/>
              </a:ext>
            </a:extLst>
          </p:cNvPr>
          <p:cNvCxnSpPr>
            <a:cxnSpLocks/>
            <a:stCxn id="9" idx="2"/>
            <a:endCxn id="25" idx="0"/>
          </p:cNvCxnSpPr>
          <p:nvPr/>
        </p:nvCxnSpPr>
        <p:spPr>
          <a:xfrm>
            <a:off x="2039729" y="5946548"/>
            <a:ext cx="0" cy="21753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F19F4DB2-48AC-44D1-871C-2D61369EFF3E}"/>
              </a:ext>
            </a:extLst>
          </p:cNvPr>
          <p:cNvCxnSpPr>
            <a:cxnSpLocks/>
            <a:stCxn id="26" idx="2"/>
            <a:endCxn id="32" idx="0"/>
          </p:cNvCxnSpPr>
          <p:nvPr/>
        </p:nvCxnSpPr>
        <p:spPr>
          <a:xfrm flipH="1">
            <a:off x="6176300" y="5376238"/>
            <a:ext cx="1" cy="16726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58769D61-FE8D-42BE-9B8A-57B750B650C8}"/>
              </a:ext>
            </a:extLst>
          </p:cNvPr>
          <p:cNvCxnSpPr>
            <a:cxnSpLocks/>
            <a:stCxn id="32" idx="2"/>
            <a:endCxn id="33" idx="0"/>
          </p:cNvCxnSpPr>
          <p:nvPr/>
        </p:nvCxnSpPr>
        <p:spPr>
          <a:xfrm flipH="1">
            <a:off x="6176299" y="5908627"/>
            <a:ext cx="1" cy="1913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Verbinder: gewinkelt 38">
            <a:extLst>
              <a:ext uri="{FF2B5EF4-FFF2-40B4-BE49-F238E27FC236}">
                <a16:creationId xmlns:a16="http://schemas.microsoft.com/office/drawing/2014/main" id="{F8590672-77B1-4D00-B224-916CC64DE5B9}"/>
              </a:ext>
            </a:extLst>
          </p:cNvPr>
          <p:cNvCxnSpPr>
            <a:cxnSpLocks/>
            <a:stCxn id="25" idx="3"/>
            <a:endCxn id="26" idx="1"/>
          </p:cNvCxnSpPr>
          <p:nvPr/>
        </p:nvCxnSpPr>
        <p:spPr>
          <a:xfrm flipV="1">
            <a:off x="3707382" y="5193676"/>
            <a:ext cx="801265" cy="1152966"/>
          </a:xfrm>
          <a:prstGeom prst="bentConnector3">
            <a:avLst>
              <a:gd name="adj1" fmla="val 71737"/>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pic>
        <p:nvPicPr>
          <p:cNvPr id="22" name="Grafik 21">
            <a:extLst>
              <a:ext uri="{FF2B5EF4-FFF2-40B4-BE49-F238E27FC236}">
                <a16:creationId xmlns:a16="http://schemas.microsoft.com/office/drawing/2014/main" id="{B1E896B7-4B01-4D13-8047-24D5525832F5}"/>
              </a:ext>
            </a:extLst>
          </p:cNvPr>
          <p:cNvPicPr>
            <a:picLocks noChangeAspect="1"/>
          </p:cNvPicPr>
          <p:nvPr/>
        </p:nvPicPr>
        <p:blipFill>
          <a:blip r:embed="rId4"/>
          <a:stretch>
            <a:fillRect/>
          </a:stretch>
        </p:blipFill>
        <p:spPr>
          <a:xfrm>
            <a:off x="9144774" y="2276851"/>
            <a:ext cx="2880270" cy="4203149"/>
          </a:xfrm>
          <a:prstGeom prst="rect">
            <a:avLst/>
          </a:prstGeom>
        </p:spPr>
      </p:pic>
      <p:cxnSp>
        <p:nvCxnSpPr>
          <p:cNvPr id="44" name="Verbinder: gewinkelt 43">
            <a:extLst>
              <a:ext uri="{FF2B5EF4-FFF2-40B4-BE49-F238E27FC236}">
                <a16:creationId xmlns:a16="http://schemas.microsoft.com/office/drawing/2014/main" id="{76EC2E52-723B-4105-B24B-157C5A515F97}"/>
              </a:ext>
            </a:extLst>
          </p:cNvPr>
          <p:cNvCxnSpPr>
            <a:cxnSpLocks/>
            <a:stCxn id="9" idx="3"/>
            <a:endCxn id="22" idx="2"/>
          </p:cNvCxnSpPr>
          <p:nvPr/>
        </p:nvCxnSpPr>
        <p:spPr>
          <a:xfrm>
            <a:off x="3707382" y="5763986"/>
            <a:ext cx="6877527" cy="716014"/>
          </a:xfrm>
          <a:prstGeom prst="bentConnector4">
            <a:avLst>
              <a:gd name="adj1" fmla="val 4867"/>
              <a:gd name="adj2" fmla="val 131927"/>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2" name="Rechteck 1">
            <a:extLst>
              <a:ext uri="{FF2B5EF4-FFF2-40B4-BE49-F238E27FC236}">
                <a16:creationId xmlns:a16="http://schemas.microsoft.com/office/drawing/2014/main" id="{8B925912-0214-4FC3-A107-1F59292A6250}"/>
              </a:ext>
            </a:extLst>
          </p:cNvPr>
          <p:cNvSpPr/>
          <p:nvPr/>
        </p:nvSpPr>
        <p:spPr>
          <a:xfrm>
            <a:off x="359999" y="2819400"/>
            <a:ext cx="5574076" cy="1749984"/>
          </a:xfrm>
          <a:prstGeom prst="rect">
            <a:avLst/>
          </a:prstGeom>
          <a:noFill/>
          <a:ln>
            <a:solidFill>
              <a:srgbClr val="0427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794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500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393EE-B346-4B32-9C00-AC4CFD67FE0A}"/>
              </a:ext>
            </a:extLst>
          </p:cNvPr>
          <p:cNvSpPr>
            <a:spLocks noGrp="1"/>
          </p:cNvSpPr>
          <p:nvPr>
            <p:ph type="title"/>
          </p:nvPr>
        </p:nvSpPr>
        <p:spPr/>
        <p:txBody>
          <a:body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Table Extensions</a:t>
            </a:r>
            <a:endParaRPr lang="en-GB" dirty="0"/>
          </a:p>
        </p:txBody>
      </p:sp>
      <p:sp>
        <p:nvSpPr>
          <p:cNvPr id="3" name="Datumsplatzhalter 2">
            <a:extLst>
              <a:ext uri="{FF2B5EF4-FFF2-40B4-BE49-F238E27FC236}">
                <a16:creationId xmlns:a16="http://schemas.microsoft.com/office/drawing/2014/main" id="{27588994-FC10-4608-8AE4-E43C23C0B97F}"/>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1CC26E2B-B204-4B6D-BA1D-F35C5EFEE29B}"/>
              </a:ext>
            </a:extLst>
          </p:cNvPr>
          <p:cNvSpPr>
            <a:spLocks noGrp="1"/>
          </p:cNvSpPr>
          <p:nvPr>
            <p:ph type="sldNum" sz="quarter" idx="4"/>
          </p:nvPr>
        </p:nvSpPr>
        <p:spPr/>
        <p:txBody>
          <a:bodyPr/>
          <a:lstStyle/>
          <a:p>
            <a:r>
              <a:rPr lang="de-DE"/>
              <a:t> </a:t>
            </a:r>
            <a:fld id="{F0389FF0-EA6C-204E-82DF-16D97CC1B00E}" type="slidenum">
              <a:rPr lang="de-DE" smtClean="0"/>
              <a:pPr/>
              <a:t>101</a:t>
            </a:fld>
            <a:endParaRPr lang="de-DE"/>
          </a:p>
        </p:txBody>
      </p:sp>
      <p:sp>
        <p:nvSpPr>
          <p:cNvPr id="5" name="Textplatzhalter 4">
            <a:extLst>
              <a:ext uri="{FF2B5EF4-FFF2-40B4-BE49-F238E27FC236}">
                <a16:creationId xmlns:a16="http://schemas.microsoft.com/office/drawing/2014/main" id="{E116CE16-5CCE-40C7-B8C1-348AD9584DE3}"/>
              </a:ext>
            </a:extLst>
          </p:cNvPr>
          <p:cNvSpPr>
            <a:spLocks noGrp="1"/>
          </p:cNvSpPr>
          <p:nvPr>
            <p:ph type="body" sz="quarter" idx="10"/>
          </p:nvPr>
        </p:nvSpPr>
        <p:spPr>
          <a:xfrm>
            <a:off x="360000" y="1440000"/>
            <a:ext cx="11832000" cy="1198425"/>
          </a:xfrm>
        </p:spPr>
        <p:txBody>
          <a:bodyPr/>
          <a:lstStyle/>
          <a:p>
            <a:r>
              <a:rPr lang="de-DE" dirty="0">
                <a:hlinkClick r:id="rId2"/>
              </a:rPr>
              <a:t>https://docs.microsoft.com/en-us/dynamics365/business-central/dev-itpro/developer/devenv-table-object</a:t>
            </a:r>
            <a:endParaRPr lang="de-DE" dirty="0"/>
          </a:p>
          <a:p>
            <a:r>
              <a:rPr lang="de-DE" dirty="0"/>
              <a:t>Snippet „</a:t>
            </a:r>
            <a:r>
              <a:rPr lang="de-DE" dirty="0" err="1"/>
              <a:t>ttableext</a:t>
            </a:r>
            <a:r>
              <a:rPr lang="de-DE" dirty="0"/>
              <a:t>“</a:t>
            </a:r>
          </a:p>
          <a:p>
            <a:r>
              <a:rPr lang="de-DE" dirty="0" err="1"/>
              <a:t>Naming</a:t>
            </a:r>
            <a:endParaRPr lang="de-DE" dirty="0"/>
          </a:p>
        </p:txBody>
      </p:sp>
      <p:sp>
        <p:nvSpPr>
          <p:cNvPr id="7" name="Rechteck 6">
            <a:extLst>
              <a:ext uri="{FF2B5EF4-FFF2-40B4-BE49-F238E27FC236}">
                <a16:creationId xmlns:a16="http://schemas.microsoft.com/office/drawing/2014/main" id="{045DE19F-01F7-426F-91BC-A17B8B42F8FC}"/>
              </a:ext>
            </a:extLst>
          </p:cNvPr>
          <p:cNvSpPr/>
          <p:nvPr/>
        </p:nvSpPr>
        <p:spPr>
          <a:xfrm>
            <a:off x="3548402" y="2483495"/>
            <a:ext cx="837555"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TAB</a:t>
            </a:r>
            <a:endParaRPr lang="en-GB" sz="1600" dirty="0"/>
          </a:p>
        </p:txBody>
      </p:sp>
      <p:sp>
        <p:nvSpPr>
          <p:cNvPr id="8" name="Rechteck 7">
            <a:extLst>
              <a:ext uri="{FF2B5EF4-FFF2-40B4-BE49-F238E27FC236}">
                <a16:creationId xmlns:a16="http://schemas.microsoft.com/office/drawing/2014/main" id="{8B2B8AE0-4C9D-4A97-A231-9F558575B3BC}"/>
              </a:ext>
            </a:extLst>
          </p:cNvPr>
          <p:cNvSpPr/>
          <p:nvPr/>
        </p:nvSpPr>
        <p:spPr>
          <a:xfrm>
            <a:off x="4785108" y="2483495"/>
            <a:ext cx="3614979"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&lt;Name </a:t>
            </a:r>
            <a:r>
              <a:rPr lang="de-DE" sz="1600" dirty="0" err="1"/>
              <a:t>of</a:t>
            </a:r>
            <a:r>
              <a:rPr lang="de-DE" sz="1600" dirty="0"/>
              <a:t> </a:t>
            </a:r>
            <a:r>
              <a:rPr lang="de-DE" sz="1600" dirty="0" err="1"/>
              <a:t>extended</a:t>
            </a:r>
            <a:r>
              <a:rPr lang="de-DE" sz="1600" dirty="0"/>
              <a:t> Table, </a:t>
            </a:r>
            <a:r>
              <a:rPr lang="de-DE" sz="1600" dirty="0" err="1"/>
              <a:t>abbreviated</a:t>
            </a:r>
            <a:r>
              <a:rPr lang="de-DE" sz="1600" dirty="0"/>
              <a:t>&gt;</a:t>
            </a:r>
            <a:endParaRPr lang="en-GB" sz="1600" dirty="0"/>
          </a:p>
        </p:txBody>
      </p:sp>
      <p:sp>
        <p:nvSpPr>
          <p:cNvPr id="9" name="Rechteck 8">
            <a:extLst>
              <a:ext uri="{FF2B5EF4-FFF2-40B4-BE49-F238E27FC236}">
                <a16:creationId xmlns:a16="http://schemas.microsoft.com/office/drawing/2014/main" id="{F21946AE-DC5B-486E-9C29-94765C15E48F}"/>
              </a:ext>
            </a:extLst>
          </p:cNvPr>
          <p:cNvSpPr/>
          <p:nvPr/>
        </p:nvSpPr>
        <p:spPr>
          <a:xfrm>
            <a:off x="8438948" y="2485150"/>
            <a:ext cx="533602"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i="1" dirty="0">
                <a:solidFill>
                  <a:schemeClr val="bg1"/>
                </a:solidFill>
              </a:rPr>
              <a:t>.ext</a:t>
            </a:r>
            <a:endParaRPr lang="en-GB" sz="1600" i="1" dirty="0">
              <a:solidFill>
                <a:schemeClr val="bg1"/>
              </a:solidFill>
            </a:endParaRPr>
          </a:p>
        </p:txBody>
      </p:sp>
      <p:sp>
        <p:nvSpPr>
          <p:cNvPr id="10" name="Rechteck 9">
            <a:extLst>
              <a:ext uri="{FF2B5EF4-FFF2-40B4-BE49-F238E27FC236}">
                <a16:creationId xmlns:a16="http://schemas.microsoft.com/office/drawing/2014/main" id="{E94452D9-BC7A-47CE-B3B8-CB5A5B2C59A4}"/>
              </a:ext>
            </a:extLst>
          </p:cNvPr>
          <p:cNvSpPr/>
          <p:nvPr/>
        </p:nvSpPr>
        <p:spPr>
          <a:xfrm>
            <a:off x="9015695" y="2489801"/>
            <a:ext cx="425116"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.al</a:t>
            </a:r>
            <a:endParaRPr lang="en-GB" sz="1600" dirty="0"/>
          </a:p>
        </p:txBody>
      </p:sp>
      <p:sp>
        <p:nvSpPr>
          <p:cNvPr id="11" name="Rechteck 10">
            <a:extLst>
              <a:ext uri="{FF2B5EF4-FFF2-40B4-BE49-F238E27FC236}">
                <a16:creationId xmlns:a16="http://schemas.microsoft.com/office/drawing/2014/main" id="{B4DB08DD-4885-47CE-A037-3882AC19BE5E}"/>
              </a:ext>
            </a:extLst>
          </p:cNvPr>
          <p:cNvSpPr/>
          <p:nvPr/>
        </p:nvSpPr>
        <p:spPr>
          <a:xfrm>
            <a:off x="3548402" y="2900915"/>
            <a:ext cx="837555"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CCO</a:t>
            </a:r>
            <a:endParaRPr lang="en-GB" sz="1600" dirty="0"/>
          </a:p>
        </p:txBody>
      </p:sp>
      <p:sp>
        <p:nvSpPr>
          <p:cNvPr id="12" name="Rechteck 11">
            <a:extLst>
              <a:ext uri="{FF2B5EF4-FFF2-40B4-BE49-F238E27FC236}">
                <a16:creationId xmlns:a16="http://schemas.microsoft.com/office/drawing/2014/main" id="{ACCC51D7-B06F-4A68-8A9B-0345276106B0}"/>
              </a:ext>
            </a:extLst>
          </p:cNvPr>
          <p:cNvSpPr/>
          <p:nvPr/>
        </p:nvSpPr>
        <p:spPr>
          <a:xfrm>
            <a:off x="4422788" y="2900915"/>
            <a:ext cx="3991212"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&lt;Name </a:t>
            </a:r>
            <a:r>
              <a:rPr lang="de-DE" sz="1600" dirty="0" err="1"/>
              <a:t>of</a:t>
            </a:r>
            <a:r>
              <a:rPr lang="de-DE" sz="1600" dirty="0"/>
              <a:t> </a:t>
            </a:r>
            <a:r>
              <a:rPr lang="de-DE" sz="1600" dirty="0" err="1"/>
              <a:t>extended</a:t>
            </a:r>
            <a:r>
              <a:rPr lang="de-DE" sz="1600" dirty="0"/>
              <a:t> Table&gt;</a:t>
            </a:r>
            <a:endParaRPr lang="en-GB" sz="1600" dirty="0"/>
          </a:p>
        </p:txBody>
      </p:sp>
      <p:sp>
        <p:nvSpPr>
          <p:cNvPr id="13" name="Rechteck 12">
            <a:extLst>
              <a:ext uri="{FF2B5EF4-FFF2-40B4-BE49-F238E27FC236}">
                <a16:creationId xmlns:a16="http://schemas.microsoft.com/office/drawing/2014/main" id="{CC864ACD-5B7D-4A16-AE1A-B8F6D22A2E5E}"/>
              </a:ext>
            </a:extLst>
          </p:cNvPr>
          <p:cNvSpPr/>
          <p:nvPr/>
        </p:nvSpPr>
        <p:spPr>
          <a:xfrm>
            <a:off x="4422787" y="2483495"/>
            <a:ext cx="334553"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a:t>
            </a:r>
            <a:endParaRPr lang="en-GB" sz="1600" dirty="0"/>
          </a:p>
        </p:txBody>
      </p:sp>
      <p:sp>
        <p:nvSpPr>
          <p:cNvPr id="14" name="Rechteck 13">
            <a:extLst>
              <a:ext uri="{FF2B5EF4-FFF2-40B4-BE49-F238E27FC236}">
                <a16:creationId xmlns:a16="http://schemas.microsoft.com/office/drawing/2014/main" id="{609DC7F4-7291-4AED-91EB-FAC6877CAB45}"/>
              </a:ext>
            </a:extLst>
          </p:cNvPr>
          <p:cNvSpPr/>
          <p:nvPr/>
        </p:nvSpPr>
        <p:spPr>
          <a:xfrm>
            <a:off x="1924373" y="2483150"/>
            <a:ext cx="1459721" cy="309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rgbClr val="04276E"/>
                </a:solidFill>
              </a:rPr>
              <a:t>File </a:t>
            </a:r>
            <a:r>
              <a:rPr lang="de-DE" sz="1600" dirty="0" err="1">
                <a:solidFill>
                  <a:srgbClr val="04276E"/>
                </a:solidFill>
              </a:rPr>
              <a:t>Names</a:t>
            </a:r>
            <a:endParaRPr lang="en-GB" sz="1600" dirty="0">
              <a:solidFill>
                <a:srgbClr val="04276E"/>
              </a:solidFill>
            </a:endParaRPr>
          </a:p>
        </p:txBody>
      </p:sp>
      <p:sp>
        <p:nvSpPr>
          <p:cNvPr id="15" name="Rechteck 14">
            <a:extLst>
              <a:ext uri="{FF2B5EF4-FFF2-40B4-BE49-F238E27FC236}">
                <a16:creationId xmlns:a16="http://schemas.microsoft.com/office/drawing/2014/main" id="{58AF8EE7-263B-4B45-B3FC-A0381FE35950}"/>
              </a:ext>
            </a:extLst>
          </p:cNvPr>
          <p:cNvSpPr/>
          <p:nvPr/>
        </p:nvSpPr>
        <p:spPr>
          <a:xfrm>
            <a:off x="1924373" y="2900569"/>
            <a:ext cx="1459721" cy="309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rgbClr val="04276E"/>
                </a:solidFill>
              </a:rPr>
              <a:t>Object</a:t>
            </a:r>
            <a:r>
              <a:rPr lang="de-DE" sz="1600" dirty="0">
                <a:solidFill>
                  <a:srgbClr val="04276E"/>
                </a:solidFill>
              </a:rPr>
              <a:t> </a:t>
            </a:r>
            <a:r>
              <a:rPr lang="de-DE" sz="1600" dirty="0" err="1">
                <a:solidFill>
                  <a:srgbClr val="04276E"/>
                </a:solidFill>
              </a:rPr>
              <a:t>Names</a:t>
            </a:r>
            <a:endParaRPr lang="en-GB" sz="1600" dirty="0">
              <a:solidFill>
                <a:srgbClr val="04276E"/>
              </a:solidFill>
            </a:endParaRPr>
          </a:p>
        </p:txBody>
      </p:sp>
      <p:sp>
        <p:nvSpPr>
          <p:cNvPr id="16" name="Rechteck 15">
            <a:extLst>
              <a:ext uri="{FF2B5EF4-FFF2-40B4-BE49-F238E27FC236}">
                <a16:creationId xmlns:a16="http://schemas.microsoft.com/office/drawing/2014/main" id="{94034D4B-D68E-4E8D-A5C7-EE2920350F91}"/>
              </a:ext>
            </a:extLst>
          </p:cNvPr>
          <p:cNvSpPr/>
          <p:nvPr/>
        </p:nvSpPr>
        <p:spPr>
          <a:xfrm>
            <a:off x="5098300" y="3346808"/>
            <a:ext cx="5910594" cy="61101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chemeClr val="accent6">
                    <a:lumMod val="40000"/>
                    <a:lumOff val="60000"/>
                  </a:schemeClr>
                </a:solidFill>
              </a:rPr>
              <a:t>means</a:t>
            </a:r>
            <a:r>
              <a:rPr lang="de-DE" sz="1200" dirty="0">
                <a:solidFill>
                  <a:schemeClr val="accent6">
                    <a:lumMod val="40000"/>
                    <a:lumOff val="60000"/>
                  </a:schemeClr>
                </a:solidFill>
              </a:rPr>
              <a:t> </a:t>
            </a:r>
            <a:r>
              <a:rPr lang="de-DE" sz="1200" dirty="0" err="1">
                <a:solidFill>
                  <a:schemeClr val="accent6">
                    <a:lumMod val="40000"/>
                    <a:lumOff val="60000"/>
                  </a:schemeClr>
                </a:solidFill>
              </a:rPr>
              <a:t>without</a:t>
            </a:r>
            <a:r>
              <a:rPr lang="de-DE" sz="1200" dirty="0">
                <a:solidFill>
                  <a:schemeClr val="accent6">
                    <a:lumMod val="40000"/>
                    <a:lumOff val="60000"/>
                  </a:schemeClr>
                </a:solidFill>
              </a:rPr>
              <a:t> </a:t>
            </a:r>
            <a:r>
              <a:rPr lang="de-DE" sz="1200" dirty="0" err="1">
                <a:solidFill>
                  <a:schemeClr val="accent6">
                    <a:lumMod val="40000"/>
                    <a:lumOff val="60000"/>
                  </a:schemeClr>
                </a:solidFill>
              </a:rPr>
              <a:t>spaces</a:t>
            </a:r>
            <a:r>
              <a:rPr lang="de-DE" sz="1200" dirty="0">
                <a:solidFill>
                  <a:schemeClr val="accent6">
                    <a:lumMod val="40000"/>
                    <a:lumOff val="60000"/>
                  </a:schemeClr>
                </a:solidFill>
              </a:rPr>
              <a:t> …,</a:t>
            </a:r>
          </a:p>
          <a:p>
            <a:r>
              <a:rPr lang="de-DE" sz="1200" dirty="0" err="1">
                <a:solidFill>
                  <a:schemeClr val="accent6">
                    <a:lumMod val="40000"/>
                    <a:lumOff val="60000"/>
                  </a:schemeClr>
                </a:solidFill>
              </a:rPr>
              <a:t>as</a:t>
            </a:r>
            <a:r>
              <a:rPr lang="de-DE" sz="1200" dirty="0">
                <a:solidFill>
                  <a:schemeClr val="accent6">
                    <a:lumMod val="40000"/>
                    <a:lumOff val="60000"/>
                  </a:schemeClr>
                </a:solidFill>
              </a:rPr>
              <a:t> </a:t>
            </a:r>
            <a:r>
              <a:rPr lang="de-DE" sz="1200" dirty="0" err="1">
                <a:solidFill>
                  <a:schemeClr val="accent6">
                    <a:lumMod val="40000"/>
                    <a:lumOff val="60000"/>
                  </a:schemeClr>
                </a:solidFill>
              </a:rPr>
              <a:t>suggested</a:t>
            </a:r>
            <a:r>
              <a:rPr lang="de-DE" sz="1200" dirty="0">
                <a:solidFill>
                  <a:schemeClr val="accent6">
                    <a:lumMod val="40000"/>
                    <a:lumOff val="60000"/>
                  </a:schemeClr>
                </a:solidFill>
              </a:rPr>
              <a:t> </a:t>
            </a:r>
            <a:r>
              <a:rPr lang="de-DE" sz="1200" dirty="0" err="1">
                <a:solidFill>
                  <a:schemeClr val="accent6">
                    <a:lumMod val="40000"/>
                    <a:lumOff val="60000"/>
                  </a:schemeClr>
                </a:solidFill>
              </a:rPr>
              <a:t>as</a:t>
            </a:r>
            <a:r>
              <a:rPr lang="de-DE" sz="1200" dirty="0">
                <a:solidFill>
                  <a:schemeClr val="accent6">
                    <a:lumMod val="40000"/>
                    <a:lumOff val="60000"/>
                  </a:schemeClr>
                </a:solidFill>
              </a:rPr>
              <a:t> Variable Name </a:t>
            </a:r>
            <a:r>
              <a:rPr lang="de-DE" sz="1200" dirty="0" err="1">
                <a:solidFill>
                  <a:schemeClr val="accent6">
                    <a:lumMod val="40000"/>
                    <a:lumOff val="60000"/>
                  </a:schemeClr>
                </a:solidFill>
              </a:rPr>
              <a:t>by</a:t>
            </a:r>
            <a:r>
              <a:rPr lang="de-DE" sz="1200" dirty="0">
                <a:solidFill>
                  <a:schemeClr val="accent6">
                    <a:lumMod val="40000"/>
                    <a:lumOff val="60000"/>
                  </a:schemeClr>
                </a:solidFill>
              </a:rPr>
              <a:t> </a:t>
            </a:r>
            <a:r>
              <a:rPr lang="de-DE" sz="1200" dirty="0" err="1">
                <a:solidFill>
                  <a:schemeClr val="accent6">
                    <a:lumMod val="40000"/>
                    <a:lumOff val="60000"/>
                  </a:schemeClr>
                </a:solidFill>
              </a:rPr>
              <a:t>the</a:t>
            </a:r>
            <a:r>
              <a:rPr lang="de-DE" sz="1200" dirty="0">
                <a:solidFill>
                  <a:schemeClr val="accent6">
                    <a:lumMod val="40000"/>
                    <a:lumOff val="60000"/>
                  </a:schemeClr>
                </a:solidFill>
              </a:rPr>
              <a:t> </a:t>
            </a:r>
            <a:r>
              <a:rPr lang="de-DE" sz="1200" dirty="0" err="1">
                <a:solidFill>
                  <a:schemeClr val="accent6">
                    <a:lumMod val="40000"/>
                    <a:lumOff val="60000"/>
                  </a:schemeClr>
                </a:solidFill>
              </a:rPr>
              <a:t>Object</a:t>
            </a:r>
            <a:r>
              <a:rPr lang="de-DE" sz="1200" dirty="0">
                <a:solidFill>
                  <a:schemeClr val="accent6">
                    <a:lumMod val="40000"/>
                    <a:lumOff val="60000"/>
                  </a:schemeClr>
                </a:solidFill>
              </a:rPr>
              <a:t> Designer</a:t>
            </a:r>
          </a:p>
          <a:p>
            <a:r>
              <a:rPr lang="de-DE" sz="1200" dirty="0">
                <a:solidFill>
                  <a:schemeClr val="accent6">
                    <a:lumMod val="40000"/>
                    <a:lumOff val="60000"/>
                  </a:schemeClr>
                </a:solidFill>
              </a:rPr>
              <a:t>„</a:t>
            </a:r>
            <a:r>
              <a:rPr lang="de-DE" sz="1200" dirty="0" err="1">
                <a:solidFill>
                  <a:schemeClr val="accent6">
                    <a:lumMod val="40000"/>
                    <a:lumOff val="60000"/>
                  </a:schemeClr>
                </a:solidFill>
              </a:rPr>
              <a:t>Purchase</a:t>
            </a:r>
            <a:r>
              <a:rPr lang="de-DE" sz="1200" dirty="0">
                <a:solidFill>
                  <a:schemeClr val="accent6">
                    <a:lumMod val="40000"/>
                    <a:lumOff val="60000"/>
                  </a:schemeClr>
                </a:solidFill>
              </a:rPr>
              <a:t> Header </a:t>
            </a:r>
            <a:r>
              <a:rPr lang="de-DE" sz="1200" dirty="0">
                <a:solidFill>
                  <a:schemeClr val="accent6">
                    <a:lumMod val="40000"/>
                    <a:lumOff val="60000"/>
                  </a:schemeClr>
                </a:solidFill>
                <a:sym typeface="Wingdings" panose="05000000000000000000" pitchFamily="2" charset="2"/>
              </a:rPr>
              <a:t> </a:t>
            </a:r>
            <a:r>
              <a:rPr lang="de-DE" sz="1200" dirty="0" err="1">
                <a:solidFill>
                  <a:schemeClr val="accent6">
                    <a:lumMod val="40000"/>
                    <a:lumOff val="60000"/>
                  </a:schemeClr>
                </a:solidFill>
                <a:sym typeface="Wingdings" panose="05000000000000000000" pitchFamily="2" charset="2"/>
              </a:rPr>
              <a:t>PurchaseHeader</a:t>
            </a:r>
            <a:r>
              <a:rPr lang="de-DE" sz="1200" dirty="0">
                <a:solidFill>
                  <a:schemeClr val="accent6">
                    <a:lumMod val="40000"/>
                    <a:lumOff val="60000"/>
                  </a:schemeClr>
                </a:solidFill>
                <a:sym typeface="Wingdings" panose="05000000000000000000" pitchFamily="2" charset="2"/>
              </a:rPr>
              <a:t>“</a:t>
            </a:r>
            <a:endParaRPr lang="en-GB" sz="1200" dirty="0">
              <a:solidFill>
                <a:schemeClr val="accent6">
                  <a:lumMod val="40000"/>
                  <a:lumOff val="60000"/>
                </a:schemeClr>
              </a:solidFill>
            </a:endParaRPr>
          </a:p>
        </p:txBody>
      </p:sp>
      <p:sp>
        <p:nvSpPr>
          <p:cNvPr id="17" name="Rechteck 16">
            <a:extLst>
              <a:ext uri="{FF2B5EF4-FFF2-40B4-BE49-F238E27FC236}">
                <a16:creationId xmlns:a16="http://schemas.microsoft.com/office/drawing/2014/main" id="{F5A1B2B7-CF72-4BE8-8604-83C399C61A6A}"/>
              </a:ext>
            </a:extLst>
          </p:cNvPr>
          <p:cNvSpPr/>
          <p:nvPr/>
        </p:nvSpPr>
        <p:spPr>
          <a:xfrm>
            <a:off x="3548402" y="3346808"/>
            <a:ext cx="1447676" cy="61101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accent6">
                    <a:lumMod val="40000"/>
                    <a:lumOff val="60000"/>
                  </a:schemeClr>
                </a:solidFill>
              </a:rPr>
              <a:t>„</a:t>
            </a:r>
            <a:r>
              <a:rPr lang="de-DE" sz="1200" dirty="0" err="1">
                <a:solidFill>
                  <a:schemeClr val="accent6">
                    <a:lumMod val="40000"/>
                    <a:lumOff val="60000"/>
                  </a:schemeClr>
                </a:solidFill>
              </a:rPr>
              <a:t>abbreviated</a:t>
            </a:r>
            <a:r>
              <a:rPr lang="de-DE" sz="1200" dirty="0">
                <a:solidFill>
                  <a:schemeClr val="accent6">
                    <a:lumMod val="40000"/>
                    <a:lumOff val="60000"/>
                  </a:schemeClr>
                </a:solidFill>
              </a:rPr>
              <a:t>“</a:t>
            </a:r>
            <a:endParaRPr lang="en-GB" sz="1200" dirty="0">
              <a:solidFill>
                <a:schemeClr val="accent6">
                  <a:lumMod val="40000"/>
                  <a:lumOff val="60000"/>
                </a:schemeClr>
              </a:solidFill>
            </a:endParaRPr>
          </a:p>
        </p:txBody>
      </p:sp>
      <p:sp>
        <p:nvSpPr>
          <p:cNvPr id="18" name="Rechteck 17">
            <a:extLst>
              <a:ext uri="{FF2B5EF4-FFF2-40B4-BE49-F238E27FC236}">
                <a16:creationId xmlns:a16="http://schemas.microsoft.com/office/drawing/2014/main" id="{13C22233-ACC5-451D-8266-3B9B703EFDF6}"/>
              </a:ext>
            </a:extLst>
          </p:cNvPr>
          <p:cNvSpPr/>
          <p:nvPr/>
        </p:nvSpPr>
        <p:spPr>
          <a:xfrm>
            <a:off x="8450831" y="2900402"/>
            <a:ext cx="533602" cy="30986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i="1" dirty="0">
                <a:solidFill>
                  <a:srgbClr val="04276E"/>
                </a:solidFill>
              </a:rPr>
              <a:t>+</a:t>
            </a:r>
            <a:endParaRPr lang="en-GB" sz="1600" i="1" dirty="0">
              <a:solidFill>
                <a:srgbClr val="04276E"/>
              </a:solidFill>
            </a:endParaRPr>
          </a:p>
        </p:txBody>
      </p:sp>
      <p:sp>
        <p:nvSpPr>
          <p:cNvPr id="19" name="Textplatzhalter 11">
            <a:extLst>
              <a:ext uri="{FF2B5EF4-FFF2-40B4-BE49-F238E27FC236}">
                <a16:creationId xmlns:a16="http://schemas.microsoft.com/office/drawing/2014/main" id="{528B15CF-FF16-40C1-8CC8-1309973F53BF}"/>
              </a:ext>
            </a:extLst>
          </p:cNvPr>
          <p:cNvSpPr txBox="1">
            <a:spLocks/>
          </p:cNvSpPr>
          <p:nvPr/>
        </p:nvSpPr>
        <p:spPr>
          <a:xfrm>
            <a:off x="359999" y="4532677"/>
            <a:ext cx="11466000" cy="1877024"/>
          </a:xfrm>
          <a:prstGeom prst="rect">
            <a:avLst/>
          </a:prstGeom>
          <a:noFill/>
          <a:ln w="12700">
            <a:noFill/>
            <a:miter lim="800000"/>
          </a:ln>
        </p:spPr>
        <p:txBody>
          <a:bodyPr vert="horz" lIns="0" tIns="0" rIns="0" bIns="0" rtlCol="0">
            <a:noAutofit/>
          </a:bodyPr>
          <a:lstStyle>
            <a:lvl1pPr marL="228600" indent="-228600" algn="l" defTabSz="914400" rtl="0" eaLnBrk="1" latinLnBrk="0" hangingPunct="1">
              <a:lnSpc>
                <a:spcPct val="100000"/>
              </a:lnSpc>
              <a:spcBef>
                <a:spcPts val="1000"/>
              </a:spcBef>
              <a:buClr>
                <a:srgbClr val="F5A748"/>
              </a:buClr>
              <a:buSzPct val="100000"/>
              <a:buFontTx/>
              <a:buBlip>
                <a:blip r:embed="rId3"/>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4"/>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dirty="0" err="1"/>
              <a:t>Example</a:t>
            </a:r>
            <a:endParaRPr lang="de-DE" dirty="0"/>
          </a:p>
          <a:p>
            <a:pPr marL="914400" lvl="2" indent="0">
              <a:buNone/>
            </a:pPr>
            <a:r>
              <a:rPr lang="de-DE" dirty="0"/>
              <a:t>			</a:t>
            </a:r>
            <a:r>
              <a:rPr lang="de-DE" dirty="0" err="1"/>
              <a:t>Object</a:t>
            </a:r>
            <a:r>
              <a:rPr lang="de-DE" dirty="0"/>
              <a:t> Name		</a:t>
            </a:r>
            <a:r>
              <a:rPr lang="de-DE" dirty="0" err="1"/>
              <a:t>Object</a:t>
            </a:r>
            <a:r>
              <a:rPr lang="de-DE" dirty="0"/>
              <a:t> File			</a:t>
            </a:r>
            <a:r>
              <a:rPr lang="de-DE" dirty="0" err="1"/>
              <a:t>Object</a:t>
            </a:r>
            <a:r>
              <a:rPr lang="de-DE" dirty="0"/>
              <a:t> Folder</a:t>
            </a:r>
          </a:p>
          <a:p>
            <a:pPr marL="914400" lvl="2" indent="0">
              <a:buNone/>
            </a:pPr>
            <a:r>
              <a:rPr lang="de-DE" dirty="0"/>
              <a:t>Table Extension </a:t>
            </a:r>
            <a:r>
              <a:rPr lang="de-DE" dirty="0" err="1"/>
              <a:t>of</a:t>
            </a:r>
            <a:r>
              <a:rPr lang="de-DE" dirty="0"/>
              <a:t> Table „Item“	„CCO Item +“		„TAB.Item.ext.al“		</a:t>
            </a:r>
            <a:r>
              <a:rPr lang="de-DE" dirty="0" err="1"/>
              <a:t>TAB.Item</a:t>
            </a:r>
            <a:endParaRPr lang="de-DE" dirty="0"/>
          </a:p>
          <a:p>
            <a:pPr lvl="2"/>
            <a:endParaRPr lang="de-DE" dirty="0"/>
          </a:p>
          <a:p>
            <a:pPr lvl="1"/>
            <a:endParaRPr lang="de-DE" dirty="0"/>
          </a:p>
        </p:txBody>
      </p:sp>
    </p:spTree>
    <p:extLst>
      <p:ext uri="{BB962C8B-B14F-4D97-AF65-F5344CB8AC3E}">
        <p14:creationId xmlns:p14="http://schemas.microsoft.com/office/powerpoint/2010/main" val="134137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393EE-B346-4B32-9C00-AC4CFD67FE0A}"/>
              </a:ext>
            </a:extLst>
          </p:cNvPr>
          <p:cNvSpPr>
            <a:spLocks noGrp="1"/>
          </p:cNvSpPr>
          <p:nvPr>
            <p:ph type="title"/>
          </p:nvPr>
        </p:nvSpPr>
        <p:spPr>
          <a:xfrm>
            <a:off x="359998" y="360000"/>
            <a:ext cx="11466002" cy="720000"/>
          </a:xfrm>
        </p:spPr>
        <p:txBody>
          <a:body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Table Extensions</a:t>
            </a:r>
            <a:endParaRPr lang="en-GB" dirty="0"/>
          </a:p>
        </p:txBody>
      </p:sp>
      <p:sp>
        <p:nvSpPr>
          <p:cNvPr id="3" name="Datumsplatzhalter 2">
            <a:extLst>
              <a:ext uri="{FF2B5EF4-FFF2-40B4-BE49-F238E27FC236}">
                <a16:creationId xmlns:a16="http://schemas.microsoft.com/office/drawing/2014/main" id="{27588994-FC10-4608-8AE4-E43C23C0B97F}"/>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1CC26E2B-B204-4B6D-BA1D-F35C5EFEE29B}"/>
              </a:ext>
            </a:extLst>
          </p:cNvPr>
          <p:cNvSpPr>
            <a:spLocks noGrp="1"/>
          </p:cNvSpPr>
          <p:nvPr>
            <p:ph type="sldNum" sz="quarter" idx="4"/>
          </p:nvPr>
        </p:nvSpPr>
        <p:spPr/>
        <p:txBody>
          <a:bodyPr/>
          <a:lstStyle/>
          <a:p>
            <a:r>
              <a:rPr lang="de-DE"/>
              <a:t> </a:t>
            </a:r>
            <a:fld id="{F0389FF0-EA6C-204E-82DF-16D97CC1B00E}" type="slidenum">
              <a:rPr lang="de-DE" smtClean="0"/>
              <a:pPr/>
              <a:t>102</a:t>
            </a:fld>
            <a:endParaRPr lang="de-DE"/>
          </a:p>
        </p:txBody>
      </p:sp>
      <p:sp>
        <p:nvSpPr>
          <p:cNvPr id="21" name="Textplatzhalter 11">
            <a:extLst>
              <a:ext uri="{FF2B5EF4-FFF2-40B4-BE49-F238E27FC236}">
                <a16:creationId xmlns:a16="http://schemas.microsoft.com/office/drawing/2014/main" id="{4438126B-D196-4CE6-88C7-2B1DDCFE720C}"/>
              </a:ext>
            </a:extLst>
          </p:cNvPr>
          <p:cNvSpPr>
            <a:spLocks noGrp="1"/>
          </p:cNvSpPr>
          <p:nvPr>
            <p:ph type="body" sz="quarter" idx="10"/>
          </p:nvPr>
        </p:nvSpPr>
        <p:spPr>
          <a:xfrm>
            <a:off x="359998" y="1275409"/>
            <a:ext cx="5736001" cy="4742332"/>
          </a:xfrm>
        </p:spPr>
        <p:txBody>
          <a:bodyPr/>
          <a:lstStyle/>
          <a:p>
            <a:r>
              <a:rPr lang="de-DE" dirty="0" err="1"/>
              <a:t>Structure</a:t>
            </a:r>
            <a:endParaRPr lang="de-DE" dirty="0"/>
          </a:p>
          <a:p>
            <a:pPr marL="457200" lvl="1" indent="0">
              <a:buNone/>
            </a:pPr>
            <a:r>
              <a:rPr lang="de-DE" i="1" dirty="0" err="1"/>
              <a:t>tableextension</a:t>
            </a:r>
            <a:r>
              <a:rPr lang="de-DE" i="1" dirty="0"/>
              <a:t> &lt;ID&gt; &lt;Name&gt; </a:t>
            </a:r>
            <a:r>
              <a:rPr lang="de-DE" i="1" dirty="0" err="1"/>
              <a:t>extends</a:t>
            </a:r>
            <a:r>
              <a:rPr lang="de-DE" i="1" dirty="0"/>
              <a:t> &lt;Name </a:t>
            </a:r>
            <a:r>
              <a:rPr lang="de-DE" i="1" dirty="0" err="1"/>
              <a:t>of</a:t>
            </a:r>
            <a:r>
              <a:rPr lang="de-DE" i="1" dirty="0"/>
              <a:t> </a:t>
            </a:r>
            <a:r>
              <a:rPr lang="de-DE" i="1" dirty="0" err="1"/>
              <a:t>extended</a:t>
            </a:r>
            <a:r>
              <a:rPr lang="de-DE" i="1" dirty="0"/>
              <a:t> Table&gt; </a:t>
            </a:r>
            <a:endParaRPr lang="de-DE" dirty="0"/>
          </a:p>
          <a:p>
            <a:pPr marL="457200" lvl="1" indent="0">
              <a:buNone/>
            </a:pPr>
            <a:r>
              <a:rPr lang="de-DE" i="1" dirty="0"/>
              <a:t>{</a:t>
            </a:r>
            <a:endParaRPr lang="de-DE"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r>
              <a:rPr lang="de-DE" i="1" dirty="0"/>
              <a:t>}</a:t>
            </a:r>
            <a:endParaRPr lang="de-DE" dirty="0"/>
          </a:p>
        </p:txBody>
      </p:sp>
      <p:sp>
        <p:nvSpPr>
          <p:cNvPr id="22" name="Rechteck 21">
            <a:extLst>
              <a:ext uri="{FF2B5EF4-FFF2-40B4-BE49-F238E27FC236}">
                <a16:creationId xmlns:a16="http://schemas.microsoft.com/office/drawing/2014/main" id="{DB003FB9-5C6E-4BF4-AA4B-2181852FBF71}"/>
              </a:ext>
            </a:extLst>
          </p:cNvPr>
          <p:cNvSpPr/>
          <p:nvPr/>
        </p:nvSpPr>
        <p:spPr>
          <a:xfrm>
            <a:off x="1082964" y="2248823"/>
            <a:ext cx="1355436"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[Properties]</a:t>
            </a:r>
            <a:endParaRPr lang="en-GB" sz="1600" dirty="0">
              <a:solidFill>
                <a:schemeClr val="accent5">
                  <a:lumMod val="60000"/>
                  <a:lumOff val="40000"/>
                </a:schemeClr>
              </a:solidFill>
            </a:endParaRPr>
          </a:p>
        </p:txBody>
      </p:sp>
      <p:sp>
        <p:nvSpPr>
          <p:cNvPr id="23" name="Rechteck 22">
            <a:extLst>
              <a:ext uri="{FF2B5EF4-FFF2-40B4-BE49-F238E27FC236}">
                <a16:creationId xmlns:a16="http://schemas.microsoft.com/office/drawing/2014/main" id="{5DD4B4C8-C9BC-44D6-BB83-EE2AF7597DC7}"/>
              </a:ext>
            </a:extLst>
          </p:cNvPr>
          <p:cNvSpPr/>
          <p:nvPr/>
        </p:nvSpPr>
        <p:spPr>
          <a:xfrm>
            <a:off x="1082964" y="3561783"/>
            <a:ext cx="1355436"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[Variables]</a:t>
            </a:r>
            <a:endParaRPr lang="en-GB" sz="1600" dirty="0">
              <a:solidFill>
                <a:schemeClr val="accent5">
                  <a:lumMod val="60000"/>
                  <a:lumOff val="40000"/>
                </a:schemeClr>
              </a:solidFill>
            </a:endParaRPr>
          </a:p>
        </p:txBody>
      </p:sp>
      <p:sp>
        <p:nvSpPr>
          <p:cNvPr id="24" name="Rechteck 23">
            <a:extLst>
              <a:ext uri="{FF2B5EF4-FFF2-40B4-BE49-F238E27FC236}">
                <a16:creationId xmlns:a16="http://schemas.microsoft.com/office/drawing/2014/main" id="{8F98DFBC-6009-4353-B110-68F076C524AB}"/>
              </a:ext>
            </a:extLst>
          </p:cNvPr>
          <p:cNvSpPr/>
          <p:nvPr/>
        </p:nvSpPr>
        <p:spPr>
          <a:xfrm>
            <a:off x="1082964" y="3890023"/>
            <a:ext cx="1355436"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[Triggers]</a:t>
            </a:r>
            <a:endParaRPr lang="en-GB" sz="1600" dirty="0">
              <a:solidFill>
                <a:schemeClr val="accent5">
                  <a:lumMod val="60000"/>
                  <a:lumOff val="40000"/>
                </a:schemeClr>
              </a:solidFill>
            </a:endParaRPr>
          </a:p>
        </p:txBody>
      </p:sp>
      <p:sp>
        <p:nvSpPr>
          <p:cNvPr id="25" name="Rechteck 24">
            <a:extLst>
              <a:ext uri="{FF2B5EF4-FFF2-40B4-BE49-F238E27FC236}">
                <a16:creationId xmlns:a16="http://schemas.microsoft.com/office/drawing/2014/main" id="{804D3FC2-CDAE-434E-9BBE-3D37FC43FE76}"/>
              </a:ext>
            </a:extLst>
          </p:cNvPr>
          <p:cNvSpPr/>
          <p:nvPr/>
        </p:nvSpPr>
        <p:spPr>
          <a:xfrm>
            <a:off x="1082964" y="4218261"/>
            <a:ext cx="1355436"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a:t>
            </a:r>
            <a:r>
              <a:rPr lang="de-DE" sz="1600" i="1" dirty="0" err="1">
                <a:solidFill>
                  <a:schemeClr val="accent5">
                    <a:lumMod val="60000"/>
                    <a:lumOff val="40000"/>
                  </a:schemeClr>
                </a:solidFill>
              </a:rPr>
              <a:t>Procedures</a:t>
            </a:r>
            <a:r>
              <a:rPr lang="de-DE" sz="1600" i="1" dirty="0">
                <a:solidFill>
                  <a:schemeClr val="accent5">
                    <a:lumMod val="60000"/>
                    <a:lumOff val="40000"/>
                  </a:schemeClr>
                </a:solidFill>
              </a:rPr>
              <a:t>]</a:t>
            </a:r>
            <a:endParaRPr lang="en-GB" sz="1600" dirty="0">
              <a:solidFill>
                <a:schemeClr val="accent5">
                  <a:lumMod val="60000"/>
                  <a:lumOff val="40000"/>
                </a:schemeClr>
              </a:solidFill>
            </a:endParaRPr>
          </a:p>
        </p:txBody>
      </p:sp>
      <p:sp>
        <p:nvSpPr>
          <p:cNvPr id="26" name="Rechteck 25">
            <a:extLst>
              <a:ext uri="{FF2B5EF4-FFF2-40B4-BE49-F238E27FC236}">
                <a16:creationId xmlns:a16="http://schemas.microsoft.com/office/drawing/2014/main" id="{3E15CE11-9618-46F6-9117-469D194EAF83}"/>
              </a:ext>
            </a:extLst>
          </p:cNvPr>
          <p:cNvSpPr/>
          <p:nvPr/>
        </p:nvSpPr>
        <p:spPr>
          <a:xfrm>
            <a:off x="1082964" y="2905303"/>
            <a:ext cx="1355436"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[Fieldgroups]</a:t>
            </a:r>
            <a:endParaRPr lang="en-GB" sz="1600" dirty="0">
              <a:solidFill>
                <a:schemeClr val="accent5">
                  <a:lumMod val="60000"/>
                  <a:lumOff val="40000"/>
                </a:schemeClr>
              </a:solidFill>
            </a:endParaRPr>
          </a:p>
        </p:txBody>
      </p:sp>
      <p:sp>
        <p:nvSpPr>
          <p:cNvPr id="27" name="Rechteck 26">
            <a:extLst>
              <a:ext uri="{FF2B5EF4-FFF2-40B4-BE49-F238E27FC236}">
                <a16:creationId xmlns:a16="http://schemas.microsoft.com/office/drawing/2014/main" id="{7171DCE8-1AA7-4DB6-8506-14D7BA825FAE}"/>
              </a:ext>
            </a:extLst>
          </p:cNvPr>
          <p:cNvSpPr/>
          <p:nvPr/>
        </p:nvSpPr>
        <p:spPr>
          <a:xfrm>
            <a:off x="1082964" y="3233543"/>
            <a:ext cx="1355436"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[Keys]</a:t>
            </a:r>
            <a:endParaRPr lang="en-GB" sz="1600" dirty="0">
              <a:solidFill>
                <a:schemeClr val="accent5">
                  <a:lumMod val="60000"/>
                  <a:lumOff val="40000"/>
                </a:schemeClr>
              </a:solidFill>
            </a:endParaRPr>
          </a:p>
        </p:txBody>
      </p:sp>
      <p:sp>
        <p:nvSpPr>
          <p:cNvPr id="28" name="Textfeld 27">
            <a:extLst>
              <a:ext uri="{FF2B5EF4-FFF2-40B4-BE49-F238E27FC236}">
                <a16:creationId xmlns:a16="http://schemas.microsoft.com/office/drawing/2014/main" id="{CFBC86CA-3869-4794-8B36-21C94FCA7C86}"/>
              </a:ext>
            </a:extLst>
          </p:cNvPr>
          <p:cNvSpPr txBox="1"/>
          <p:nvPr/>
        </p:nvSpPr>
        <p:spPr>
          <a:xfrm>
            <a:off x="3725142" y="2072022"/>
            <a:ext cx="1355436" cy="461665"/>
          </a:xfrm>
          <a:prstGeom prst="rect">
            <a:avLst/>
          </a:prstGeom>
          <a:noFill/>
        </p:spPr>
        <p:txBody>
          <a:bodyPr wrap="none" rtlCol="0">
            <a:spAutoFit/>
          </a:bodyPr>
          <a:lstStyle/>
          <a:p>
            <a:r>
              <a:rPr lang="de-DE" sz="1200" dirty="0" err="1"/>
              <a:t>c.f</a:t>
            </a:r>
            <a:r>
              <a:rPr lang="de-DE" sz="1200" dirty="0"/>
              <a:t>. Table Elements</a:t>
            </a:r>
          </a:p>
          <a:p>
            <a:r>
              <a:rPr lang="de-DE" sz="1200" dirty="0"/>
              <a:t>Syntax </a:t>
            </a:r>
            <a:r>
              <a:rPr lang="de-DE" sz="1200" dirty="0" err="1"/>
              <a:t>as</a:t>
            </a:r>
            <a:r>
              <a:rPr lang="de-DE" sz="1200" dirty="0"/>
              <a:t> </a:t>
            </a:r>
            <a:r>
              <a:rPr lang="de-DE" sz="1200" dirty="0" err="1"/>
              <a:t>before</a:t>
            </a:r>
            <a:endParaRPr lang="en-GB" sz="1200" dirty="0"/>
          </a:p>
        </p:txBody>
      </p:sp>
      <p:cxnSp>
        <p:nvCxnSpPr>
          <p:cNvPr id="29" name="Gerader Verbinder 28">
            <a:extLst>
              <a:ext uri="{FF2B5EF4-FFF2-40B4-BE49-F238E27FC236}">
                <a16:creationId xmlns:a16="http://schemas.microsoft.com/office/drawing/2014/main" id="{753766F4-E7F7-4E98-8D38-00CD689C1E3C}"/>
              </a:ext>
            </a:extLst>
          </p:cNvPr>
          <p:cNvCxnSpPr>
            <a:cxnSpLocks/>
            <a:stCxn id="22" idx="3"/>
            <a:endCxn id="28" idx="1"/>
          </p:cNvCxnSpPr>
          <p:nvPr/>
        </p:nvCxnSpPr>
        <p:spPr>
          <a:xfrm flipV="1">
            <a:off x="2438400" y="2302855"/>
            <a:ext cx="1286742" cy="98367"/>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90B49B08-5028-43FF-A511-07BFE8A1788C}"/>
              </a:ext>
            </a:extLst>
          </p:cNvPr>
          <p:cNvCxnSpPr>
            <a:cxnSpLocks/>
            <a:stCxn id="23" idx="3"/>
            <a:endCxn id="28" idx="1"/>
          </p:cNvCxnSpPr>
          <p:nvPr/>
        </p:nvCxnSpPr>
        <p:spPr>
          <a:xfrm flipV="1">
            <a:off x="2438400" y="2302855"/>
            <a:ext cx="1286742" cy="1411327"/>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52AD8D63-362E-43A2-8372-100D2CBD72D7}"/>
              </a:ext>
            </a:extLst>
          </p:cNvPr>
          <p:cNvCxnSpPr>
            <a:cxnSpLocks/>
            <a:stCxn id="24" idx="3"/>
            <a:endCxn id="28" idx="1"/>
          </p:cNvCxnSpPr>
          <p:nvPr/>
        </p:nvCxnSpPr>
        <p:spPr>
          <a:xfrm flipV="1">
            <a:off x="2438400" y="2302855"/>
            <a:ext cx="1286742" cy="1739567"/>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BF4AC00B-9FE4-4113-9E98-95DB5D979677}"/>
              </a:ext>
            </a:extLst>
          </p:cNvPr>
          <p:cNvCxnSpPr>
            <a:cxnSpLocks/>
            <a:stCxn id="25" idx="3"/>
            <a:endCxn id="28" idx="1"/>
          </p:cNvCxnSpPr>
          <p:nvPr/>
        </p:nvCxnSpPr>
        <p:spPr>
          <a:xfrm flipV="1">
            <a:off x="2438400" y="2302855"/>
            <a:ext cx="1286742" cy="2067805"/>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AD3EB67E-481F-4B3C-80A2-6862AAB7CBB8}"/>
              </a:ext>
            </a:extLst>
          </p:cNvPr>
          <p:cNvCxnSpPr>
            <a:cxnSpLocks/>
            <a:stCxn id="27" idx="3"/>
            <a:endCxn id="28" idx="1"/>
          </p:cNvCxnSpPr>
          <p:nvPr/>
        </p:nvCxnSpPr>
        <p:spPr>
          <a:xfrm flipV="1">
            <a:off x="2438400" y="2302855"/>
            <a:ext cx="1286742" cy="1083087"/>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pic>
        <p:nvPicPr>
          <p:cNvPr id="38" name="Grafik 37">
            <a:extLst>
              <a:ext uri="{FF2B5EF4-FFF2-40B4-BE49-F238E27FC236}">
                <a16:creationId xmlns:a16="http://schemas.microsoft.com/office/drawing/2014/main" id="{F950A61E-393A-4E04-A434-524F813A084B}"/>
              </a:ext>
            </a:extLst>
          </p:cNvPr>
          <p:cNvPicPr>
            <a:picLocks noChangeAspect="1"/>
          </p:cNvPicPr>
          <p:nvPr/>
        </p:nvPicPr>
        <p:blipFill>
          <a:blip r:embed="rId2"/>
          <a:stretch>
            <a:fillRect/>
          </a:stretch>
        </p:blipFill>
        <p:spPr>
          <a:xfrm>
            <a:off x="5906538" y="4680509"/>
            <a:ext cx="1883054" cy="2090092"/>
          </a:xfrm>
          <a:prstGeom prst="rect">
            <a:avLst/>
          </a:prstGeom>
        </p:spPr>
      </p:pic>
      <p:sp>
        <p:nvSpPr>
          <p:cNvPr id="39" name="Textfeld 38">
            <a:extLst>
              <a:ext uri="{FF2B5EF4-FFF2-40B4-BE49-F238E27FC236}">
                <a16:creationId xmlns:a16="http://schemas.microsoft.com/office/drawing/2014/main" id="{546007A8-2CD9-4F30-9F0F-9DB089F8CC79}"/>
              </a:ext>
            </a:extLst>
          </p:cNvPr>
          <p:cNvSpPr txBox="1"/>
          <p:nvPr/>
        </p:nvSpPr>
        <p:spPr>
          <a:xfrm>
            <a:off x="5442481" y="2683366"/>
            <a:ext cx="5873219" cy="646331"/>
          </a:xfrm>
          <a:prstGeom prst="rect">
            <a:avLst/>
          </a:prstGeom>
          <a:noFill/>
        </p:spPr>
        <p:txBody>
          <a:bodyPr wrap="square" rtlCol="0">
            <a:spAutoFit/>
          </a:bodyPr>
          <a:lstStyle/>
          <a:p>
            <a:pPr marL="171450" indent="-171450">
              <a:buFontTx/>
              <a:buChar char="-"/>
            </a:pPr>
            <a:r>
              <a:rPr lang="de-DE" sz="1200" dirty="0"/>
              <a:t>Use </a:t>
            </a:r>
            <a:r>
              <a:rPr lang="de-DE" sz="1200" dirty="0" err="1"/>
              <a:t>intelliSense</a:t>
            </a:r>
            <a:r>
              <a:rPr lang="de-DE" sz="1200" dirty="0"/>
              <a:t> </a:t>
            </a:r>
            <a:r>
              <a:rPr lang="de-DE" sz="1200" dirty="0" err="1"/>
              <a:t>to</a:t>
            </a:r>
            <a:r>
              <a:rPr lang="de-DE" sz="1200" dirty="0"/>
              <a:t> </a:t>
            </a:r>
            <a:r>
              <a:rPr lang="de-DE" sz="1200" dirty="0" err="1"/>
              <a:t>get</a:t>
            </a:r>
            <a:r>
              <a:rPr lang="de-DE" sz="1200" dirty="0"/>
              <a:t> </a:t>
            </a:r>
            <a:r>
              <a:rPr lang="de-DE" sz="1200" dirty="0" err="1"/>
              <a:t>info</a:t>
            </a:r>
            <a:r>
              <a:rPr lang="de-DE" sz="1200" dirty="0"/>
              <a:t> on </a:t>
            </a:r>
            <a:r>
              <a:rPr lang="de-DE" sz="1200" dirty="0" err="1"/>
              <a:t>the</a:t>
            </a:r>
            <a:r>
              <a:rPr lang="de-DE" sz="1200" dirty="0"/>
              <a:t> </a:t>
            </a:r>
            <a:r>
              <a:rPr lang="de-DE" sz="1200" dirty="0" err="1"/>
              <a:t>available</a:t>
            </a:r>
            <a:r>
              <a:rPr lang="de-DE" sz="1200" dirty="0"/>
              <a:t> „</a:t>
            </a:r>
            <a:r>
              <a:rPr lang="de-DE" sz="1200" dirty="0" err="1"/>
              <a:t>items</a:t>
            </a:r>
            <a:r>
              <a:rPr lang="de-DE" sz="1200" dirty="0"/>
              <a:t>“</a:t>
            </a:r>
          </a:p>
          <a:p>
            <a:pPr marL="171450" indent="-171450">
              <a:buFontTx/>
              <a:buChar char="-"/>
            </a:pPr>
            <a:r>
              <a:rPr lang="de-DE" sz="1200" dirty="0"/>
              <a:t>Enter [Property] </a:t>
            </a:r>
            <a:r>
              <a:rPr lang="de-DE" sz="1200" dirty="0" err="1"/>
              <a:t>section</a:t>
            </a:r>
            <a:r>
              <a:rPr lang="de-DE" sz="1200" dirty="0"/>
              <a:t> and type </a:t>
            </a:r>
            <a:r>
              <a:rPr lang="de-DE" sz="1200" dirty="0" err="1"/>
              <a:t>Ctrl+Space</a:t>
            </a:r>
            <a:r>
              <a:rPr lang="de-DE" sz="1200" dirty="0"/>
              <a:t> </a:t>
            </a:r>
            <a:r>
              <a:rPr lang="de-DE" sz="1200" dirty="0" err="1"/>
              <a:t>to</a:t>
            </a:r>
            <a:r>
              <a:rPr lang="de-DE" sz="1200" dirty="0"/>
              <a:t> </a:t>
            </a:r>
            <a:r>
              <a:rPr lang="de-DE" sz="1200" dirty="0" err="1"/>
              <a:t>get</a:t>
            </a:r>
            <a:r>
              <a:rPr lang="de-DE" sz="1200" dirty="0"/>
              <a:t> </a:t>
            </a:r>
            <a:r>
              <a:rPr lang="de-DE" sz="1200" dirty="0" err="1"/>
              <a:t>info</a:t>
            </a:r>
            <a:r>
              <a:rPr lang="de-DE" sz="1200" dirty="0"/>
              <a:t> on </a:t>
            </a:r>
            <a:r>
              <a:rPr lang="de-DE" sz="1200" dirty="0" err="1"/>
              <a:t>the</a:t>
            </a:r>
            <a:r>
              <a:rPr lang="de-DE" sz="1200" dirty="0"/>
              <a:t> Properties </a:t>
            </a:r>
            <a:r>
              <a:rPr lang="de-DE" sz="1200" dirty="0" err="1"/>
              <a:t>you</a:t>
            </a:r>
            <a:r>
              <a:rPr lang="de-DE" sz="1200" dirty="0"/>
              <a:t> </a:t>
            </a:r>
            <a:r>
              <a:rPr lang="de-DE" sz="1200" dirty="0" err="1"/>
              <a:t>can</a:t>
            </a:r>
            <a:r>
              <a:rPr lang="de-DE" sz="1200" dirty="0"/>
              <a:t> </a:t>
            </a:r>
            <a:r>
              <a:rPr lang="de-DE" sz="1200" dirty="0" err="1"/>
              <a:t>modify</a:t>
            </a:r>
            <a:endParaRPr lang="de-DE" sz="1200" dirty="0"/>
          </a:p>
          <a:p>
            <a:pPr marL="171450" indent="-171450">
              <a:buFontTx/>
              <a:buChar char="-"/>
            </a:pPr>
            <a:r>
              <a:rPr lang="de-DE" sz="1200" dirty="0"/>
              <a:t>Enter [Trigger] </a:t>
            </a:r>
            <a:r>
              <a:rPr lang="de-DE" sz="1200" dirty="0" err="1"/>
              <a:t>section</a:t>
            </a:r>
            <a:r>
              <a:rPr lang="de-DE" sz="1200" dirty="0"/>
              <a:t> and type … </a:t>
            </a:r>
            <a:r>
              <a:rPr lang="de-DE" sz="1200" dirty="0" err="1"/>
              <a:t>to</a:t>
            </a:r>
            <a:r>
              <a:rPr lang="de-DE" sz="1200" dirty="0"/>
              <a:t> </a:t>
            </a:r>
            <a:r>
              <a:rPr lang="de-DE" sz="1200" dirty="0" err="1"/>
              <a:t>get</a:t>
            </a:r>
            <a:r>
              <a:rPr lang="de-DE" sz="1200" dirty="0"/>
              <a:t> </a:t>
            </a:r>
            <a:r>
              <a:rPr lang="de-DE" sz="1200" dirty="0" err="1"/>
              <a:t>info</a:t>
            </a:r>
            <a:r>
              <a:rPr lang="de-DE" sz="1200" dirty="0"/>
              <a:t> on </a:t>
            </a:r>
            <a:r>
              <a:rPr lang="de-DE" sz="1200" dirty="0" err="1"/>
              <a:t>the</a:t>
            </a:r>
            <a:r>
              <a:rPr lang="de-DE" sz="1200" dirty="0"/>
              <a:t> </a:t>
            </a:r>
            <a:r>
              <a:rPr lang="de-DE" sz="1200" dirty="0" err="1"/>
              <a:t>available</a:t>
            </a:r>
            <a:r>
              <a:rPr lang="de-DE" sz="1200" dirty="0"/>
              <a:t> </a:t>
            </a:r>
            <a:r>
              <a:rPr lang="de-DE" sz="1200" dirty="0" err="1"/>
              <a:t>trigger</a:t>
            </a:r>
            <a:r>
              <a:rPr lang="de-DE" sz="1200" dirty="0"/>
              <a:t> </a:t>
            </a:r>
            <a:r>
              <a:rPr lang="de-DE" sz="1200" dirty="0" err="1"/>
              <a:t>to</a:t>
            </a:r>
            <a:r>
              <a:rPr lang="de-DE" sz="1200" dirty="0"/>
              <a:t> „hook in“.</a:t>
            </a:r>
            <a:endParaRPr lang="en-GB" sz="1200" dirty="0"/>
          </a:p>
        </p:txBody>
      </p:sp>
      <p:sp>
        <p:nvSpPr>
          <p:cNvPr id="40" name="Rechteck 39">
            <a:extLst>
              <a:ext uri="{FF2B5EF4-FFF2-40B4-BE49-F238E27FC236}">
                <a16:creationId xmlns:a16="http://schemas.microsoft.com/office/drawing/2014/main" id="{FF272BDC-0A94-43F5-80CD-559032B8C50A}"/>
              </a:ext>
            </a:extLst>
          </p:cNvPr>
          <p:cNvSpPr/>
          <p:nvPr/>
        </p:nvSpPr>
        <p:spPr>
          <a:xfrm>
            <a:off x="5491201" y="2069953"/>
            <a:ext cx="5605883" cy="4716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4276E"/>
                </a:solidFill>
              </a:rPr>
              <a:t>If</a:t>
            </a:r>
            <a:r>
              <a:rPr lang="de-DE" dirty="0">
                <a:solidFill>
                  <a:srgbClr val="04276E"/>
                </a:solidFill>
              </a:rPr>
              <a:t> </a:t>
            </a:r>
            <a:r>
              <a:rPr lang="de-DE" dirty="0" err="1">
                <a:solidFill>
                  <a:srgbClr val="04276E"/>
                </a:solidFill>
              </a:rPr>
              <a:t>you</a:t>
            </a:r>
            <a:r>
              <a:rPr lang="de-DE" dirty="0">
                <a:solidFill>
                  <a:srgbClr val="04276E"/>
                </a:solidFill>
              </a:rPr>
              <a:t> </a:t>
            </a:r>
            <a:r>
              <a:rPr lang="de-DE" dirty="0" err="1">
                <a:solidFill>
                  <a:srgbClr val="04276E"/>
                </a:solidFill>
              </a:rPr>
              <a:t>don‘t</a:t>
            </a:r>
            <a:r>
              <a:rPr lang="de-DE" dirty="0">
                <a:solidFill>
                  <a:srgbClr val="04276E"/>
                </a:solidFill>
              </a:rPr>
              <a:t> </a:t>
            </a:r>
            <a:r>
              <a:rPr lang="de-DE" dirty="0" err="1">
                <a:solidFill>
                  <a:srgbClr val="04276E"/>
                </a:solidFill>
              </a:rPr>
              <a:t>know</a:t>
            </a:r>
            <a:r>
              <a:rPr lang="de-DE" dirty="0">
                <a:solidFill>
                  <a:srgbClr val="04276E"/>
                </a:solidFill>
              </a:rPr>
              <a:t>, </a:t>
            </a:r>
            <a:r>
              <a:rPr lang="de-DE" dirty="0" err="1">
                <a:solidFill>
                  <a:srgbClr val="04276E"/>
                </a:solidFill>
              </a:rPr>
              <a:t>what</a:t>
            </a:r>
            <a:r>
              <a:rPr lang="de-DE" dirty="0">
                <a:solidFill>
                  <a:srgbClr val="04276E"/>
                </a:solidFill>
              </a:rPr>
              <a:t> </a:t>
            </a:r>
            <a:r>
              <a:rPr lang="de-DE" dirty="0" err="1">
                <a:solidFill>
                  <a:srgbClr val="04276E"/>
                </a:solidFill>
              </a:rPr>
              <a:t>to</a:t>
            </a:r>
            <a:r>
              <a:rPr lang="de-DE" dirty="0">
                <a:solidFill>
                  <a:srgbClr val="04276E"/>
                </a:solidFill>
              </a:rPr>
              <a:t> do - 1: Press „</a:t>
            </a:r>
            <a:r>
              <a:rPr lang="de-DE" dirty="0" err="1">
                <a:solidFill>
                  <a:srgbClr val="04276E"/>
                </a:solidFill>
              </a:rPr>
              <a:t>Ctrl+Space</a:t>
            </a:r>
            <a:r>
              <a:rPr lang="de-DE" dirty="0">
                <a:solidFill>
                  <a:srgbClr val="04276E"/>
                </a:solidFill>
              </a:rPr>
              <a:t>“</a:t>
            </a:r>
            <a:endParaRPr lang="en-GB" dirty="0">
              <a:solidFill>
                <a:srgbClr val="04276E"/>
              </a:solidFill>
            </a:endParaRPr>
          </a:p>
        </p:txBody>
      </p:sp>
      <p:cxnSp>
        <p:nvCxnSpPr>
          <p:cNvPr id="54" name="Gerade Verbindung mit Pfeil 53">
            <a:extLst>
              <a:ext uri="{FF2B5EF4-FFF2-40B4-BE49-F238E27FC236}">
                <a16:creationId xmlns:a16="http://schemas.microsoft.com/office/drawing/2014/main" id="{FD5CADFD-E7E7-4432-AF19-B71094F6F20A}"/>
              </a:ext>
            </a:extLst>
          </p:cNvPr>
          <p:cNvCxnSpPr>
            <a:cxnSpLocks/>
            <a:stCxn id="28" idx="3"/>
            <a:endCxn id="40" idx="1"/>
          </p:cNvCxnSpPr>
          <p:nvPr/>
        </p:nvCxnSpPr>
        <p:spPr>
          <a:xfrm>
            <a:off x="5080578" y="2302855"/>
            <a:ext cx="410623" cy="2917"/>
          </a:xfrm>
          <a:prstGeom prst="straightConnector1">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C124AFF2-51A1-4ECF-B7C9-3CD0AE541FEC}"/>
              </a:ext>
            </a:extLst>
          </p:cNvPr>
          <p:cNvCxnSpPr>
            <a:cxnSpLocks/>
            <a:stCxn id="24" idx="3"/>
            <a:endCxn id="6" idx="1"/>
          </p:cNvCxnSpPr>
          <p:nvPr/>
        </p:nvCxnSpPr>
        <p:spPr>
          <a:xfrm>
            <a:off x="2438400" y="4042422"/>
            <a:ext cx="4340788" cy="15816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Textfeld 68">
            <a:extLst>
              <a:ext uri="{FF2B5EF4-FFF2-40B4-BE49-F238E27FC236}">
                <a16:creationId xmlns:a16="http://schemas.microsoft.com/office/drawing/2014/main" id="{A3629BA9-57FE-493C-88AC-46989717DB9D}"/>
              </a:ext>
            </a:extLst>
          </p:cNvPr>
          <p:cNvSpPr txBox="1"/>
          <p:nvPr/>
        </p:nvSpPr>
        <p:spPr>
          <a:xfrm>
            <a:off x="8198856" y="5364197"/>
            <a:ext cx="3993144" cy="954107"/>
          </a:xfrm>
          <a:prstGeom prst="rect">
            <a:avLst/>
          </a:prstGeom>
          <a:noFill/>
        </p:spPr>
        <p:txBody>
          <a:bodyPr wrap="none" rtlCol="0">
            <a:spAutoFit/>
          </a:bodyPr>
          <a:lstStyle/>
          <a:p>
            <a:r>
              <a:rPr lang="de-DE" sz="1400" dirty="0" err="1"/>
              <a:t>What</a:t>
            </a:r>
            <a:r>
              <a:rPr lang="de-DE" sz="1400" dirty="0"/>
              <a:t> </a:t>
            </a:r>
            <a:r>
              <a:rPr lang="de-DE" sz="1400" dirty="0" err="1"/>
              <a:t>about</a:t>
            </a:r>
            <a:r>
              <a:rPr lang="de-DE" sz="1400" dirty="0"/>
              <a:t> </a:t>
            </a:r>
            <a:r>
              <a:rPr lang="de-DE" sz="1400" dirty="0" err="1"/>
              <a:t>the</a:t>
            </a:r>
            <a:r>
              <a:rPr lang="de-DE" sz="1400" dirty="0"/>
              <a:t> </a:t>
            </a:r>
            <a:r>
              <a:rPr lang="de-DE" sz="1400" dirty="0" err="1"/>
              <a:t>sequence</a:t>
            </a:r>
            <a:r>
              <a:rPr lang="de-DE" sz="1400" dirty="0"/>
              <a:t> </a:t>
            </a:r>
            <a:r>
              <a:rPr lang="de-DE" sz="1400" dirty="0" err="1"/>
              <a:t>of</a:t>
            </a:r>
            <a:r>
              <a:rPr lang="de-DE" sz="1400" dirty="0"/>
              <a:t> </a:t>
            </a:r>
            <a:r>
              <a:rPr lang="de-DE" sz="1400" dirty="0" err="1"/>
              <a:t>execution</a:t>
            </a:r>
            <a:r>
              <a:rPr lang="de-DE" sz="1400" dirty="0"/>
              <a:t> </a:t>
            </a:r>
            <a:r>
              <a:rPr lang="de-DE" sz="1400" dirty="0" err="1"/>
              <a:t>compared</a:t>
            </a:r>
            <a:r>
              <a:rPr lang="de-DE" sz="1400" dirty="0"/>
              <a:t> </a:t>
            </a:r>
            <a:r>
              <a:rPr lang="de-DE" sz="1400" dirty="0" err="1"/>
              <a:t>to</a:t>
            </a:r>
            <a:endParaRPr lang="de-DE" sz="1400" dirty="0"/>
          </a:p>
          <a:p>
            <a:pPr marL="285750" indent="-285750">
              <a:buFontTx/>
              <a:buChar char="-"/>
            </a:pPr>
            <a:r>
              <a:rPr lang="de-DE" sz="1400" dirty="0" err="1"/>
              <a:t>the</a:t>
            </a:r>
            <a:r>
              <a:rPr lang="de-DE" sz="1400" dirty="0"/>
              <a:t> </a:t>
            </a:r>
            <a:r>
              <a:rPr lang="de-DE" sz="1400" dirty="0" err="1"/>
              <a:t>corresponding</a:t>
            </a:r>
            <a:r>
              <a:rPr lang="de-DE" sz="1400" dirty="0"/>
              <a:t> Table Event</a:t>
            </a:r>
          </a:p>
          <a:p>
            <a:pPr marL="285750" indent="-285750">
              <a:buFontTx/>
              <a:buChar char="-"/>
            </a:pPr>
            <a:r>
              <a:rPr lang="de-DE" sz="1400" dirty="0" err="1"/>
              <a:t>the</a:t>
            </a:r>
            <a:r>
              <a:rPr lang="de-DE" sz="1400" dirty="0"/>
              <a:t> </a:t>
            </a:r>
            <a:r>
              <a:rPr lang="de-DE" sz="1400" dirty="0" err="1"/>
              <a:t>corresponding</a:t>
            </a:r>
            <a:r>
              <a:rPr lang="de-DE" sz="1400" dirty="0"/>
              <a:t> Database Event</a:t>
            </a:r>
          </a:p>
          <a:p>
            <a:r>
              <a:rPr lang="de-DE" sz="1400" dirty="0"/>
              <a:t>???? </a:t>
            </a:r>
            <a:r>
              <a:rPr lang="de-DE" sz="1400" dirty="0">
                <a:sym typeface="Wingdings" panose="05000000000000000000" pitchFamily="2" charset="2"/>
              </a:rPr>
              <a:t> </a:t>
            </a:r>
            <a:r>
              <a:rPr lang="de-DE" sz="1400" dirty="0" err="1">
                <a:sym typeface="Wingdings" panose="05000000000000000000" pitchFamily="2" charset="2"/>
              </a:rPr>
              <a:t>see</a:t>
            </a:r>
            <a:r>
              <a:rPr lang="de-DE" sz="1400" dirty="0">
                <a:sym typeface="Wingdings" panose="05000000000000000000" pitchFamily="2" charset="2"/>
              </a:rPr>
              <a:t> </a:t>
            </a:r>
            <a:r>
              <a:rPr lang="de-DE" sz="1400" dirty="0" err="1">
                <a:sym typeface="Wingdings" panose="05000000000000000000" pitchFamily="2" charset="2"/>
              </a:rPr>
              <a:t>below</a:t>
            </a:r>
            <a:endParaRPr lang="en-GB" sz="1400" dirty="0"/>
          </a:p>
        </p:txBody>
      </p:sp>
      <p:sp>
        <p:nvSpPr>
          <p:cNvPr id="75" name="Textfeld 74">
            <a:extLst>
              <a:ext uri="{FF2B5EF4-FFF2-40B4-BE49-F238E27FC236}">
                <a16:creationId xmlns:a16="http://schemas.microsoft.com/office/drawing/2014/main" id="{9171AC4B-46B6-4101-B736-658724C6D448}"/>
              </a:ext>
            </a:extLst>
          </p:cNvPr>
          <p:cNvSpPr txBox="1"/>
          <p:nvPr/>
        </p:nvSpPr>
        <p:spPr>
          <a:xfrm>
            <a:off x="5452006" y="3451891"/>
            <a:ext cx="5646354" cy="523220"/>
          </a:xfrm>
          <a:prstGeom prst="rect">
            <a:avLst/>
          </a:prstGeom>
          <a:noFill/>
        </p:spPr>
        <p:txBody>
          <a:bodyPr wrap="none" rtlCol="0">
            <a:spAutoFit/>
          </a:bodyPr>
          <a:lstStyle/>
          <a:p>
            <a:r>
              <a:rPr lang="de-DE" sz="1400" dirty="0" err="1"/>
              <a:t>Some</a:t>
            </a:r>
            <a:r>
              <a:rPr lang="de-DE" sz="1400" dirty="0"/>
              <a:t> </a:t>
            </a:r>
            <a:r>
              <a:rPr lang="de-DE" sz="1400" dirty="0" err="1"/>
              <a:t>modifications</a:t>
            </a:r>
            <a:r>
              <a:rPr lang="de-DE" sz="1400" dirty="0"/>
              <a:t> possible, Field Trigger code </a:t>
            </a:r>
            <a:r>
              <a:rPr lang="de-DE" sz="1400" dirty="0" err="1"/>
              <a:t>can</a:t>
            </a:r>
            <a:r>
              <a:rPr lang="de-DE" sz="1400" dirty="0"/>
              <a:t> not </a:t>
            </a:r>
            <a:r>
              <a:rPr lang="de-DE" sz="1400" dirty="0" err="1"/>
              <a:t>be</a:t>
            </a:r>
            <a:r>
              <a:rPr lang="de-DE" sz="1400" dirty="0"/>
              <a:t> </a:t>
            </a:r>
            <a:r>
              <a:rPr lang="de-DE" sz="1400" dirty="0" err="1"/>
              <a:t>changed</a:t>
            </a:r>
            <a:r>
              <a:rPr lang="de-DE" sz="1400" dirty="0"/>
              <a:t> </a:t>
            </a:r>
            <a:r>
              <a:rPr lang="de-DE" sz="1400" dirty="0" err="1"/>
              <a:t>here</a:t>
            </a:r>
            <a:r>
              <a:rPr lang="de-DE" sz="1400" dirty="0"/>
              <a:t>. </a:t>
            </a:r>
          </a:p>
          <a:p>
            <a:r>
              <a:rPr lang="de-DE" sz="1400" dirty="0"/>
              <a:t>Use proper </a:t>
            </a:r>
            <a:r>
              <a:rPr lang="de-DE" sz="1400" dirty="0" err="1"/>
              <a:t>events</a:t>
            </a:r>
            <a:r>
              <a:rPr lang="de-DE" sz="1400" dirty="0"/>
              <a:t> </a:t>
            </a:r>
            <a:r>
              <a:rPr lang="de-DE" sz="1400" dirty="0" err="1"/>
              <a:t>or</a:t>
            </a:r>
            <a:r>
              <a:rPr lang="de-DE" sz="1400" dirty="0"/>
              <a:t> </a:t>
            </a:r>
            <a:r>
              <a:rPr lang="de-DE" sz="1400" dirty="0" err="1"/>
              <a:t>OnBefore</a:t>
            </a:r>
            <a:r>
              <a:rPr lang="de-DE" sz="1400" dirty="0"/>
              <a:t>-/</a:t>
            </a:r>
            <a:r>
              <a:rPr lang="de-DE" sz="1400" dirty="0" err="1"/>
              <a:t>OnAfterValidate</a:t>
            </a:r>
            <a:r>
              <a:rPr lang="de-DE" sz="1400" dirty="0"/>
              <a:t> Triggers … </a:t>
            </a:r>
            <a:r>
              <a:rPr lang="de-DE" sz="1400" dirty="0">
                <a:sym typeface="Wingdings" panose="05000000000000000000" pitchFamily="2" charset="2"/>
              </a:rPr>
              <a:t> </a:t>
            </a:r>
            <a:r>
              <a:rPr lang="de-DE" sz="1400" dirty="0" err="1">
                <a:sym typeface="Wingdings" panose="05000000000000000000" pitchFamily="2" charset="2"/>
              </a:rPr>
              <a:t>c.f</a:t>
            </a:r>
            <a:r>
              <a:rPr lang="de-DE" sz="1400" dirty="0">
                <a:sym typeface="Wingdings" panose="05000000000000000000" pitchFamily="2" charset="2"/>
              </a:rPr>
              <a:t>. </a:t>
            </a:r>
            <a:r>
              <a:rPr lang="de-DE" sz="1400" dirty="0" err="1">
                <a:sym typeface="Wingdings" panose="05000000000000000000" pitchFamily="2" charset="2"/>
              </a:rPr>
              <a:t>below</a:t>
            </a:r>
            <a:r>
              <a:rPr lang="de-DE" sz="1400" dirty="0">
                <a:sym typeface="Wingdings" panose="05000000000000000000" pitchFamily="2" charset="2"/>
              </a:rPr>
              <a:t> …</a:t>
            </a:r>
            <a:endParaRPr lang="en-GB" sz="1400" dirty="0"/>
          </a:p>
        </p:txBody>
      </p:sp>
      <p:cxnSp>
        <p:nvCxnSpPr>
          <p:cNvPr id="76" name="Gerade Verbindung mit Pfeil 75">
            <a:extLst>
              <a:ext uri="{FF2B5EF4-FFF2-40B4-BE49-F238E27FC236}">
                <a16:creationId xmlns:a16="http://schemas.microsoft.com/office/drawing/2014/main" id="{0463EF85-B4DA-482A-A849-C0D229BD8BDC}"/>
              </a:ext>
            </a:extLst>
          </p:cNvPr>
          <p:cNvCxnSpPr>
            <a:cxnSpLocks/>
            <a:stCxn id="35" idx="3"/>
            <a:endCxn id="75" idx="1"/>
          </p:cNvCxnSpPr>
          <p:nvPr/>
        </p:nvCxnSpPr>
        <p:spPr>
          <a:xfrm>
            <a:off x="2438400" y="2729462"/>
            <a:ext cx="3013606" cy="9840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Verbinder: gewinkelt 84">
            <a:extLst>
              <a:ext uri="{FF2B5EF4-FFF2-40B4-BE49-F238E27FC236}">
                <a16:creationId xmlns:a16="http://schemas.microsoft.com/office/drawing/2014/main" id="{36926B3F-9C6A-4B24-B9E8-CDAFAEA6F122}"/>
              </a:ext>
            </a:extLst>
          </p:cNvPr>
          <p:cNvCxnSpPr>
            <a:cxnSpLocks/>
            <a:stCxn id="38" idx="3"/>
            <a:endCxn id="69" idx="0"/>
          </p:cNvCxnSpPr>
          <p:nvPr/>
        </p:nvCxnSpPr>
        <p:spPr>
          <a:xfrm flipV="1">
            <a:off x="7789592" y="5364197"/>
            <a:ext cx="2405836" cy="361358"/>
          </a:xfrm>
          <a:prstGeom prst="bentConnector4">
            <a:avLst>
              <a:gd name="adj1" fmla="val 8506"/>
              <a:gd name="adj2" fmla="val 287490"/>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35" name="Rechteck 34">
            <a:extLst>
              <a:ext uri="{FF2B5EF4-FFF2-40B4-BE49-F238E27FC236}">
                <a16:creationId xmlns:a16="http://schemas.microsoft.com/office/drawing/2014/main" id="{512D0A36-FDC7-408A-A515-CF4D0481743F}"/>
              </a:ext>
            </a:extLst>
          </p:cNvPr>
          <p:cNvSpPr/>
          <p:nvPr/>
        </p:nvSpPr>
        <p:spPr>
          <a:xfrm>
            <a:off x="1082964" y="2577063"/>
            <a:ext cx="1355436"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[Fields]</a:t>
            </a:r>
            <a:endParaRPr lang="en-GB" sz="1600" dirty="0">
              <a:solidFill>
                <a:schemeClr val="accent5">
                  <a:lumMod val="60000"/>
                  <a:lumOff val="40000"/>
                </a:schemeClr>
              </a:solidFill>
            </a:endParaRPr>
          </a:p>
        </p:txBody>
      </p:sp>
      <p:cxnSp>
        <p:nvCxnSpPr>
          <p:cNvPr id="50" name="Gerade Verbindung mit Pfeil 49">
            <a:extLst>
              <a:ext uri="{FF2B5EF4-FFF2-40B4-BE49-F238E27FC236}">
                <a16:creationId xmlns:a16="http://schemas.microsoft.com/office/drawing/2014/main" id="{056EB42E-6FAF-4A59-A040-FC0729EF5C2C}"/>
              </a:ext>
            </a:extLst>
          </p:cNvPr>
          <p:cNvCxnSpPr>
            <a:cxnSpLocks/>
            <a:stCxn id="26" idx="3"/>
            <a:endCxn id="58" idx="1"/>
          </p:cNvCxnSpPr>
          <p:nvPr/>
        </p:nvCxnSpPr>
        <p:spPr>
          <a:xfrm>
            <a:off x="2438400" y="3057702"/>
            <a:ext cx="3013606" cy="12082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feld 57">
            <a:extLst>
              <a:ext uri="{FF2B5EF4-FFF2-40B4-BE49-F238E27FC236}">
                <a16:creationId xmlns:a16="http://schemas.microsoft.com/office/drawing/2014/main" id="{7ED5360B-02B8-41CB-BDBB-9BC0CA0F2B1B}"/>
              </a:ext>
            </a:extLst>
          </p:cNvPr>
          <p:cNvSpPr txBox="1"/>
          <p:nvPr/>
        </p:nvSpPr>
        <p:spPr>
          <a:xfrm>
            <a:off x="5452006" y="4035095"/>
            <a:ext cx="6130333" cy="461665"/>
          </a:xfrm>
          <a:prstGeom prst="rect">
            <a:avLst/>
          </a:prstGeom>
          <a:noFill/>
        </p:spPr>
        <p:txBody>
          <a:bodyPr wrap="none" rtlCol="0">
            <a:spAutoFit/>
          </a:bodyPr>
          <a:lstStyle/>
          <a:p>
            <a:r>
              <a:rPr lang="de-DE" sz="1400" dirty="0" err="1"/>
              <a:t>For</a:t>
            </a:r>
            <a:r>
              <a:rPr lang="de-DE" sz="1400" dirty="0"/>
              <a:t>  </a:t>
            </a:r>
            <a:r>
              <a:rPr lang="de-DE" sz="1400" dirty="0" err="1"/>
              <a:t>adding</a:t>
            </a:r>
            <a:r>
              <a:rPr lang="de-DE" sz="1400" dirty="0"/>
              <a:t> / </a:t>
            </a:r>
            <a:r>
              <a:rPr lang="de-DE" sz="1400" dirty="0" err="1"/>
              <a:t>extending</a:t>
            </a:r>
            <a:r>
              <a:rPr lang="de-DE" sz="1400" dirty="0"/>
              <a:t> </a:t>
            </a:r>
            <a:r>
              <a:rPr lang="de-DE" sz="1400" dirty="0" err="1"/>
              <a:t>DropDown</a:t>
            </a:r>
            <a:r>
              <a:rPr lang="de-DE" sz="1400" dirty="0"/>
              <a:t> and / </a:t>
            </a:r>
            <a:r>
              <a:rPr lang="de-DE" sz="1400" dirty="0" err="1"/>
              <a:t>or</a:t>
            </a:r>
            <a:r>
              <a:rPr lang="de-DE" sz="1400" dirty="0"/>
              <a:t> Brick </a:t>
            </a:r>
            <a:r>
              <a:rPr lang="de-DE" sz="1400" dirty="0" err="1"/>
              <a:t>groups</a:t>
            </a:r>
            <a:r>
              <a:rPr lang="de-DE" sz="1400" dirty="0"/>
              <a:t> via a „</a:t>
            </a:r>
            <a:r>
              <a:rPr lang="de-DE" sz="1400" dirty="0" err="1"/>
              <a:t>addlast</a:t>
            </a:r>
            <a:r>
              <a:rPr lang="de-DE" sz="1400" dirty="0"/>
              <a:t>“ </a:t>
            </a:r>
            <a:r>
              <a:rPr lang="de-DE" sz="1400" dirty="0" err="1"/>
              <a:t>command</a:t>
            </a:r>
            <a:endParaRPr lang="de-DE" sz="1400" dirty="0"/>
          </a:p>
          <a:p>
            <a:r>
              <a:rPr lang="de-DE" sz="1000" dirty="0" err="1">
                <a:sym typeface="Wingdings" panose="05000000000000000000" pitchFamily="2" charset="2"/>
              </a:rPr>
              <a:t>c.f</a:t>
            </a:r>
            <a:r>
              <a:rPr lang="de-DE" sz="1000" dirty="0">
                <a:sym typeface="Wingdings" panose="05000000000000000000" pitchFamily="2" charset="2"/>
              </a:rPr>
              <a:t>. </a:t>
            </a:r>
            <a:r>
              <a:rPr lang="de-DE" sz="1000" dirty="0">
                <a:sym typeface="Wingdings" panose="05000000000000000000" pitchFamily="2" charset="2"/>
                <a:hlinkClick r:id="rId3"/>
              </a:rPr>
              <a:t>https://docs.microsoft.com/en-us/dynamics365/business-central/dev-itpro/developer/devenv-field-groups</a:t>
            </a:r>
            <a:endParaRPr lang="en-GB" sz="1000" dirty="0"/>
          </a:p>
        </p:txBody>
      </p:sp>
      <p:sp>
        <p:nvSpPr>
          <p:cNvPr id="5" name="Textfeld 4">
            <a:extLst>
              <a:ext uri="{FF2B5EF4-FFF2-40B4-BE49-F238E27FC236}">
                <a16:creationId xmlns:a16="http://schemas.microsoft.com/office/drawing/2014/main" id="{A039328E-C9CF-46BA-906C-EBAE508D0DA3}"/>
              </a:ext>
            </a:extLst>
          </p:cNvPr>
          <p:cNvSpPr txBox="1"/>
          <p:nvPr/>
        </p:nvSpPr>
        <p:spPr>
          <a:xfrm>
            <a:off x="3393195" y="5725555"/>
            <a:ext cx="2443426" cy="276999"/>
          </a:xfrm>
          <a:prstGeom prst="rect">
            <a:avLst/>
          </a:prstGeom>
          <a:noFill/>
        </p:spPr>
        <p:txBody>
          <a:bodyPr wrap="none" rtlCol="0">
            <a:spAutoFit/>
          </a:bodyPr>
          <a:lstStyle/>
          <a:p>
            <a:r>
              <a:rPr lang="de-DE" sz="1200" dirty="0"/>
              <a:t>New Trigger </a:t>
            </a:r>
            <a:r>
              <a:rPr lang="de-DE" sz="1200" dirty="0" err="1"/>
              <a:t>coming</a:t>
            </a:r>
            <a:r>
              <a:rPr lang="de-DE" sz="1200" dirty="0"/>
              <a:t> </a:t>
            </a:r>
            <a:r>
              <a:rPr lang="de-DE" sz="1200" dirty="0" err="1"/>
              <a:t>with</a:t>
            </a:r>
            <a:r>
              <a:rPr lang="de-DE" sz="1200" dirty="0"/>
              <a:t> Extensions</a:t>
            </a:r>
            <a:endParaRPr lang="en-GB" sz="1200" dirty="0"/>
          </a:p>
        </p:txBody>
      </p:sp>
      <p:sp>
        <p:nvSpPr>
          <p:cNvPr id="6" name="Rechteck 5">
            <a:extLst>
              <a:ext uri="{FF2B5EF4-FFF2-40B4-BE49-F238E27FC236}">
                <a16:creationId xmlns:a16="http://schemas.microsoft.com/office/drawing/2014/main" id="{AC3063A5-1850-4ABC-9075-FB0754342D72}"/>
              </a:ext>
            </a:extLst>
          </p:cNvPr>
          <p:cNvSpPr/>
          <p:nvPr/>
        </p:nvSpPr>
        <p:spPr>
          <a:xfrm>
            <a:off x="6779188" y="5056742"/>
            <a:ext cx="988369" cy="11347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7982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9" grpId="0"/>
      <p:bldP spid="40" grpId="0" animBg="1"/>
      <p:bldP spid="69" grpId="0"/>
      <p:bldP spid="75" grpId="0"/>
      <p:bldP spid="58" grpId="0"/>
      <p:bldP spid="5" grpId="0"/>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393EE-B346-4B32-9C00-AC4CFD67FE0A}"/>
              </a:ext>
            </a:extLst>
          </p:cNvPr>
          <p:cNvSpPr>
            <a:spLocks noGrp="1"/>
          </p:cNvSpPr>
          <p:nvPr>
            <p:ph type="title"/>
          </p:nvPr>
        </p:nvSpPr>
        <p:spPr/>
        <p:txBody>
          <a:body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Table Extensions</a:t>
            </a:r>
            <a:endParaRPr lang="en-GB" dirty="0"/>
          </a:p>
        </p:txBody>
      </p:sp>
      <p:sp>
        <p:nvSpPr>
          <p:cNvPr id="3" name="Datumsplatzhalter 2">
            <a:extLst>
              <a:ext uri="{FF2B5EF4-FFF2-40B4-BE49-F238E27FC236}">
                <a16:creationId xmlns:a16="http://schemas.microsoft.com/office/drawing/2014/main" id="{27588994-FC10-4608-8AE4-E43C23C0B97F}"/>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1CC26E2B-B204-4B6D-BA1D-F35C5EFEE29B}"/>
              </a:ext>
            </a:extLst>
          </p:cNvPr>
          <p:cNvSpPr>
            <a:spLocks noGrp="1"/>
          </p:cNvSpPr>
          <p:nvPr>
            <p:ph type="sldNum" sz="quarter" idx="4"/>
          </p:nvPr>
        </p:nvSpPr>
        <p:spPr/>
        <p:txBody>
          <a:bodyPr/>
          <a:lstStyle/>
          <a:p>
            <a:r>
              <a:rPr lang="de-DE"/>
              <a:t> </a:t>
            </a:r>
            <a:fld id="{F0389FF0-EA6C-204E-82DF-16D97CC1B00E}" type="slidenum">
              <a:rPr lang="de-DE" smtClean="0"/>
              <a:pPr/>
              <a:t>103</a:t>
            </a:fld>
            <a:endParaRPr lang="de-DE"/>
          </a:p>
        </p:txBody>
      </p:sp>
      <p:sp>
        <p:nvSpPr>
          <p:cNvPr id="21" name="Textplatzhalter 11">
            <a:extLst>
              <a:ext uri="{FF2B5EF4-FFF2-40B4-BE49-F238E27FC236}">
                <a16:creationId xmlns:a16="http://schemas.microsoft.com/office/drawing/2014/main" id="{4438126B-D196-4CE6-88C7-2B1DDCFE720C}"/>
              </a:ext>
            </a:extLst>
          </p:cNvPr>
          <p:cNvSpPr>
            <a:spLocks noGrp="1"/>
          </p:cNvSpPr>
          <p:nvPr>
            <p:ph type="body" sz="quarter" idx="10"/>
          </p:nvPr>
        </p:nvSpPr>
        <p:spPr>
          <a:xfrm>
            <a:off x="359997" y="1275409"/>
            <a:ext cx="8202977" cy="365125"/>
          </a:xfrm>
        </p:spPr>
        <p:txBody>
          <a:bodyPr/>
          <a:lstStyle/>
          <a:p>
            <a:r>
              <a:rPr lang="de-DE" dirty="0" err="1"/>
              <a:t>Remark</a:t>
            </a:r>
            <a:r>
              <a:rPr lang="de-DE" dirty="0"/>
              <a:t> 1 - Order </a:t>
            </a:r>
            <a:r>
              <a:rPr lang="de-DE" dirty="0" err="1"/>
              <a:t>of</a:t>
            </a:r>
            <a:r>
              <a:rPr lang="de-DE" dirty="0"/>
              <a:t> </a:t>
            </a:r>
            <a:r>
              <a:rPr lang="de-DE" dirty="0" err="1"/>
              <a:t>execution</a:t>
            </a:r>
            <a:r>
              <a:rPr lang="de-DE" dirty="0"/>
              <a:t>: </a:t>
            </a:r>
            <a:r>
              <a:rPr lang="de-DE" dirty="0" err="1"/>
              <a:t>how</a:t>
            </a:r>
            <a:r>
              <a:rPr lang="de-DE" dirty="0"/>
              <a:t> Table Extension Trigger </a:t>
            </a:r>
            <a:r>
              <a:rPr lang="de-DE" dirty="0" err="1"/>
              <a:t>fits</a:t>
            </a:r>
            <a:r>
              <a:rPr lang="de-DE" dirty="0"/>
              <a:t> </a:t>
            </a:r>
            <a:r>
              <a:rPr lang="de-DE" dirty="0" err="1"/>
              <a:t>into</a:t>
            </a:r>
            <a:r>
              <a:rPr lang="de-DE" dirty="0"/>
              <a:t> </a:t>
            </a:r>
            <a:r>
              <a:rPr lang="de-DE" dirty="0" err="1"/>
              <a:t>the</a:t>
            </a:r>
            <a:r>
              <a:rPr lang="de-DE" dirty="0"/>
              <a:t> </a:t>
            </a:r>
            <a:r>
              <a:rPr lang="de-DE" dirty="0" err="1"/>
              <a:t>picture</a:t>
            </a:r>
            <a:endParaRPr lang="de-DE" dirty="0"/>
          </a:p>
        </p:txBody>
      </p:sp>
      <p:graphicFrame>
        <p:nvGraphicFramePr>
          <p:cNvPr id="5" name="Tabelle 4">
            <a:extLst>
              <a:ext uri="{FF2B5EF4-FFF2-40B4-BE49-F238E27FC236}">
                <a16:creationId xmlns:a16="http://schemas.microsoft.com/office/drawing/2014/main" id="{102E79F1-1B77-4BC3-B6D0-386E3D91BD3D}"/>
              </a:ext>
            </a:extLst>
          </p:cNvPr>
          <p:cNvGraphicFramePr>
            <a:graphicFrameLocks noGrp="1"/>
          </p:cNvGraphicFramePr>
          <p:nvPr>
            <p:extLst>
              <p:ext uri="{D42A27DB-BD31-4B8C-83A1-F6EECF244321}">
                <p14:modId xmlns:p14="http://schemas.microsoft.com/office/powerpoint/2010/main" val="877212873"/>
              </p:ext>
            </p:extLst>
          </p:nvPr>
        </p:nvGraphicFramePr>
        <p:xfrm>
          <a:off x="2281070" y="2085080"/>
          <a:ext cx="7938105" cy="3834387"/>
        </p:xfrm>
        <a:graphic>
          <a:graphicData uri="http://schemas.openxmlformats.org/drawingml/2006/table">
            <a:tbl>
              <a:tblPr/>
              <a:tblGrid>
                <a:gridCol w="2310683">
                  <a:extLst>
                    <a:ext uri="{9D8B030D-6E8A-4147-A177-3AD203B41FA5}">
                      <a16:colId xmlns:a16="http://schemas.microsoft.com/office/drawing/2014/main" val="1489079688"/>
                    </a:ext>
                  </a:extLst>
                </a:gridCol>
                <a:gridCol w="2100840">
                  <a:extLst>
                    <a:ext uri="{9D8B030D-6E8A-4147-A177-3AD203B41FA5}">
                      <a16:colId xmlns:a16="http://schemas.microsoft.com/office/drawing/2014/main" val="467068948"/>
                    </a:ext>
                  </a:extLst>
                </a:gridCol>
                <a:gridCol w="2244733">
                  <a:extLst>
                    <a:ext uri="{9D8B030D-6E8A-4147-A177-3AD203B41FA5}">
                      <a16:colId xmlns:a16="http://schemas.microsoft.com/office/drawing/2014/main" val="3316125265"/>
                    </a:ext>
                  </a:extLst>
                </a:gridCol>
                <a:gridCol w="1281849">
                  <a:extLst>
                    <a:ext uri="{9D8B030D-6E8A-4147-A177-3AD203B41FA5}">
                      <a16:colId xmlns:a16="http://schemas.microsoft.com/office/drawing/2014/main" val="237874101"/>
                    </a:ext>
                  </a:extLst>
                </a:gridCol>
              </a:tblGrid>
              <a:tr h="426043">
                <a:tc>
                  <a:txBody>
                    <a:bodyPr/>
                    <a:lstStyle/>
                    <a:p>
                      <a:pPr marL="0" marR="0" fontAlgn="t">
                        <a:spcBef>
                          <a:spcPts val="0"/>
                        </a:spcBef>
                        <a:spcAft>
                          <a:spcPts val="0"/>
                        </a:spcAft>
                      </a:pPr>
                      <a:r>
                        <a:rPr lang="de-DE" sz="1100" b="1" dirty="0">
                          <a:solidFill>
                            <a:schemeClr val="bg1"/>
                          </a:solidFill>
                          <a:effectLst/>
                          <a:latin typeface="Calibri" panose="020F0502020204030204" pitchFamily="34" charset="0"/>
                        </a:rPr>
                        <a:t>"Event / Trigger"</a:t>
                      </a:r>
                      <a:endParaRPr lang="de-DE" sz="1100" dirty="0">
                        <a:solidFill>
                          <a:schemeClr val="bg1"/>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6">
                        <a:lumMod val="40000"/>
                        <a:lumOff val="60000"/>
                      </a:schemeClr>
                    </a:solidFill>
                  </a:tcPr>
                </a:tc>
                <a:tc>
                  <a:txBody>
                    <a:bodyPr/>
                    <a:lstStyle/>
                    <a:p>
                      <a:pPr marL="0" marR="0" fontAlgn="t">
                        <a:spcBef>
                          <a:spcPts val="0"/>
                        </a:spcBef>
                        <a:spcAft>
                          <a:spcPts val="0"/>
                        </a:spcAft>
                      </a:pPr>
                      <a:r>
                        <a:rPr lang="de-DE" sz="1100" b="1" dirty="0">
                          <a:solidFill>
                            <a:schemeClr val="bg1"/>
                          </a:solidFill>
                          <a:effectLst/>
                          <a:latin typeface="Calibri" panose="020F0502020204030204" pitchFamily="34" charset="0"/>
                        </a:rPr>
                        <a:t>Insert(TRUE) / </a:t>
                      </a:r>
                      <a:r>
                        <a:rPr lang="de-DE" sz="1100" b="1" dirty="0" err="1">
                          <a:solidFill>
                            <a:schemeClr val="bg1"/>
                          </a:solidFill>
                          <a:effectLst/>
                          <a:latin typeface="Calibri" panose="020F0502020204030204" pitchFamily="34" charset="0"/>
                        </a:rPr>
                        <a:t>Rec</a:t>
                      </a:r>
                      <a:r>
                        <a:rPr lang="de-DE" sz="1100" b="1" dirty="0">
                          <a:solidFill>
                            <a:schemeClr val="bg1"/>
                          </a:solidFill>
                          <a:effectLst/>
                          <a:latin typeface="Calibri" panose="020F0502020204030204" pitchFamily="34" charset="0"/>
                        </a:rPr>
                        <a:t> in DB</a:t>
                      </a:r>
                      <a:endParaRPr lang="de-DE" sz="1100" dirty="0">
                        <a:solidFill>
                          <a:schemeClr val="bg1"/>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6">
                        <a:lumMod val="40000"/>
                        <a:lumOff val="60000"/>
                      </a:schemeClr>
                    </a:solidFill>
                  </a:tcPr>
                </a:tc>
                <a:tc>
                  <a:txBody>
                    <a:bodyPr/>
                    <a:lstStyle/>
                    <a:p>
                      <a:pPr marL="0" marR="0" fontAlgn="t">
                        <a:spcBef>
                          <a:spcPts val="0"/>
                        </a:spcBef>
                        <a:spcAft>
                          <a:spcPts val="0"/>
                        </a:spcAft>
                      </a:pPr>
                      <a:r>
                        <a:rPr lang="de-DE" sz="1100" b="1" dirty="0">
                          <a:solidFill>
                            <a:schemeClr val="bg1"/>
                          </a:solidFill>
                          <a:effectLst/>
                          <a:latin typeface="Calibri" panose="020F0502020204030204" pitchFamily="34" charset="0"/>
                        </a:rPr>
                        <a:t>INSERT(FALSE) / </a:t>
                      </a:r>
                      <a:r>
                        <a:rPr lang="de-DE" sz="1100" b="1" dirty="0" err="1">
                          <a:solidFill>
                            <a:schemeClr val="bg1"/>
                          </a:solidFill>
                          <a:effectLst/>
                          <a:latin typeface="Calibri" panose="020F0502020204030204" pitchFamily="34" charset="0"/>
                        </a:rPr>
                        <a:t>Rec</a:t>
                      </a:r>
                      <a:r>
                        <a:rPr lang="de-DE" sz="1100" b="1" dirty="0">
                          <a:solidFill>
                            <a:schemeClr val="bg1"/>
                          </a:solidFill>
                          <a:effectLst/>
                          <a:latin typeface="Calibri" panose="020F0502020204030204" pitchFamily="34" charset="0"/>
                        </a:rPr>
                        <a:t> in DB</a:t>
                      </a:r>
                      <a:endParaRPr lang="de-DE" sz="1100" dirty="0">
                        <a:solidFill>
                          <a:schemeClr val="bg1"/>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6">
                        <a:lumMod val="40000"/>
                        <a:lumOff val="60000"/>
                      </a:schemeClr>
                    </a:solidFill>
                  </a:tcPr>
                </a:tc>
                <a:tc>
                  <a:txBody>
                    <a:bodyPr/>
                    <a:lstStyle/>
                    <a:p>
                      <a:pPr marL="0" marR="0" fontAlgn="t">
                        <a:spcBef>
                          <a:spcPts val="0"/>
                        </a:spcBef>
                        <a:spcAft>
                          <a:spcPts val="0"/>
                        </a:spcAft>
                      </a:pPr>
                      <a:r>
                        <a:rPr lang="de-DE" sz="1100" b="1" dirty="0">
                          <a:solidFill>
                            <a:schemeClr val="bg1"/>
                          </a:solidFill>
                          <a:effectLst/>
                          <a:latin typeface="Calibri" panose="020F0502020204030204" pitchFamily="34" charset="0"/>
                        </a:rPr>
                        <a:t>MODIFY(TRUE)</a:t>
                      </a:r>
                      <a:endParaRPr lang="de-DE" sz="1100" dirty="0">
                        <a:solidFill>
                          <a:schemeClr val="bg1"/>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040682292"/>
                  </a:ext>
                </a:extLst>
              </a:tr>
              <a:tr h="426043">
                <a:tc>
                  <a:txBody>
                    <a:bodyPr/>
                    <a:lstStyle/>
                    <a:p>
                      <a:pPr marL="0" marR="0" fontAlgn="t">
                        <a:spcBef>
                          <a:spcPts val="0"/>
                        </a:spcBef>
                        <a:spcAft>
                          <a:spcPts val="0"/>
                        </a:spcAft>
                      </a:pPr>
                      <a:r>
                        <a:rPr lang="de-DE" sz="1100">
                          <a:effectLst/>
                          <a:latin typeface="Calibri" panose="020F0502020204030204" pitchFamily="34" charset="0"/>
                        </a:rPr>
                        <a:t>OnBefore Event Table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100">
                          <a:effectLst/>
                          <a:latin typeface="Calibri" panose="020F0502020204030204" pitchFamily="34" charset="0"/>
                        </a:rPr>
                        <a:t>+ /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100">
                          <a:effectLst/>
                          <a:latin typeface="Calibri" panose="020F0502020204030204" pitchFamily="34" charset="0"/>
                        </a:rPr>
                        <a:t>+ /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100">
                          <a:effectLst/>
                          <a:latin typeface="Calibri" panose="020F0502020204030204" pitchFamily="34" charset="0"/>
                        </a:rPr>
                        <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234669324"/>
                  </a:ext>
                </a:extLst>
              </a:tr>
              <a:tr h="426043">
                <a:tc>
                  <a:txBody>
                    <a:bodyPr/>
                    <a:lstStyle/>
                    <a:p>
                      <a:pPr marL="0" marR="0" fontAlgn="t">
                        <a:spcBef>
                          <a:spcPts val="0"/>
                        </a:spcBef>
                        <a:spcAft>
                          <a:spcPts val="0"/>
                        </a:spcAft>
                      </a:pPr>
                      <a:r>
                        <a:rPr lang="de-DE" sz="1100" i="1" dirty="0" err="1">
                          <a:effectLst/>
                          <a:latin typeface="Calibri" panose="020F0502020204030204" pitchFamily="34" charset="0"/>
                        </a:rPr>
                        <a:t>OnBefore</a:t>
                      </a:r>
                      <a:r>
                        <a:rPr lang="de-DE" sz="1100" i="1" dirty="0">
                          <a:effectLst/>
                          <a:latin typeface="Calibri" panose="020F0502020204030204" pitchFamily="34" charset="0"/>
                        </a:rPr>
                        <a:t> Trigger Extension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5">
                        <a:lumMod val="20000"/>
                        <a:lumOff val="80000"/>
                      </a:schemeClr>
                    </a:solidFill>
                  </a:tcPr>
                </a:tc>
                <a:tc>
                  <a:txBody>
                    <a:bodyPr/>
                    <a:lstStyle/>
                    <a:p>
                      <a:pPr marL="0" marR="0" fontAlgn="t">
                        <a:spcBef>
                          <a:spcPts val="0"/>
                        </a:spcBef>
                        <a:spcAft>
                          <a:spcPts val="0"/>
                        </a:spcAft>
                      </a:pPr>
                      <a:r>
                        <a:rPr lang="de-DE" sz="1100" dirty="0">
                          <a:effectLst/>
                          <a:latin typeface="Calibri" panose="020F0502020204030204" pitchFamily="34" charset="0"/>
                        </a:rPr>
                        <a:t>+ /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5">
                        <a:lumMod val="20000"/>
                        <a:lumOff val="80000"/>
                      </a:schemeClr>
                    </a:solidFill>
                  </a:tcPr>
                </a:tc>
                <a:tc>
                  <a:txBody>
                    <a:bodyPr/>
                    <a:lstStyle/>
                    <a:p>
                      <a:pPr marL="0" marR="0" fontAlgn="t">
                        <a:spcBef>
                          <a:spcPts val="0"/>
                        </a:spcBef>
                        <a:spcAft>
                          <a:spcPts val="0"/>
                        </a:spcAft>
                      </a:pPr>
                      <a:r>
                        <a:rPr lang="de-DE" sz="1100" dirty="0">
                          <a:effectLst/>
                          <a:latin typeface="Calibri" panose="020F0502020204030204" pitchFamily="34" charset="0"/>
                        </a:rPr>
                        <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5">
                        <a:lumMod val="20000"/>
                        <a:lumOff val="80000"/>
                      </a:schemeClr>
                    </a:solidFill>
                  </a:tcPr>
                </a:tc>
                <a:tc>
                  <a:txBody>
                    <a:bodyPr/>
                    <a:lstStyle/>
                    <a:p>
                      <a:pPr marL="0" marR="0" fontAlgn="t">
                        <a:spcBef>
                          <a:spcPts val="0"/>
                        </a:spcBef>
                        <a:spcAft>
                          <a:spcPts val="0"/>
                        </a:spcAft>
                      </a:pPr>
                      <a:r>
                        <a:rPr lang="de-DE" sz="1100" dirty="0">
                          <a:effectLst/>
                          <a:latin typeface="Calibri" panose="020F0502020204030204" pitchFamily="34" charset="0"/>
                        </a:rPr>
                        <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390870383"/>
                  </a:ext>
                </a:extLst>
              </a:tr>
              <a:tr h="426043">
                <a:tc>
                  <a:txBody>
                    <a:bodyPr/>
                    <a:lstStyle/>
                    <a:p>
                      <a:pPr marL="0" marR="0" fontAlgn="t">
                        <a:spcBef>
                          <a:spcPts val="0"/>
                        </a:spcBef>
                        <a:spcAft>
                          <a:spcPts val="0"/>
                        </a:spcAft>
                      </a:pPr>
                      <a:r>
                        <a:rPr lang="de-DE" sz="1100">
                          <a:effectLst/>
                          <a:latin typeface="Calibri" panose="020F0502020204030204" pitchFamily="34" charset="0"/>
                        </a:rPr>
                        <a:t>On Trigger Table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100">
                          <a:effectLst/>
                          <a:latin typeface="Calibri" panose="020F0502020204030204" pitchFamily="34" charset="0"/>
                        </a:rPr>
                        <a:t>+ /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100">
                          <a:effectLst/>
                          <a:latin typeface="Calibri" panose="020F0502020204030204" pitchFamily="34" charset="0"/>
                        </a:rPr>
                        <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100" dirty="0">
                          <a:effectLst/>
                          <a:latin typeface="Calibri" panose="020F0502020204030204" pitchFamily="34" charset="0"/>
                        </a:rPr>
                        <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14949831"/>
                  </a:ext>
                </a:extLst>
              </a:tr>
              <a:tr h="426043">
                <a:tc>
                  <a:txBody>
                    <a:bodyPr/>
                    <a:lstStyle/>
                    <a:p>
                      <a:pPr marL="0" marR="0" fontAlgn="t">
                        <a:spcBef>
                          <a:spcPts val="0"/>
                        </a:spcBef>
                        <a:spcAft>
                          <a:spcPts val="0"/>
                        </a:spcAft>
                      </a:pPr>
                      <a:r>
                        <a:rPr lang="de-DE" sz="1100">
                          <a:effectLst/>
                          <a:latin typeface="Calibri" panose="020F0502020204030204" pitchFamily="34" charset="0"/>
                        </a:rPr>
                        <a:t>OnAfterGlobal Event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100">
                          <a:effectLst/>
                          <a:latin typeface="Calibri" panose="020F0502020204030204" pitchFamily="34" charset="0"/>
                        </a:rPr>
                        <a:t>+ /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100">
                          <a:effectLst/>
                          <a:latin typeface="Calibri" panose="020F0502020204030204" pitchFamily="34" charset="0"/>
                        </a:rPr>
                        <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100" dirty="0">
                          <a:effectLst/>
                          <a:latin typeface="Calibri" panose="020F0502020204030204" pitchFamily="34" charset="0"/>
                        </a:rPr>
                        <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13983557"/>
                  </a:ext>
                </a:extLst>
              </a:tr>
              <a:tr h="426043">
                <a:tc>
                  <a:txBody>
                    <a:bodyPr/>
                    <a:lstStyle/>
                    <a:p>
                      <a:pPr marL="0" marR="0" fontAlgn="t">
                        <a:spcBef>
                          <a:spcPts val="0"/>
                        </a:spcBef>
                        <a:spcAft>
                          <a:spcPts val="0"/>
                        </a:spcAft>
                      </a:pPr>
                      <a:r>
                        <a:rPr lang="de-DE" sz="1100">
                          <a:effectLst/>
                          <a:latin typeface="Calibri" panose="020F0502020204030204" pitchFamily="34" charset="0"/>
                        </a:rPr>
                        <a:t>OnBeforeDatabase Event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100">
                          <a:effectLst/>
                          <a:latin typeface="Calibri" panose="020F0502020204030204" pitchFamily="34" charset="0"/>
                        </a:rPr>
                        <a:t>+ /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100" dirty="0">
                          <a:effectLst/>
                          <a:latin typeface="Calibri" panose="020F0502020204030204" pitchFamily="34" charset="0"/>
                        </a:rPr>
                        <a:t>+ /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100">
                          <a:effectLst/>
                          <a:latin typeface="Calibri" panose="020F0502020204030204" pitchFamily="34" charset="0"/>
                        </a:rPr>
                        <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20638500"/>
                  </a:ext>
                </a:extLst>
              </a:tr>
              <a:tr h="426043">
                <a:tc>
                  <a:txBody>
                    <a:bodyPr/>
                    <a:lstStyle/>
                    <a:p>
                      <a:pPr marL="0" marR="0" fontAlgn="t">
                        <a:spcBef>
                          <a:spcPts val="0"/>
                        </a:spcBef>
                        <a:spcAft>
                          <a:spcPts val="0"/>
                        </a:spcAft>
                      </a:pPr>
                      <a:r>
                        <a:rPr lang="de-DE" sz="1100">
                          <a:effectLst/>
                          <a:latin typeface="Calibri" panose="020F0502020204030204" pitchFamily="34" charset="0"/>
                        </a:rPr>
                        <a:t>OnAfterDatabase Event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100">
                          <a:effectLst/>
                          <a:latin typeface="Calibri" panose="020F0502020204030204" pitchFamily="34" charset="0"/>
                        </a:rPr>
                        <a:t>+ /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100">
                          <a:effectLst/>
                          <a:latin typeface="Calibri" panose="020F0502020204030204" pitchFamily="34" charset="0"/>
                        </a:rPr>
                        <a:t>+ /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100">
                          <a:effectLst/>
                          <a:latin typeface="Calibri" panose="020F0502020204030204" pitchFamily="34" charset="0"/>
                        </a:rPr>
                        <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200809893"/>
                  </a:ext>
                </a:extLst>
              </a:tr>
              <a:tr h="426043">
                <a:tc>
                  <a:txBody>
                    <a:bodyPr/>
                    <a:lstStyle/>
                    <a:p>
                      <a:pPr marL="0" marR="0" fontAlgn="t">
                        <a:spcBef>
                          <a:spcPts val="0"/>
                        </a:spcBef>
                        <a:spcAft>
                          <a:spcPts val="0"/>
                        </a:spcAft>
                      </a:pPr>
                      <a:r>
                        <a:rPr lang="de-DE" sz="1100" i="1" dirty="0" err="1">
                          <a:effectLst/>
                          <a:latin typeface="Calibri" panose="020F0502020204030204" pitchFamily="34" charset="0"/>
                        </a:rPr>
                        <a:t>OnAfter</a:t>
                      </a:r>
                      <a:r>
                        <a:rPr lang="de-DE" sz="1100" i="1" dirty="0">
                          <a:effectLst/>
                          <a:latin typeface="Calibri" panose="020F0502020204030204" pitchFamily="34" charset="0"/>
                        </a:rPr>
                        <a:t> Trigger Extension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5">
                        <a:lumMod val="20000"/>
                        <a:lumOff val="80000"/>
                      </a:schemeClr>
                    </a:solidFill>
                  </a:tcPr>
                </a:tc>
                <a:tc>
                  <a:txBody>
                    <a:bodyPr/>
                    <a:lstStyle/>
                    <a:p>
                      <a:pPr marL="0" marR="0" fontAlgn="t">
                        <a:spcBef>
                          <a:spcPts val="0"/>
                        </a:spcBef>
                        <a:spcAft>
                          <a:spcPts val="0"/>
                        </a:spcAft>
                      </a:pPr>
                      <a:r>
                        <a:rPr lang="de-DE" sz="1100" dirty="0">
                          <a:effectLst/>
                          <a:latin typeface="Calibri" panose="020F0502020204030204" pitchFamily="34" charset="0"/>
                        </a:rPr>
                        <a:t>+ /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5">
                        <a:lumMod val="20000"/>
                        <a:lumOff val="80000"/>
                      </a:schemeClr>
                    </a:solidFill>
                  </a:tcPr>
                </a:tc>
                <a:tc>
                  <a:txBody>
                    <a:bodyPr/>
                    <a:lstStyle/>
                    <a:p>
                      <a:pPr marL="0" marR="0" fontAlgn="t">
                        <a:spcBef>
                          <a:spcPts val="0"/>
                        </a:spcBef>
                        <a:spcAft>
                          <a:spcPts val="0"/>
                        </a:spcAft>
                      </a:pPr>
                      <a:r>
                        <a:rPr lang="de-DE" sz="1100" dirty="0">
                          <a:effectLst/>
                          <a:latin typeface="Calibri" panose="020F0502020204030204" pitchFamily="34" charset="0"/>
                        </a:rPr>
                        <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5">
                        <a:lumMod val="20000"/>
                        <a:lumOff val="80000"/>
                      </a:schemeClr>
                    </a:solidFill>
                  </a:tcPr>
                </a:tc>
                <a:tc>
                  <a:txBody>
                    <a:bodyPr/>
                    <a:lstStyle/>
                    <a:p>
                      <a:pPr marL="0" marR="0" fontAlgn="t">
                        <a:spcBef>
                          <a:spcPts val="0"/>
                        </a:spcBef>
                        <a:spcAft>
                          <a:spcPts val="0"/>
                        </a:spcAft>
                      </a:pPr>
                      <a:r>
                        <a:rPr lang="de-DE" sz="1100" dirty="0">
                          <a:effectLst/>
                          <a:latin typeface="Calibri" panose="020F0502020204030204" pitchFamily="34" charset="0"/>
                        </a:rPr>
                        <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100251120"/>
                  </a:ext>
                </a:extLst>
              </a:tr>
              <a:tr h="426043">
                <a:tc>
                  <a:txBody>
                    <a:bodyPr/>
                    <a:lstStyle/>
                    <a:p>
                      <a:pPr marL="0" marR="0" fontAlgn="t">
                        <a:spcBef>
                          <a:spcPts val="0"/>
                        </a:spcBef>
                        <a:spcAft>
                          <a:spcPts val="0"/>
                        </a:spcAft>
                      </a:pPr>
                      <a:r>
                        <a:rPr lang="de-DE" sz="1100">
                          <a:effectLst/>
                          <a:latin typeface="Calibri" panose="020F0502020204030204" pitchFamily="34" charset="0"/>
                        </a:rPr>
                        <a:t>OnAfter Event Table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100">
                          <a:effectLst/>
                          <a:latin typeface="Calibri" panose="020F0502020204030204" pitchFamily="34" charset="0"/>
                        </a:rPr>
                        <a:t>+ /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100">
                          <a:effectLst/>
                          <a:latin typeface="Calibri" panose="020F0502020204030204" pitchFamily="34" charset="0"/>
                        </a:rPr>
                        <a:t>+ /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100" dirty="0">
                          <a:effectLst/>
                          <a:latin typeface="Calibri" panose="020F0502020204030204" pitchFamily="34" charset="0"/>
                        </a:rPr>
                        <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37737615"/>
                  </a:ext>
                </a:extLst>
              </a:tr>
            </a:tbl>
          </a:graphicData>
        </a:graphic>
      </p:graphicFrame>
    </p:spTree>
    <p:extLst>
      <p:ext uri="{BB962C8B-B14F-4D97-AF65-F5344CB8AC3E}">
        <p14:creationId xmlns:p14="http://schemas.microsoft.com/office/powerpoint/2010/main" val="313275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393EE-B346-4B32-9C00-AC4CFD67FE0A}"/>
              </a:ext>
            </a:extLst>
          </p:cNvPr>
          <p:cNvSpPr>
            <a:spLocks noGrp="1"/>
          </p:cNvSpPr>
          <p:nvPr>
            <p:ph type="title"/>
          </p:nvPr>
        </p:nvSpPr>
        <p:spPr/>
        <p:txBody>
          <a:body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Table Extensions</a:t>
            </a:r>
            <a:endParaRPr lang="en-GB" dirty="0"/>
          </a:p>
        </p:txBody>
      </p:sp>
      <p:sp>
        <p:nvSpPr>
          <p:cNvPr id="3" name="Datumsplatzhalter 2">
            <a:extLst>
              <a:ext uri="{FF2B5EF4-FFF2-40B4-BE49-F238E27FC236}">
                <a16:creationId xmlns:a16="http://schemas.microsoft.com/office/drawing/2014/main" id="{27588994-FC10-4608-8AE4-E43C23C0B97F}"/>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1CC26E2B-B204-4B6D-BA1D-F35C5EFEE29B}"/>
              </a:ext>
            </a:extLst>
          </p:cNvPr>
          <p:cNvSpPr>
            <a:spLocks noGrp="1"/>
          </p:cNvSpPr>
          <p:nvPr>
            <p:ph type="sldNum" sz="quarter" idx="4"/>
          </p:nvPr>
        </p:nvSpPr>
        <p:spPr/>
        <p:txBody>
          <a:bodyPr/>
          <a:lstStyle/>
          <a:p>
            <a:r>
              <a:rPr lang="de-DE"/>
              <a:t> </a:t>
            </a:r>
            <a:fld id="{F0389FF0-EA6C-204E-82DF-16D97CC1B00E}" type="slidenum">
              <a:rPr lang="de-DE" smtClean="0"/>
              <a:pPr/>
              <a:t>104</a:t>
            </a:fld>
            <a:endParaRPr lang="de-DE"/>
          </a:p>
        </p:txBody>
      </p:sp>
      <p:sp>
        <p:nvSpPr>
          <p:cNvPr id="21" name="Textplatzhalter 11">
            <a:extLst>
              <a:ext uri="{FF2B5EF4-FFF2-40B4-BE49-F238E27FC236}">
                <a16:creationId xmlns:a16="http://schemas.microsoft.com/office/drawing/2014/main" id="{4438126B-D196-4CE6-88C7-2B1DDCFE720C}"/>
              </a:ext>
            </a:extLst>
          </p:cNvPr>
          <p:cNvSpPr>
            <a:spLocks noGrp="1"/>
          </p:cNvSpPr>
          <p:nvPr>
            <p:ph type="body" sz="quarter" idx="10"/>
          </p:nvPr>
        </p:nvSpPr>
        <p:spPr>
          <a:xfrm>
            <a:off x="359998" y="1275409"/>
            <a:ext cx="9871397" cy="720000"/>
          </a:xfrm>
        </p:spPr>
        <p:txBody>
          <a:bodyPr/>
          <a:lstStyle/>
          <a:p>
            <a:r>
              <a:rPr lang="de-DE" dirty="0" err="1"/>
              <a:t>Remark</a:t>
            </a:r>
            <a:r>
              <a:rPr lang="de-DE" dirty="0"/>
              <a:t> 2 - On </a:t>
            </a:r>
            <a:r>
              <a:rPr lang="de-DE" dirty="0" err="1"/>
              <a:t>the</a:t>
            </a:r>
            <a:r>
              <a:rPr lang="de-DE" dirty="0"/>
              <a:t> „List </a:t>
            </a:r>
            <a:r>
              <a:rPr lang="de-DE" dirty="0" err="1"/>
              <a:t>of</a:t>
            </a:r>
            <a:r>
              <a:rPr lang="de-DE" dirty="0"/>
              <a:t> Properties / Things </a:t>
            </a:r>
            <a:r>
              <a:rPr lang="de-DE" dirty="0" err="1"/>
              <a:t>that</a:t>
            </a:r>
            <a:r>
              <a:rPr lang="de-DE" dirty="0"/>
              <a:t> </a:t>
            </a:r>
            <a:r>
              <a:rPr lang="de-DE" dirty="0" err="1"/>
              <a:t>could</a:t>
            </a:r>
            <a:r>
              <a:rPr lang="de-DE" dirty="0"/>
              <a:t> </a:t>
            </a:r>
            <a:r>
              <a:rPr lang="de-DE" dirty="0" err="1"/>
              <a:t>be</a:t>
            </a:r>
            <a:r>
              <a:rPr lang="de-DE" dirty="0"/>
              <a:t> </a:t>
            </a:r>
            <a:r>
              <a:rPr lang="de-DE" dirty="0" err="1"/>
              <a:t>changed</a:t>
            </a:r>
            <a:r>
              <a:rPr lang="de-DE" dirty="0"/>
              <a:t>“ on Table Extension </a:t>
            </a:r>
            <a:r>
              <a:rPr lang="de-DE" dirty="0" err="1"/>
              <a:t>level</a:t>
            </a:r>
            <a:endParaRPr lang="de-DE" dirty="0"/>
          </a:p>
          <a:p>
            <a:pPr lvl="1"/>
            <a:r>
              <a:rPr lang="de-DE" dirty="0"/>
              <a:t>MS </a:t>
            </a:r>
            <a:r>
              <a:rPr lang="de-DE" dirty="0" err="1"/>
              <a:t>Recommendation</a:t>
            </a:r>
            <a:endParaRPr lang="de-DE" dirty="0"/>
          </a:p>
        </p:txBody>
      </p:sp>
      <p:pic>
        <p:nvPicPr>
          <p:cNvPr id="35" name="Grafik 34">
            <a:extLst>
              <a:ext uri="{FF2B5EF4-FFF2-40B4-BE49-F238E27FC236}">
                <a16:creationId xmlns:a16="http://schemas.microsoft.com/office/drawing/2014/main" id="{0DBB957E-B3C0-40E3-8742-3440E8A3AC8C}"/>
              </a:ext>
            </a:extLst>
          </p:cNvPr>
          <p:cNvPicPr>
            <a:picLocks noChangeAspect="1"/>
          </p:cNvPicPr>
          <p:nvPr/>
        </p:nvPicPr>
        <p:blipFill>
          <a:blip r:embed="rId2"/>
          <a:stretch>
            <a:fillRect/>
          </a:stretch>
        </p:blipFill>
        <p:spPr>
          <a:xfrm>
            <a:off x="1204735" y="2029243"/>
            <a:ext cx="8589825" cy="4102353"/>
          </a:xfrm>
          <a:prstGeom prst="rect">
            <a:avLst/>
          </a:prstGeom>
        </p:spPr>
      </p:pic>
      <p:sp>
        <p:nvSpPr>
          <p:cNvPr id="36" name="Textfeld 35">
            <a:extLst>
              <a:ext uri="{FF2B5EF4-FFF2-40B4-BE49-F238E27FC236}">
                <a16:creationId xmlns:a16="http://schemas.microsoft.com/office/drawing/2014/main" id="{9CF47F13-E6C6-444F-B564-00190F862B45}"/>
              </a:ext>
            </a:extLst>
          </p:cNvPr>
          <p:cNvSpPr txBox="1"/>
          <p:nvPr/>
        </p:nvSpPr>
        <p:spPr>
          <a:xfrm>
            <a:off x="653143" y="6244701"/>
            <a:ext cx="6682154" cy="276999"/>
          </a:xfrm>
          <a:prstGeom prst="rect">
            <a:avLst/>
          </a:prstGeom>
          <a:noFill/>
        </p:spPr>
        <p:txBody>
          <a:bodyPr wrap="square" rtlCol="0">
            <a:spAutoFit/>
          </a:bodyPr>
          <a:lstStyle/>
          <a:p>
            <a:r>
              <a:rPr lang="de-DE" sz="1200" dirty="0"/>
              <a:t>Taken </a:t>
            </a:r>
            <a:r>
              <a:rPr lang="de-DE" sz="1200" dirty="0" err="1"/>
              <a:t>from</a:t>
            </a:r>
            <a:r>
              <a:rPr lang="de-DE" sz="1200" dirty="0"/>
              <a:t> https://github.com/Microsoft/AL/issues/2459</a:t>
            </a:r>
            <a:endParaRPr lang="en-GB" sz="1200" dirty="0"/>
          </a:p>
        </p:txBody>
      </p:sp>
      <p:sp>
        <p:nvSpPr>
          <p:cNvPr id="5" name="Rechteck 4">
            <a:extLst>
              <a:ext uri="{FF2B5EF4-FFF2-40B4-BE49-F238E27FC236}">
                <a16:creationId xmlns:a16="http://schemas.microsoft.com/office/drawing/2014/main" id="{D23A18DD-57C0-420A-B79B-8C0D8C6ABC67}"/>
              </a:ext>
            </a:extLst>
          </p:cNvPr>
          <p:cNvSpPr/>
          <p:nvPr/>
        </p:nvSpPr>
        <p:spPr>
          <a:xfrm>
            <a:off x="8217610" y="2351365"/>
            <a:ext cx="999126" cy="318260"/>
          </a:xfrm>
          <a:prstGeom prst="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57900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200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36" grpId="0"/>
      <p:bldP spid="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393EE-B346-4B32-9C00-AC4CFD67FE0A}"/>
              </a:ext>
            </a:extLst>
          </p:cNvPr>
          <p:cNvSpPr>
            <a:spLocks noGrp="1"/>
          </p:cNvSpPr>
          <p:nvPr>
            <p:ph type="title"/>
          </p:nvPr>
        </p:nvSpPr>
        <p:spPr/>
        <p:txBody>
          <a:body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Table Extensions</a:t>
            </a:r>
            <a:endParaRPr lang="en-GB" dirty="0"/>
          </a:p>
        </p:txBody>
      </p:sp>
      <p:sp>
        <p:nvSpPr>
          <p:cNvPr id="3" name="Datumsplatzhalter 2">
            <a:extLst>
              <a:ext uri="{FF2B5EF4-FFF2-40B4-BE49-F238E27FC236}">
                <a16:creationId xmlns:a16="http://schemas.microsoft.com/office/drawing/2014/main" id="{27588994-FC10-4608-8AE4-E43C23C0B97F}"/>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1CC26E2B-B204-4B6D-BA1D-F35C5EFEE29B}"/>
              </a:ext>
            </a:extLst>
          </p:cNvPr>
          <p:cNvSpPr>
            <a:spLocks noGrp="1"/>
          </p:cNvSpPr>
          <p:nvPr>
            <p:ph type="sldNum" sz="quarter" idx="4"/>
          </p:nvPr>
        </p:nvSpPr>
        <p:spPr/>
        <p:txBody>
          <a:bodyPr/>
          <a:lstStyle/>
          <a:p>
            <a:r>
              <a:rPr lang="de-DE"/>
              <a:t> </a:t>
            </a:r>
            <a:fld id="{F0389FF0-EA6C-204E-82DF-16D97CC1B00E}" type="slidenum">
              <a:rPr lang="de-DE" smtClean="0"/>
              <a:pPr/>
              <a:t>105</a:t>
            </a:fld>
            <a:endParaRPr lang="de-DE"/>
          </a:p>
        </p:txBody>
      </p:sp>
      <p:sp>
        <p:nvSpPr>
          <p:cNvPr id="21" name="Textplatzhalter 11">
            <a:extLst>
              <a:ext uri="{FF2B5EF4-FFF2-40B4-BE49-F238E27FC236}">
                <a16:creationId xmlns:a16="http://schemas.microsoft.com/office/drawing/2014/main" id="{4438126B-D196-4CE6-88C7-2B1DDCFE720C}"/>
              </a:ext>
            </a:extLst>
          </p:cNvPr>
          <p:cNvSpPr>
            <a:spLocks noGrp="1"/>
          </p:cNvSpPr>
          <p:nvPr>
            <p:ph type="body" sz="quarter" idx="10"/>
          </p:nvPr>
        </p:nvSpPr>
        <p:spPr>
          <a:xfrm>
            <a:off x="359998" y="1275409"/>
            <a:ext cx="10365152" cy="434687"/>
          </a:xfrm>
        </p:spPr>
        <p:txBody>
          <a:bodyPr/>
          <a:lstStyle/>
          <a:p>
            <a:r>
              <a:rPr lang="de-DE" dirty="0" err="1"/>
              <a:t>Remark</a:t>
            </a:r>
            <a:r>
              <a:rPr lang="de-DE" dirty="0"/>
              <a:t> 3 - On </a:t>
            </a:r>
            <a:r>
              <a:rPr lang="de-DE" dirty="0" err="1"/>
              <a:t>the</a:t>
            </a:r>
            <a:r>
              <a:rPr lang="de-DE" dirty="0"/>
              <a:t> „List </a:t>
            </a:r>
            <a:r>
              <a:rPr lang="de-DE" dirty="0" err="1"/>
              <a:t>of</a:t>
            </a:r>
            <a:r>
              <a:rPr lang="de-DE" dirty="0"/>
              <a:t> Properties / Things </a:t>
            </a:r>
            <a:r>
              <a:rPr lang="de-DE" dirty="0" err="1"/>
              <a:t>that</a:t>
            </a:r>
            <a:r>
              <a:rPr lang="de-DE" dirty="0"/>
              <a:t> </a:t>
            </a:r>
            <a:r>
              <a:rPr lang="de-DE" dirty="0" err="1"/>
              <a:t>could</a:t>
            </a:r>
            <a:r>
              <a:rPr lang="de-DE" dirty="0"/>
              <a:t> </a:t>
            </a:r>
            <a:r>
              <a:rPr lang="de-DE" dirty="0" err="1"/>
              <a:t>be</a:t>
            </a:r>
            <a:r>
              <a:rPr lang="de-DE" dirty="0"/>
              <a:t> </a:t>
            </a:r>
            <a:r>
              <a:rPr lang="de-DE" dirty="0" err="1"/>
              <a:t>modified</a:t>
            </a:r>
            <a:r>
              <a:rPr lang="de-DE" dirty="0"/>
              <a:t>“ on </a:t>
            </a:r>
            <a:r>
              <a:rPr lang="de-DE" dirty="0" err="1"/>
              <a:t>field</a:t>
            </a:r>
            <a:r>
              <a:rPr lang="de-DE" dirty="0"/>
              <a:t> </a:t>
            </a:r>
            <a:r>
              <a:rPr lang="de-DE" dirty="0" err="1"/>
              <a:t>level</a:t>
            </a:r>
            <a:r>
              <a:rPr lang="de-DE" dirty="0"/>
              <a:t>: </a:t>
            </a:r>
            <a:r>
              <a:rPr lang="de-DE" dirty="0" err="1"/>
              <a:t>what</a:t>
            </a:r>
            <a:r>
              <a:rPr lang="de-DE" dirty="0"/>
              <a:t> </a:t>
            </a:r>
            <a:r>
              <a:rPr lang="de-DE" dirty="0" err="1"/>
              <a:t>intelliSense</a:t>
            </a:r>
            <a:r>
              <a:rPr lang="de-DE" dirty="0"/>
              <a:t> </a:t>
            </a:r>
            <a:r>
              <a:rPr lang="de-DE" dirty="0" err="1"/>
              <a:t>yields</a:t>
            </a:r>
            <a:endParaRPr lang="de-DE" dirty="0"/>
          </a:p>
          <a:p>
            <a:pPr marL="457200" lvl="1" indent="0">
              <a:buNone/>
            </a:pPr>
            <a:endParaRPr lang="de-DE" i="1" dirty="0"/>
          </a:p>
          <a:p>
            <a:pPr marL="457200" lvl="1" indent="0">
              <a:buNone/>
            </a:pPr>
            <a:r>
              <a:rPr lang="de-DE" i="1" dirty="0" err="1"/>
              <a:t>tableextension</a:t>
            </a:r>
            <a:r>
              <a:rPr lang="de-DE" i="1" dirty="0"/>
              <a:t> &lt;ID&gt; &lt;Name&gt; </a:t>
            </a:r>
            <a:r>
              <a:rPr lang="de-DE" i="1" dirty="0" err="1"/>
              <a:t>extends</a:t>
            </a:r>
            <a:r>
              <a:rPr lang="de-DE" i="1" dirty="0"/>
              <a:t> &lt;Name </a:t>
            </a:r>
            <a:r>
              <a:rPr lang="de-DE" i="1" dirty="0" err="1"/>
              <a:t>of</a:t>
            </a:r>
            <a:r>
              <a:rPr lang="de-DE" i="1" dirty="0"/>
              <a:t> </a:t>
            </a:r>
            <a:r>
              <a:rPr lang="de-DE" i="1" dirty="0" err="1"/>
              <a:t>extended</a:t>
            </a:r>
            <a:r>
              <a:rPr lang="de-DE" i="1" dirty="0"/>
              <a:t> Table&gt; </a:t>
            </a:r>
            <a:endParaRPr lang="de-DE" dirty="0"/>
          </a:p>
          <a:p>
            <a:pPr marL="457200" lvl="1" indent="0">
              <a:buNone/>
            </a:pPr>
            <a:r>
              <a:rPr lang="de-DE" i="1" dirty="0"/>
              <a:t>{</a:t>
            </a:r>
            <a:endParaRPr lang="de-DE"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r>
              <a:rPr lang="de-DE" i="1" dirty="0"/>
              <a:t>}</a:t>
            </a:r>
            <a:endParaRPr lang="de-DE" dirty="0"/>
          </a:p>
          <a:p>
            <a:pPr marL="0" indent="0">
              <a:buNone/>
            </a:pPr>
            <a:endParaRPr lang="de-DE" dirty="0"/>
          </a:p>
        </p:txBody>
      </p:sp>
      <p:cxnSp>
        <p:nvCxnSpPr>
          <p:cNvPr id="11" name="Gerader Verbinder 10">
            <a:extLst>
              <a:ext uri="{FF2B5EF4-FFF2-40B4-BE49-F238E27FC236}">
                <a16:creationId xmlns:a16="http://schemas.microsoft.com/office/drawing/2014/main" id="{FB8AF218-B3D3-4F03-99E2-25BE882BE059}"/>
              </a:ext>
            </a:extLst>
          </p:cNvPr>
          <p:cNvCxnSpPr>
            <a:cxnSpLocks/>
            <a:stCxn id="42" idx="3"/>
            <a:endCxn id="31" idx="1"/>
          </p:cNvCxnSpPr>
          <p:nvPr/>
        </p:nvCxnSpPr>
        <p:spPr>
          <a:xfrm>
            <a:off x="2438400" y="3100937"/>
            <a:ext cx="1871010" cy="12953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B9BF5480-CF2F-4A59-A8F7-0EFD460FD328}"/>
              </a:ext>
            </a:extLst>
          </p:cNvPr>
          <p:cNvCxnSpPr>
            <a:cxnSpLocks/>
            <a:stCxn id="42" idx="3"/>
            <a:endCxn id="66" idx="1"/>
          </p:cNvCxnSpPr>
          <p:nvPr/>
        </p:nvCxnSpPr>
        <p:spPr>
          <a:xfrm flipV="1">
            <a:off x="2438400" y="2492958"/>
            <a:ext cx="1788412" cy="607979"/>
          </a:xfrm>
          <a:prstGeom prst="line">
            <a:avLst/>
          </a:prstGeom>
          <a:ln w="31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hteck 23">
            <a:extLst>
              <a:ext uri="{FF2B5EF4-FFF2-40B4-BE49-F238E27FC236}">
                <a16:creationId xmlns:a16="http://schemas.microsoft.com/office/drawing/2014/main" id="{981535AD-220A-4CBA-B1E7-3F2ABCDAB0DD}"/>
              </a:ext>
            </a:extLst>
          </p:cNvPr>
          <p:cNvSpPr/>
          <p:nvPr/>
        </p:nvSpPr>
        <p:spPr>
          <a:xfrm>
            <a:off x="8770725" y="1235918"/>
            <a:ext cx="1112108" cy="318260"/>
          </a:xfrm>
          <a:prstGeom prst="rect">
            <a:avLst/>
          </a:prstGeom>
          <a:solidFill>
            <a:srgbClr val="FFC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Grafik 30">
            <a:extLst>
              <a:ext uri="{FF2B5EF4-FFF2-40B4-BE49-F238E27FC236}">
                <a16:creationId xmlns:a16="http://schemas.microsoft.com/office/drawing/2014/main" id="{49B679B7-5E75-46BC-BD09-6CA969A738F3}"/>
              </a:ext>
            </a:extLst>
          </p:cNvPr>
          <p:cNvPicPr>
            <a:picLocks noChangeAspect="1"/>
          </p:cNvPicPr>
          <p:nvPr/>
        </p:nvPicPr>
        <p:blipFill>
          <a:blip r:embed="rId2"/>
          <a:stretch>
            <a:fillRect/>
          </a:stretch>
        </p:blipFill>
        <p:spPr>
          <a:xfrm>
            <a:off x="4309410" y="3276980"/>
            <a:ext cx="3496163" cy="2238687"/>
          </a:xfrm>
          <a:prstGeom prst="rect">
            <a:avLst/>
          </a:prstGeom>
        </p:spPr>
      </p:pic>
      <p:sp>
        <p:nvSpPr>
          <p:cNvPr id="34" name="Rechteck 33">
            <a:extLst>
              <a:ext uri="{FF2B5EF4-FFF2-40B4-BE49-F238E27FC236}">
                <a16:creationId xmlns:a16="http://schemas.microsoft.com/office/drawing/2014/main" id="{9942821A-8A88-47F7-870A-EEA29527914B}"/>
              </a:ext>
            </a:extLst>
          </p:cNvPr>
          <p:cNvSpPr/>
          <p:nvPr/>
        </p:nvSpPr>
        <p:spPr>
          <a:xfrm>
            <a:off x="1082964" y="2620298"/>
            <a:ext cx="1355436"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[Properties]</a:t>
            </a:r>
            <a:endParaRPr lang="en-GB" sz="1600" dirty="0">
              <a:solidFill>
                <a:schemeClr val="accent5">
                  <a:lumMod val="60000"/>
                  <a:lumOff val="40000"/>
                </a:schemeClr>
              </a:solidFill>
            </a:endParaRPr>
          </a:p>
        </p:txBody>
      </p:sp>
      <p:sp>
        <p:nvSpPr>
          <p:cNvPr id="37" name="Rechteck 36">
            <a:extLst>
              <a:ext uri="{FF2B5EF4-FFF2-40B4-BE49-F238E27FC236}">
                <a16:creationId xmlns:a16="http://schemas.microsoft.com/office/drawing/2014/main" id="{DDDCE13F-B762-4C1E-A719-84A1FA6A8265}"/>
              </a:ext>
            </a:extLst>
          </p:cNvPr>
          <p:cNvSpPr/>
          <p:nvPr/>
        </p:nvSpPr>
        <p:spPr>
          <a:xfrm>
            <a:off x="1082964" y="3933258"/>
            <a:ext cx="1355436"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[Variables]</a:t>
            </a:r>
            <a:endParaRPr lang="en-GB" sz="1600" dirty="0">
              <a:solidFill>
                <a:schemeClr val="accent5">
                  <a:lumMod val="60000"/>
                  <a:lumOff val="40000"/>
                </a:schemeClr>
              </a:solidFill>
            </a:endParaRPr>
          </a:p>
        </p:txBody>
      </p:sp>
      <p:sp>
        <p:nvSpPr>
          <p:cNvPr id="38" name="Rechteck 37">
            <a:extLst>
              <a:ext uri="{FF2B5EF4-FFF2-40B4-BE49-F238E27FC236}">
                <a16:creationId xmlns:a16="http://schemas.microsoft.com/office/drawing/2014/main" id="{7578391B-A7D6-4080-B499-A22A736E9912}"/>
              </a:ext>
            </a:extLst>
          </p:cNvPr>
          <p:cNvSpPr/>
          <p:nvPr/>
        </p:nvSpPr>
        <p:spPr>
          <a:xfrm>
            <a:off x="1082964" y="4261498"/>
            <a:ext cx="1355436"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[Triggers]</a:t>
            </a:r>
            <a:endParaRPr lang="en-GB" sz="1600" dirty="0">
              <a:solidFill>
                <a:schemeClr val="accent5">
                  <a:lumMod val="60000"/>
                  <a:lumOff val="40000"/>
                </a:schemeClr>
              </a:solidFill>
            </a:endParaRPr>
          </a:p>
        </p:txBody>
      </p:sp>
      <p:sp>
        <p:nvSpPr>
          <p:cNvPr id="39" name="Rechteck 38">
            <a:extLst>
              <a:ext uri="{FF2B5EF4-FFF2-40B4-BE49-F238E27FC236}">
                <a16:creationId xmlns:a16="http://schemas.microsoft.com/office/drawing/2014/main" id="{868F6F13-C9F9-43E4-BFD5-52FDFF21B2C8}"/>
              </a:ext>
            </a:extLst>
          </p:cNvPr>
          <p:cNvSpPr/>
          <p:nvPr/>
        </p:nvSpPr>
        <p:spPr>
          <a:xfrm>
            <a:off x="1082964" y="4589736"/>
            <a:ext cx="1355436"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a:t>
            </a:r>
            <a:r>
              <a:rPr lang="de-DE" sz="1600" i="1" dirty="0" err="1">
                <a:solidFill>
                  <a:schemeClr val="accent5">
                    <a:lumMod val="60000"/>
                    <a:lumOff val="40000"/>
                  </a:schemeClr>
                </a:solidFill>
              </a:rPr>
              <a:t>Procedures</a:t>
            </a:r>
            <a:r>
              <a:rPr lang="de-DE" sz="1600" i="1" dirty="0">
                <a:solidFill>
                  <a:schemeClr val="accent5">
                    <a:lumMod val="60000"/>
                    <a:lumOff val="40000"/>
                  </a:schemeClr>
                </a:solidFill>
              </a:rPr>
              <a:t>]</a:t>
            </a:r>
            <a:endParaRPr lang="en-GB" sz="1600" dirty="0">
              <a:solidFill>
                <a:schemeClr val="accent5">
                  <a:lumMod val="60000"/>
                  <a:lumOff val="40000"/>
                </a:schemeClr>
              </a:solidFill>
            </a:endParaRPr>
          </a:p>
        </p:txBody>
      </p:sp>
      <p:sp>
        <p:nvSpPr>
          <p:cNvPr id="40" name="Rechteck 39">
            <a:extLst>
              <a:ext uri="{FF2B5EF4-FFF2-40B4-BE49-F238E27FC236}">
                <a16:creationId xmlns:a16="http://schemas.microsoft.com/office/drawing/2014/main" id="{B3C18ED8-CE60-4B95-8B6A-7A496BABA40F}"/>
              </a:ext>
            </a:extLst>
          </p:cNvPr>
          <p:cNvSpPr/>
          <p:nvPr/>
        </p:nvSpPr>
        <p:spPr>
          <a:xfrm>
            <a:off x="1082964" y="3276778"/>
            <a:ext cx="1355436"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[Fieldgroups]</a:t>
            </a:r>
            <a:endParaRPr lang="en-GB" sz="1600" dirty="0">
              <a:solidFill>
                <a:schemeClr val="accent5">
                  <a:lumMod val="60000"/>
                  <a:lumOff val="40000"/>
                </a:schemeClr>
              </a:solidFill>
            </a:endParaRPr>
          </a:p>
        </p:txBody>
      </p:sp>
      <p:sp>
        <p:nvSpPr>
          <p:cNvPr id="41" name="Rechteck 40">
            <a:extLst>
              <a:ext uri="{FF2B5EF4-FFF2-40B4-BE49-F238E27FC236}">
                <a16:creationId xmlns:a16="http://schemas.microsoft.com/office/drawing/2014/main" id="{CAF4B452-406F-46E2-A562-A204547BEBC6}"/>
              </a:ext>
            </a:extLst>
          </p:cNvPr>
          <p:cNvSpPr/>
          <p:nvPr/>
        </p:nvSpPr>
        <p:spPr>
          <a:xfrm>
            <a:off x="1082964" y="3605018"/>
            <a:ext cx="1355436"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[Keys]</a:t>
            </a:r>
            <a:endParaRPr lang="en-GB" sz="1600" dirty="0">
              <a:solidFill>
                <a:schemeClr val="accent5">
                  <a:lumMod val="60000"/>
                  <a:lumOff val="40000"/>
                </a:schemeClr>
              </a:solidFill>
            </a:endParaRPr>
          </a:p>
        </p:txBody>
      </p:sp>
      <p:sp>
        <p:nvSpPr>
          <p:cNvPr id="42" name="Rechteck 41">
            <a:extLst>
              <a:ext uri="{FF2B5EF4-FFF2-40B4-BE49-F238E27FC236}">
                <a16:creationId xmlns:a16="http://schemas.microsoft.com/office/drawing/2014/main" id="{69FB2197-9EEB-4048-B494-D5918CC6ED36}"/>
              </a:ext>
            </a:extLst>
          </p:cNvPr>
          <p:cNvSpPr/>
          <p:nvPr/>
        </p:nvSpPr>
        <p:spPr>
          <a:xfrm>
            <a:off x="1082964" y="2948538"/>
            <a:ext cx="1355436"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b="1" i="1" dirty="0">
                <a:solidFill>
                  <a:srgbClr val="04276E"/>
                </a:solidFill>
              </a:rPr>
              <a:t>[Fields]</a:t>
            </a:r>
            <a:endParaRPr lang="en-GB" sz="1600" b="1" dirty="0">
              <a:solidFill>
                <a:srgbClr val="04276E"/>
              </a:solidFill>
            </a:endParaRPr>
          </a:p>
        </p:txBody>
      </p:sp>
      <p:cxnSp>
        <p:nvCxnSpPr>
          <p:cNvPr id="50" name="Gerader Verbinder 49">
            <a:extLst>
              <a:ext uri="{FF2B5EF4-FFF2-40B4-BE49-F238E27FC236}">
                <a16:creationId xmlns:a16="http://schemas.microsoft.com/office/drawing/2014/main" id="{F17E5A57-D7AC-424C-B007-D29B33514F86}"/>
              </a:ext>
            </a:extLst>
          </p:cNvPr>
          <p:cNvCxnSpPr>
            <a:cxnSpLocks/>
            <a:endCxn id="62" idx="1"/>
          </p:cNvCxnSpPr>
          <p:nvPr/>
        </p:nvCxnSpPr>
        <p:spPr>
          <a:xfrm flipV="1">
            <a:off x="6425514" y="2879326"/>
            <a:ext cx="2676527" cy="138217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59E44459-0619-4E05-884D-981EBFF93D0F}"/>
              </a:ext>
            </a:extLst>
          </p:cNvPr>
          <p:cNvCxnSpPr>
            <a:cxnSpLocks/>
            <a:endCxn id="56" idx="1"/>
          </p:cNvCxnSpPr>
          <p:nvPr/>
        </p:nvCxnSpPr>
        <p:spPr>
          <a:xfrm>
            <a:off x="6425514" y="4719435"/>
            <a:ext cx="2530783" cy="4867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56" name="Grafik 55">
            <a:extLst>
              <a:ext uri="{FF2B5EF4-FFF2-40B4-BE49-F238E27FC236}">
                <a16:creationId xmlns:a16="http://schemas.microsoft.com/office/drawing/2014/main" id="{1D553201-47F1-4BAA-8A84-B8C779307223}"/>
              </a:ext>
            </a:extLst>
          </p:cNvPr>
          <p:cNvPicPr>
            <a:picLocks noChangeAspect="1"/>
          </p:cNvPicPr>
          <p:nvPr/>
        </p:nvPicPr>
        <p:blipFill>
          <a:blip r:embed="rId3"/>
          <a:stretch>
            <a:fillRect/>
          </a:stretch>
        </p:blipFill>
        <p:spPr>
          <a:xfrm>
            <a:off x="8956297" y="4848986"/>
            <a:ext cx="2629267" cy="714475"/>
          </a:xfrm>
          <a:prstGeom prst="rect">
            <a:avLst/>
          </a:prstGeom>
        </p:spPr>
      </p:pic>
      <p:pic>
        <p:nvPicPr>
          <p:cNvPr id="62" name="Grafik 61">
            <a:extLst>
              <a:ext uri="{FF2B5EF4-FFF2-40B4-BE49-F238E27FC236}">
                <a16:creationId xmlns:a16="http://schemas.microsoft.com/office/drawing/2014/main" id="{0860D506-F103-49DD-BA29-E5F2565222A1}"/>
              </a:ext>
            </a:extLst>
          </p:cNvPr>
          <p:cNvPicPr>
            <a:picLocks noChangeAspect="1"/>
          </p:cNvPicPr>
          <p:nvPr/>
        </p:nvPicPr>
        <p:blipFill>
          <a:blip r:embed="rId4"/>
          <a:stretch>
            <a:fillRect/>
          </a:stretch>
        </p:blipFill>
        <p:spPr>
          <a:xfrm>
            <a:off x="9102041" y="1819521"/>
            <a:ext cx="2149889" cy="2119609"/>
          </a:xfrm>
          <a:prstGeom prst="rect">
            <a:avLst/>
          </a:prstGeom>
        </p:spPr>
      </p:pic>
      <p:sp>
        <p:nvSpPr>
          <p:cNvPr id="66" name="Textfeld 65">
            <a:extLst>
              <a:ext uri="{FF2B5EF4-FFF2-40B4-BE49-F238E27FC236}">
                <a16:creationId xmlns:a16="http://schemas.microsoft.com/office/drawing/2014/main" id="{5FF906A3-0B5F-4314-9B4E-684A218B6A2D}"/>
              </a:ext>
            </a:extLst>
          </p:cNvPr>
          <p:cNvSpPr txBox="1"/>
          <p:nvPr/>
        </p:nvSpPr>
        <p:spPr>
          <a:xfrm>
            <a:off x="4226812" y="2369847"/>
            <a:ext cx="2712602" cy="246221"/>
          </a:xfrm>
          <a:prstGeom prst="rect">
            <a:avLst/>
          </a:prstGeom>
          <a:noFill/>
        </p:spPr>
        <p:txBody>
          <a:bodyPr wrap="none" rtlCol="0">
            <a:spAutoFit/>
          </a:bodyPr>
          <a:lstStyle/>
          <a:p>
            <a:r>
              <a:rPr lang="de-DE" sz="1000" dirty="0"/>
              <a:t>(</a:t>
            </a:r>
            <a:r>
              <a:rPr lang="de-DE" sz="1000" dirty="0" err="1"/>
              <a:t>c.f</a:t>
            </a:r>
            <a:r>
              <a:rPr lang="de-DE" sz="1000" dirty="0"/>
              <a:t>. „Table Elements“ </a:t>
            </a:r>
            <a:r>
              <a:rPr lang="de-DE" sz="1000" dirty="0" err="1"/>
              <a:t>for</a:t>
            </a:r>
            <a:r>
              <a:rPr lang="de-DE" sz="1000" dirty="0"/>
              <a:t> additional (</a:t>
            </a:r>
            <a:r>
              <a:rPr lang="de-DE" sz="1000" dirty="0" err="1"/>
              <a:t>new</a:t>
            </a:r>
            <a:r>
              <a:rPr lang="de-DE" sz="1000" dirty="0"/>
              <a:t>) </a:t>
            </a:r>
            <a:r>
              <a:rPr lang="de-DE" sz="1000" dirty="0" err="1"/>
              <a:t>fields</a:t>
            </a:r>
            <a:r>
              <a:rPr lang="de-DE" sz="1000" dirty="0"/>
              <a:t>)</a:t>
            </a:r>
          </a:p>
        </p:txBody>
      </p:sp>
      <p:sp>
        <p:nvSpPr>
          <p:cNvPr id="68" name="Textfeld 67">
            <a:extLst>
              <a:ext uri="{FF2B5EF4-FFF2-40B4-BE49-F238E27FC236}">
                <a16:creationId xmlns:a16="http://schemas.microsoft.com/office/drawing/2014/main" id="{63A450EC-241F-4E57-AF2A-35498028F4D7}"/>
              </a:ext>
            </a:extLst>
          </p:cNvPr>
          <p:cNvSpPr txBox="1"/>
          <p:nvPr/>
        </p:nvSpPr>
        <p:spPr>
          <a:xfrm>
            <a:off x="4233866" y="2905568"/>
            <a:ext cx="1374607" cy="276999"/>
          </a:xfrm>
          <a:prstGeom prst="rect">
            <a:avLst/>
          </a:prstGeom>
          <a:noFill/>
        </p:spPr>
        <p:txBody>
          <a:bodyPr wrap="none" rtlCol="0">
            <a:spAutoFit/>
          </a:bodyPr>
          <a:lstStyle/>
          <a:p>
            <a:r>
              <a:rPr lang="de-DE" sz="1200" dirty="0"/>
              <a:t>Field </a:t>
            </a:r>
            <a:r>
              <a:rPr lang="de-DE" sz="1200" dirty="0" err="1"/>
              <a:t>Modifications</a:t>
            </a:r>
            <a:endParaRPr lang="de-DE" sz="1200" dirty="0"/>
          </a:p>
        </p:txBody>
      </p:sp>
      <p:sp>
        <p:nvSpPr>
          <p:cNvPr id="73" name="Textfeld 72">
            <a:extLst>
              <a:ext uri="{FF2B5EF4-FFF2-40B4-BE49-F238E27FC236}">
                <a16:creationId xmlns:a16="http://schemas.microsoft.com/office/drawing/2014/main" id="{69154DC6-4E52-42D4-A399-69ECEA0E75D9}"/>
              </a:ext>
            </a:extLst>
          </p:cNvPr>
          <p:cNvSpPr txBox="1"/>
          <p:nvPr/>
        </p:nvSpPr>
        <p:spPr>
          <a:xfrm>
            <a:off x="9291816" y="5977580"/>
            <a:ext cx="1958228" cy="461665"/>
          </a:xfrm>
          <a:prstGeom prst="rect">
            <a:avLst/>
          </a:prstGeom>
          <a:noFill/>
        </p:spPr>
        <p:txBody>
          <a:bodyPr wrap="none" rtlCol="0">
            <a:spAutoFit/>
          </a:bodyPr>
          <a:lstStyle/>
          <a:p>
            <a:r>
              <a:rPr lang="de-DE" sz="1200" dirty="0" err="1"/>
              <a:t>For</a:t>
            </a:r>
            <a:r>
              <a:rPr lang="de-DE" sz="1200" dirty="0"/>
              <a:t> </a:t>
            </a:r>
            <a:r>
              <a:rPr lang="de-DE" sz="1200" dirty="0" err="1"/>
              <a:t>the</a:t>
            </a:r>
            <a:r>
              <a:rPr lang="de-DE" sz="1200" dirty="0"/>
              <a:t> </a:t>
            </a:r>
            <a:r>
              <a:rPr lang="de-DE" sz="1200" dirty="0" err="1"/>
              <a:t>order</a:t>
            </a:r>
            <a:r>
              <a:rPr lang="de-DE" sz="1200" dirty="0"/>
              <a:t> </a:t>
            </a:r>
            <a:r>
              <a:rPr lang="de-DE" sz="1200" dirty="0" err="1"/>
              <a:t>of</a:t>
            </a:r>
            <a:r>
              <a:rPr lang="de-DE" sz="1200" dirty="0"/>
              <a:t> </a:t>
            </a:r>
            <a:r>
              <a:rPr lang="de-DE" sz="1200" dirty="0" err="1"/>
              <a:t>execution</a:t>
            </a:r>
            <a:r>
              <a:rPr lang="de-DE" sz="1200" dirty="0"/>
              <a:t> …</a:t>
            </a:r>
          </a:p>
          <a:p>
            <a:r>
              <a:rPr lang="de-DE" sz="1200" dirty="0"/>
              <a:t>See </a:t>
            </a:r>
            <a:r>
              <a:rPr lang="de-DE" sz="1200" dirty="0" err="1"/>
              <a:t>exercise</a:t>
            </a:r>
            <a:r>
              <a:rPr lang="de-DE" sz="1200" dirty="0"/>
              <a:t> </a:t>
            </a:r>
            <a:r>
              <a:rPr lang="de-DE" sz="1200" dirty="0" err="1"/>
              <a:t>below</a:t>
            </a:r>
            <a:endParaRPr lang="de-DE" sz="1200" dirty="0"/>
          </a:p>
        </p:txBody>
      </p:sp>
      <p:cxnSp>
        <p:nvCxnSpPr>
          <p:cNvPr id="74" name="Gerader Verbinder 73">
            <a:extLst>
              <a:ext uri="{FF2B5EF4-FFF2-40B4-BE49-F238E27FC236}">
                <a16:creationId xmlns:a16="http://schemas.microsoft.com/office/drawing/2014/main" id="{3F2839CC-B8F1-4011-889C-E6906FDA0499}"/>
              </a:ext>
            </a:extLst>
          </p:cNvPr>
          <p:cNvCxnSpPr>
            <a:cxnSpLocks/>
            <a:stCxn id="56" idx="2"/>
            <a:endCxn id="73" idx="0"/>
          </p:cNvCxnSpPr>
          <p:nvPr/>
        </p:nvCxnSpPr>
        <p:spPr>
          <a:xfrm flipH="1">
            <a:off x="10270930" y="5563461"/>
            <a:ext cx="1" cy="41411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02B3CD23-0952-49AF-B501-7096FF074494}"/>
              </a:ext>
            </a:extLst>
          </p:cNvPr>
          <p:cNvSpPr txBox="1"/>
          <p:nvPr/>
        </p:nvSpPr>
        <p:spPr>
          <a:xfrm>
            <a:off x="5180609" y="5838029"/>
            <a:ext cx="2582182" cy="830997"/>
          </a:xfrm>
          <a:prstGeom prst="rect">
            <a:avLst/>
          </a:prstGeom>
          <a:noFill/>
        </p:spPr>
        <p:txBody>
          <a:bodyPr wrap="none" rtlCol="0">
            <a:spAutoFit/>
          </a:bodyPr>
          <a:lstStyle/>
          <a:p>
            <a:r>
              <a:rPr lang="de-DE" sz="1200" dirty="0" err="1"/>
              <a:t>Normally</a:t>
            </a:r>
            <a:r>
              <a:rPr lang="de-DE" sz="1200" dirty="0"/>
              <a:t>, </a:t>
            </a:r>
            <a:r>
              <a:rPr lang="de-DE" sz="1200" dirty="0" err="1"/>
              <a:t>we</a:t>
            </a:r>
            <a:r>
              <a:rPr lang="de-DE" sz="1200" dirty="0"/>
              <a:t> </a:t>
            </a:r>
            <a:r>
              <a:rPr lang="de-DE" sz="1200" dirty="0" err="1"/>
              <a:t>would</a:t>
            </a:r>
            <a:r>
              <a:rPr lang="de-DE" sz="1200" dirty="0"/>
              <a:t> </a:t>
            </a:r>
            <a:r>
              <a:rPr lang="de-DE" sz="1200" dirty="0" err="1"/>
              <a:t>change</a:t>
            </a:r>
            <a:r>
              <a:rPr lang="de-DE" sz="1200" dirty="0"/>
              <a:t> / </a:t>
            </a:r>
            <a:r>
              <a:rPr lang="de-DE" sz="1200" dirty="0" err="1"/>
              <a:t>add</a:t>
            </a:r>
            <a:r>
              <a:rPr lang="de-DE" sz="1200" dirty="0"/>
              <a:t> </a:t>
            </a:r>
            <a:r>
              <a:rPr lang="de-DE" sz="1200" dirty="0" err="1"/>
              <a:t>field</a:t>
            </a:r>
            <a:endParaRPr lang="de-DE" sz="1200" dirty="0"/>
          </a:p>
          <a:p>
            <a:r>
              <a:rPr lang="de-DE" sz="1200" dirty="0"/>
              <a:t>Trigger </a:t>
            </a:r>
            <a:r>
              <a:rPr lang="de-DE" sz="1200" dirty="0" err="1"/>
              <a:t>behaviour</a:t>
            </a:r>
            <a:r>
              <a:rPr lang="de-DE" sz="1200" dirty="0"/>
              <a:t> via </a:t>
            </a:r>
            <a:r>
              <a:rPr lang="de-DE" sz="1200" dirty="0" err="1"/>
              <a:t>subscribing</a:t>
            </a:r>
            <a:r>
              <a:rPr lang="de-DE" sz="1200" dirty="0"/>
              <a:t> </a:t>
            </a:r>
            <a:r>
              <a:rPr lang="de-DE" sz="1200" dirty="0" err="1"/>
              <a:t>the</a:t>
            </a:r>
            <a:endParaRPr lang="de-DE" sz="1200" dirty="0"/>
          </a:p>
          <a:p>
            <a:r>
              <a:rPr lang="de-DE" sz="1200" dirty="0" err="1"/>
              <a:t>field</a:t>
            </a:r>
            <a:r>
              <a:rPr lang="de-DE" sz="1200" dirty="0"/>
              <a:t> </a:t>
            </a:r>
            <a:r>
              <a:rPr lang="de-DE" sz="1200" dirty="0" err="1"/>
              <a:t>events</a:t>
            </a:r>
            <a:r>
              <a:rPr lang="de-DE" sz="1200" dirty="0"/>
              <a:t> … </a:t>
            </a:r>
          </a:p>
          <a:p>
            <a:r>
              <a:rPr lang="de-DE" sz="1200" dirty="0" err="1"/>
              <a:t>instead</a:t>
            </a:r>
            <a:r>
              <a:rPr lang="de-DE" sz="1200" dirty="0"/>
              <a:t> </a:t>
            </a:r>
            <a:r>
              <a:rPr lang="de-DE" sz="1200" dirty="0" err="1"/>
              <a:t>of</a:t>
            </a:r>
            <a:r>
              <a:rPr lang="de-DE" sz="1200" dirty="0"/>
              <a:t> </a:t>
            </a:r>
            <a:r>
              <a:rPr lang="de-DE" sz="1200" dirty="0" err="1"/>
              <a:t>using</a:t>
            </a:r>
            <a:r>
              <a:rPr lang="de-DE" sz="1200" dirty="0"/>
              <a:t> </a:t>
            </a:r>
            <a:r>
              <a:rPr lang="de-DE" sz="1200" dirty="0" err="1"/>
              <a:t>this</a:t>
            </a:r>
            <a:r>
              <a:rPr lang="de-DE" sz="1200" dirty="0"/>
              <a:t> </a:t>
            </a:r>
            <a:r>
              <a:rPr lang="de-DE" sz="1200" dirty="0" err="1"/>
              <a:t>extension</a:t>
            </a:r>
            <a:r>
              <a:rPr lang="de-DE" sz="1200" dirty="0"/>
              <a:t> </a:t>
            </a:r>
            <a:r>
              <a:rPr lang="de-DE" sz="1200" dirty="0" err="1"/>
              <a:t>trigger</a:t>
            </a:r>
            <a:endParaRPr lang="de-DE" sz="1200" dirty="0"/>
          </a:p>
        </p:txBody>
      </p:sp>
      <p:cxnSp>
        <p:nvCxnSpPr>
          <p:cNvPr id="29" name="Gerader Verbinder 28">
            <a:extLst>
              <a:ext uri="{FF2B5EF4-FFF2-40B4-BE49-F238E27FC236}">
                <a16:creationId xmlns:a16="http://schemas.microsoft.com/office/drawing/2014/main" id="{5D865B1B-C4B9-407E-B889-4E19D28C5C6B}"/>
              </a:ext>
            </a:extLst>
          </p:cNvPr>
          <p:cNvCxnSpPr>
            <a:cxnSpLocks/>
            <a:stCxn id="28" idx="3"/>
          </p:cNvCxnSpPr>
          <p:nvPr/>
        </p:nvCxnSpPr>
        <p:spPr>
          <a:xfrm flipV="1">
            <a:off x="7762791" y="5441443"/>
            <a:ext cx="1193506" cy="8120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1BB3D54E-B425-4B84-BEEE-AE733E07BAB6}"/>
              </a:ext>
            </a:extLst>
          </p:cNvPr>
          <p:cNvCxnSpPr>
            <a:cxnSpLocks/>
          </p:cNvCxnSpPr>
          <p:nvPr/>
        </p:nvCxnSpPr>
        <p:spPr>
          <a:xfrm flipV="1">
            <a:off x="8956297" y="4862643"/>
            <a:ext cx="2629267" cy="6834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B0BE8EAC-C574-4681-AB10-96264AAAD059}"/>
              </a:ext>
            </a:extLst>
          </p:cNvPr>
          <p:cNvCxnSpPr>
            <a:cxnSpLocks/>
          </p:cNvCxnSpPr>
          <p:nvPr/>
        </p:nvCxnSpPr>
        <p:spPr>
          <a:xfrm>
            <a:off x="8956297" y="4873050"/>
            <a:ext cx="2629267" cy="6730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39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8" grpId="0"/>
      <p:bldP spid="73" grpId="0"/>
      <p:bldP spid="2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393EE-B346-4B32-9C00-AC4CFD67FE0A}"/>
              </a:ext>
            </a:extLst>
          </p:cNvPr>
          <p:cNvSpPr>
            <a:spLocks noGrp="1"/>
          </p:cNvSpPr>
          <p:nvPr>
            <p:ph type="title"/>
          </p:nvPr>
        </p:nvSpPr>
        <p:spPr/>
        <p:txBody>
          <a:body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Table Extensions</a:t>
            </a:r>
            <a:endParaRPr lang="en-GB" dirty="0"/>
          </a:p>
        </p:txBody>
      </p:sp>
      <p:sp>
        <p:nvSpPr>
          <p:cNvPr id="3" name="Datumsplatzhalter 2">
            <a:extLst>
              <a:ext uri="{FF2B5EF4-FFF2-40B4-BE49-F238E27FC236}">
                <a16:creationId xmlns:a16="http://schemas.microsoft.com/office/drawing/2014/main" id="{27588994-FC10-4608-8AE4-E43C23C0B97F}"/>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1CC26E2B-B204-4B6D-BA1D-F35C5EFEE29B}"/>
              </a:ext>
            </a:extLst>
          </p:cNvPr>
          <p:cNvSpPr>
            <a:spLocks noGrp="1"/>
          </p:cNvSpPr>
          <p:nvPr>
            <p:ph type="sldNum" sz="quarter" idx="4"/>
          </p:nvPr>
        </p:nvSpPr>
        <p:spPr/>
        <p:txBody>
          <a:bodyPr/>
          <a:lstStyle/>
          <a:p>
            <a:r>
              <a:rPr lang="de-DE"/>
              <a:t> </a:t>
            </a:r>
            <a:fld id="{F0389FF0-EA6C-204E-82DF-16D97CC1B00E}" type="slidenum">
              <a:rPr lang="de-DE" smtClean="0"/>
              <a:pPr/>
              <a:t>106</a:t>
            </a:fld>
            <a:endParaRPr lang="de-DE"/>
          </a:p>
        </p:txBody>
      </p:sp>
      <p:sp>
        <p:nvSpPr>
          <p:cNvPr id="21" name="Textplatzhalter 11">
            <a:extLst>
              <a:ext uri="{FF2B5EF4-FFF2-40B4-BE49-F238E27FC236}">
                <a16:creationId xmlns:a16="http://schemas.microsoft.com/office/drawing/2014/main" id="{4438126B-D196-4CE6-88C7-2B1DDCFE720C}"/>
              </a:ext>
            </a:extLst>
          </p:cNvPr>
          <p:cNvSpPr>
            <a:spLocks noGrp="1"/>
          </p:cNvSpPr>
          <p:nvPr>
            <p:ph type="body" sz="quarter" idx="10"/>
          </p:nvPr>
        </p:nvSpPr>
        <p:spPr>
          <a:xfrm>
            <a:off x="359998" y="1275409"/>
            <a:ext cx="10365152" cy="629591"/>
          </a:xfrm>
        </p:spPr>
        <p:txBody>
          <a:bodyPr/>
          <a:lstStyle/>
          <a:p>
            <a:r>
              <a:rPr lang="de-DE" dirty="0" err="1"/>
              <a:t>Remark</a:t>
            </a:r>
            <a:r>
              <a:rPr lang="de-DE" dirty="0"/>
              <a:t> 4 – </a:t>
            </a:r>
            <a:r>
              <a:rPr lang="de-DE" dirty="0" err="1"/>
              <a:t>Extending</a:t>
            </a:r>
            <a:r>
              <a:rPr lang="de-DE" dirty="0"/>
              <a:t> </a:t>
            </a:r>
            <a:r>
              <a:rPr lang="de-DE" dirty="0" err="1"/>
              <a:t>keys</a:t>
            </a:r>
            <a:endParaRPr lang="de-DE" dirty="0"/>
          </a:p>
          <a:p>
            <a:pPr lvl="1"/>
            <a:r>
              <a:rPr lang="de-DE" dirty="0"/>
              <a:t>Up </a:t>
            </a:r>
            <a:r>
              <a:rPr lang="de-DE" dirty="0" err="1"/>
              <a:t>to</a:t>
            </a:r>
            <a:r>
              <a:rPr lang="de-DE" dirty="0"/>
              <a:t> </a:t>
            </a:r>
            <a:r>
              <a:rPr lang="de-DE" dirty="0" err="1"/>
              <a:t>today</a:t>
            </a:r>
            <a:r>
              <a:rPr lang="de-DE" dirty="0"/>
              <a:t>, </a:t>
            </a:r>
            <a:r>
              <a:rPr lang="de-DE" dirty="0" err="1"/>
              <a:t>besides</a:t>
            </a:r>
            <a:r>
              <a:rPr lang="de-DE" dirty="0"/>
              <a:t> </a:t>
            </a:r>
            <a:r>
              <a:rPr lang="de-DE" dirty="0" err="1"/>
              <a:t>of</a:t>
            </a:r>
            <a:r>
              <a:rPr lang="de-DE" dirty="0"/>
              <a:t> </a:t>
            </a:r>
            <a:r>
              <a:rPr lang="de-DE" dirty="0" err="1"/>
              <a:t>the</a:t>
            </a:r>
            <a:r>
              <a:rPr lang="de-DE" dirty="0"/>
              <a:t> </a:t>
            </a:r>
            <a:r>
              <a:rPr lang="de-DE" dirty="0" err="1"/>
              <a:t>primary</a:t>
            </a:r>
            <a:r>
              <a:rPr lang="de-DE" dirty="0"/>
              <a:t> </a:t>
            </a:r>
            <a:r>
              <a:rPr lang="de-DE" dirty="0" err="1"/>
              <a:t>key</a:t>
            </a:r>
            <a:r>
              <a:rPr lang="de-DE" dirty="0"/>
              <a:t> </a:t>
            </a:r>
            <a:r>
              <a:rPr lang="de-DE" dirty="0" err="1"/>
              <a:t>fields</a:t>
            </a:r>
            <a:r>
              <a:rPr lang="de-DE" dirty="0"/>
              <a:t>, a </a:t>
            </a:r>
            <a:r>
              <a:rPr lang="de-DE" dirty="0" err="1"/>
              <a:t>key</a:t>
            </a:r>
            <a:r>
              <a:rPr lang="de-DE" dirty="0"/>
              <a:t> </a:t>
            </a:r>
            <a:r>
              <a:rPr lang="de-DE" dirty="0" err="1"/>
              <a:t>field</a:t>
            </a:r>
            <a:r>
              <a:rPr lang="de-DE" dirty="0"/>
              <a:t> </a:t>
            </a:r>
            <a:r>
              <a:rPr lang="de-DE" dirty="0" err="1"/>
              <a:t>list</a:t>
            </a:r>
            <a:r>
              <a:rPr lang="de-DE" dirty="0"/>
              <a:t> must not </a:t>
            </a:r>
            <a:r>
              <a:rPr lang="de-DE" dirty="0" err="1"/>
              <a:t>contain</a:t>
            </a:r>
            <a:r>
              <a:rPr lang="de-DE" dirty="0"/>
              <a:t> </a:t>
            </a:r>
            <a:r>
              <a:rPr lang="de-DE" dirty="0" err="1"/>
              <a:t>fields</a:t>
            </a:r>
            <a:r>
              <a:rPr lang="de-DE" dirty="0"/>
              <a:t> </a:t>
            </a:r>
            <a:r>
              <a:rPr lang="de-DE" dirty="0" err="1"/>
              <a:t>from</a:t>
            </a:r>
            <a:r>
              <a:rPr lang="de-DE" dirty="0"/>
              <a:t> „outside“ </a:t>
            </a:r>
            <a:r>
              <a:rPr lang="de-DE" dirty="0" err="1"/>
              <a:t>the</a:t>
            </a:r>
            <a:r>
              <a:rPr lang="de-DE" dirty="0"/>
              <a:t> </a:t>
            </a:r>
            <a:r>
              <a:rPr lang="de-DE" dirty="0" err="1"/>
              <a:t>app</a:t>
            </a:r>
            <a:r>
              <a:rPr lang="de-DE" dirty="0"/>
              <a:t>!</a:t>
            </a:r>
            <a:endParaRPr lang="en-GB" dirty="0"/>
          </a:p>
        </p:txBody>
      </p:sp>
    </p:spTree>
    <p:extLst>
      <p:ext uri="{BB962C8B-B14F-4D97-AF65-F5344CB8AC3E}">
        <p14:creationId xmlns:p14="http://schemas.microsoft.com/office/powerpoint/2010/main" val="23026480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13 | </a:t>
            </a:r>
            <a:r>
              <a:rPr lang="en-GB" dirty="0"/>
              <a:t>Table Extension (Table) Trigger</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107</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59999" y="3442657"/>
            <a:ext cx="535775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Message </a:t>
            </a:r>
            <a:r>
              <a:rPr lang="de-DE" sz="1400" dirty="0" err="1">
                <a:solidFill>
                  <a:srgbClr val="002060"/>
                </a:solidFill>
              </a:rPr>
              <a:t>from</a:t>
            </a:r>
            <a:r>
              <a:rPr lang="de-DE" sz="1400" dirty="0">
                <a:solidFill>
                  <a:srgbClr val="002060"/>
                </a:solidFill>
              </a:rPr>
              <a:t> </a:t>
            </a:r>
            <a:r>
              <a:rPr lang="de-DE" sz="1400" dirty="0" err="1">
                <a:solidFill>
                  <a:srgbClr val="002060"/>
                </a:solidFill>
              </a:rPr>
              <a:t>within</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field</a:t>
            </a:r>
            <a:r>
              <a:rPr lang="de-DE" sz="1400" dirty="0">
                <a:solidFill>
                  <a:srgbClr val="002060"/>
                </a:solidFill>
              </a:rPr>
              <a:t> </a:t>
            </a:r>
            <a:r>
              <a:rPr lang="de-DE" sz="1400" dirty="0" err="1">
                <a:solidFill>
                  <a:srgbClr val="002060"/>
                </a:solidFill>
              </a:rPr>
              <a:t>modification</a:t>
            </a:r>
            <a:r>
              <a:rPr lang="de-DE" sz="1400" dirty="0">
                <a:solidFill>
                  <a:srgbClr val="002060"/>
                </a:solidFill>
              </a:rPr>
              <a:t> Trigger „</a:t>
            </a:r>
            <a:r>
              <a:rPr lang="de-DE" sz="1400" dirty="0" err="1">
                <a:solidFill>
                  <a:srgbClr val="002060"/>
                </a:solidFill>
              </a:rPr>
              <a:t>OnBeforeValidate</a:t>
            </a:r>
            <a:r>
              <a:rPr lang="de-DE" sz="1400" dirty="0">
                <a:solidFill>
                  <a:srgbClr val="002060"/>
                </a:solidFill>
              </a:rPr>
              <a:t>“</a:t>
            </a:r>
            <a:endParaRPr lang="en-GB" sz="1400" dirty="0">
              <a:solidFill>
                <a:srgbClr val="002060"/>
              </a:solidFill>
            </a:endParaRPr>
          </a:p>
        </p:txBody>
      </p:sp>
      <p:sp>
        <p:nvSpPr>
          <p:cNvPr id="13" name="Rechteck 12">
            <a:extLst>
              <a:ext uri="{FF2B5EF4-FFF2-40B4-BE49-F238E27FC236}">
                <a16:creationId xmlns:a16="http://schemas.microsoft.com/office/drawing/2014/main" id="{CDF65873-B406-43EC-B58D-A04B3B141D53}"/>
              </a:ext>
            </a:extLst>
          </p:cNvPr>
          <p:cNvSpPr/>
          <p:nvPr/>
        </p:nvSpPr>
        <p:spPr>
          <a:xfrm>
            <a:off x="359999" y="828101"/>
            <a:ext cx="9915213" cy="127415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600" b="1" dirty="0" err="1">
                <a:solidFill>
                  <a:srgbClr val="002060"/>
                </a:solidFill>
              </a:rPr>
              <a:t>Sequence</a:t>
            </a:r>
            <a:r>
              <a:rPr lang="de-DE" sz="1600" b="1" dirty="0">
                <a:solidFill>
                  <a:srgbClr val="002060"/>
                </a:solidFill>
              </a:rPr>
              <a:t> </a:t>
            </a:r>
            <a:r>
              <a:rPr lang="de-DE" sz="1600" b="1" dirty="0" err="1">
                <a:solidFill>
                  <a:srgbClr val="002060"/>
                </a:solidFill>
              </a:rPr>
              <a:t>of</a:t>
            </a:r>
            <a:r>
              <a:rPr lang="de-DE" sz="1600" b="1" dirty="0">
                <a:solidFill>
                  <a:srgbClr val="002060"/>
                </a:solidFill>
              </a:rPr>
              <a:t> </a:t>
            </a:r>
            <a:r>
              <a:rPr lang="de-DE" sz="1600" b="1" dirty="0" err="1">
                <a:solidFill>
                  <a:srgbClr val="002060"/>
                </a:solidFill>
              </a:rPr>
              <a:t>Execution</a:t>
            </a:r>
            <a:r>
              <a:rPr lang="de-DE" sz="1600" b="1" dirty="0">
                <a:solidFill>
                  <a:srgbClr val="002060"/>
                </a:solidFill>
              </a:rPr>
              <a:t> </a:t>
            </a:r>
            <a:r>
              <a:rPr lang="de-DE" sz="1600" b="1" dirty="0" err="1">
                <a:solidFill>
                  <a:srgbClr val="002060"/>
                </a:solidFill>
              </a:rPr>
              <a:t>of</a:t>
            </a:r>
            <a:r>
              <a:rPr lang="de-DE" sz="1600" b="1" dirty="0">
                <a:solidFill>
                  <a:srgbClr val="002060"/>
                </a:solidFill>
              </a:rPr>
              <a:t> </a:t>
            </a:r>
            <a:r>
              <a:rPr lang="de-DE" sz="1600" b="1" dirty="0" err="1">
                <a:solidFill>
                  <a:srgbClr val="002060"/>
                </a:solidFill>
              </a:rPr>
              <a:t>table</a:t>
            </a:r>
            <a:r>
              <a:rPr lang="de-DE" sz="1600" b="1" dirty="0">
                <a:solidFill>
                  <a:srgbClr val="002060"/>
                </a:solidFill>
              </a:rPr>
              <a:t> </a:t>
            </a:r>
            <a:r>
              <a:rPr lang="de-DE" sz="1600" b="1" dirty="0" err="1">
                <a:solidFill>
                  <a:srgbClr val="002060"/>
                </a:solidFill>
              </a:rPr>
              <a:t>extension</a:t>
            </a:r>
            <a:r>
              <a:rPr lang="de-DE" sz="1600" b="1" dirty="0">
                <a:solidFill>
                  <a:srgbClr val="002060"/>
                </a:solidFill>
              </a:rPr>
              <a:t> </a:t>
            </a:r>
            <a:r>
              <a:rPr lang="de-DE" sz="1600" b="1" dirty="0" err="1">
                <a:solidFill>
                  <a:srgbClr val="002060"/>
                </a:solidFill>
              </a:rPr>
              <a:t>field</a:t>
            </a:r>
            <a:r>
              <a:rPr lang="de-DE" sz="1600" b="1" dirty="0">
                <a:solidFill>
                  <a:srgbClr val="002060"/>
                </a:solidFill>
              </a:rPr>
              <a:t> </a:t>
            </a:r>
            <a:r>
              <a:rPr lang="de-DE" sz="1600" b="1" dirty="0" err="1">
                <a:solidFill>
                  <a:srgbClr val="002060"/>
                </a:solidFill>
              </a:rPr>
              <a:t>triggers</a:t>
            </a:r>
            <a:r>
              <a:rPr lang="de-DE" sz="1600" dirty="0">
                <a:solidFill>
                  <a:srgbClr val="002060"/>
                </a:solidFill>
              </a:rPr>
              <a:t> </a:t>
            </a:r>
            <a:r>
              <a:rPr lang="de-DE" sz="1600" dirty="0" err="1">
                <a:solidFill>
                  <a:srgbClr val="002060"/>
                </a:solidFill>
              </a:rPr>
              <a:t>compared</a:t>
            </a:r>
            <a:r>
              <a:rPr lang="de-DE" sz="1600" dirty="0">
                <a:solidFill>
                  <a:srgbClr val="002060"/>
                </a:solidFill>
              </a:rPr>
              <a:t> </a:t>
            </a:r>
            <a:r>
              <a:rPr lang="de-DE" sz="1600" dirty="0" err="1">
                <a:solidFill>
                  <a:srgbClr val="002060"/>
                </a:solidFill>
              </a:rPr>
              <a:t>to</a:t>
            </a:r>
            <a:r>
              <a:rPr lang="de-DE" sz="1600" dirty="0">
                <a:solidFill>
                  <a:srgbClr val="002060"/>
                </a:solidFill>
              </a:rPr>
              <a:t> relevant </a:t>
            </a:r>
            <a:r>
              <a:rPr lang="de-DE" sz="1600" dirty="0" err="1">
                <a:solidFill>
                  <a:srgbClr val="002060"/>
                </a:solidFill>
              </a:rPr>
              <a:t>standard</a:t>
            </a:r>
            <a:r>
              <a:rPr lang="de-DE" sz="1600" dirty="0">
                <a:solidFill>
                  <a:srgbClr val="002060"/>
                </a:solidFill>
              </a:rPr>
              <a:t> </a:t>
            </a:r>
            <a:r>
              <a:rPr lang="de-DE" sz="1600" dirty="0" err="1">
                <a:solidFill>
                  <a:srgbClr val="002060"/>
                </a:solidFill>
              </a:rPr>
              <a:t>triggers</a:t>
            </a:r>
            <a:r>
              <a:rPr lang="de-DE" sz="1600" dirty="0">
                <a:solidFill>
                  <a:srgbClr val="002060"/>
                </a:solidFill>
              </a:rPr>
              <a:t> and </a:t>
            </a:r>
            <a:r>
              <a:rPr lang="de-DE" sz="1600" dirty="0" err="1">
                <a:solidFill>
                  <a:srgbClr val="002060"/>
                </a:solidFill>
              </a:rPr>
              <a:t>events</a:t>
            </a:r>
            <a:r>
              <a:rPr lang="de-DE" sz="1600" dirty="0">
                <a:solidFill>
                  <a:srgbClr val="002060"/>
                </a:solidFill>
              </a:rPr>
              <a:t>. Implement an Extension </a:t>
            </a:r>
            <a:r>
              <a:rPr lang="de-DE" sz="1600" dirty="0" err="1">
                <a:solidFill>
                  <a:srgbClr val="002060"/>
                </a:solidFill>
              </a:rPr>
              <a:t>which</a:t>
            </a:r>
            <a:r>
              <a:rPr lang="de-DE" sz="1600" dirty="0">
                <a:solidFill>
                  <a:srgbClr val="002060"/>
                </a:solidFill>
              </a:rPr>
              <a:t> </a:t>
            </a:r>
            <a:r>
              <a:rPr lang="de-DE" sz="1600" dirty="0" err="1">
                <a:solidFill>
                  <a:srgbClr val="002060"/>
                </a:solidFill>
              </a:rPr>
              <a:t>is</a:t>
            </a:r>
            <a:r>
              <a:rPr lang="de-DE" sz="1600" dirty="0">
                <a:solidFill>
                  <a:srgbClr val="002060"/>
                </a:solidFill>
              </a:rPr>
              <a:t> </a:t>
            </a:r>
            <a:r>
              <a:rPr lang="de-DE" sz="1600" dirty="0" err="1">
                <a:solidFill>
                  <a:srgbClr val="002060"/>
                </a:solidFill>
              </a:rPr>
              <a:t>suited</a:t>
            </a:r>
            <a:r>
              <a:rPr lang="de-DE" sz="1600" dirty="0">
                <a:solidFill>
                  <a:srgbClr val="002060"/>
                </a:solidFill>
              </a:rPr>
              <a:t> </a:t>
            </a:r>
            <a:r>
              <a:rPr lang="de-DE" sz="1600" dirty="0" err="1">
                <a:solidFill>
                  <a:srgbClr val="002060"/>
                </a:solidFill>
              </a:rPr>
              <a:t>to</a:t>
            </a:r>
            <a:r>
              <a:rPr lang="de-DE" sz="1600" dirty="0">
                <a:solidFill>
                  <a:srgbClr val="002060"/>
                </a:solidFill>
              </a:rPr>
              <a:t> </a:t>
            </a:r>
            <a:r>
              <a:rPr lang="de-DE" sz="1600" dirty="0" err="1">
                <a:solidFill>
                  <a:srgbClr val="002060"/>
                </a:solidFill>
              </a:rPr>
              <a:t>show</a:t>
            </a:r>
            <a:r>
              <a:rPr lang="de-DE" sz="1600" dirty="0">
                <a:solidFill>
                  <a:srgbClr val="002060"/>
                </a:solidFill>
              </a:rPr>
              <a:t> </a:t>
            </a:r>
            <a:r>
              <a:rPr lang="de-DE" sz="1600" dirty="0" err="1">
                <a:solidFill>
                  <a:srgbClr val="002060"/>
                </a:solidFill>
              </a:rPr>
              <a:t>the</a:t>
            </a:r>
            <a:r>
              <a:rPr lang="de-DE" sz="1600" dirty="0">
                <a:solidFill>
                  <a:srgbClr val="002060"/>
                </a:solidFill>
              </a:rPr>
              <a:t> </a:t>
            </a:r>
            <a:r>
              <a:rPr lang="de-DE" sz="1600" dirty="0" err="1">
                <a:solidFill>
                  <a:srgbClr val="002060"/>
                </a:solidFill>
              </a:rPr>
              <a:t>order</a:t>
            </a:r>
            <a:r>
              <a:rPr lang="de-DE" sz="1600" dirty="0">
                <a:solidFill>
                  <a:srgbClr val="002060"/>
                </a:solidFill>
              </a:rPr>
              <a:t> </a:t>
            </a:r>
            <a:r>
              <a:rPr lang="de-DE" sz="1600" dirty="0" err="1">
                <a:solidFill>
                  <a:srgbClr val="002060"/>
                </a:solidFill>
              </a:rPr>
              <a:t>of</a:t>
            </a:r>
            <a:r>
              <a:rPr lang="de-DE" sz="1600" dirty="0">
                <a:solidFill>
                  <a:srgbClr val="002060"/>
                </a:solidFill>
              </a:rPr>
              <a:t> </a:t>
            </a:r>
            <a:r>
              <a:rPr lang="de-DE" sz="1600" dirty="0" err="1">
                <a:solidFill>
                  <a:srgbClr val="002060"/>
                </a:solidFill>
              </a:rPr>
              <a:t>execution</a:t>
            </a:r>
            <a:r>
              <a:rPr lang="de-DE" sz="1600" dirty="0">
                <a:solidFill>
                  <a:srgbClr val="002060"/>
                </a:solidFill>
              </a:rPr>
              <a:t> </a:t>
            </a:r>
            <a:r>
              <a:rPr lang="de-DE" sz="1600" dirty="0" err="1">
                <a:solidFill>
                  <a:srgbClr val="002060"/>
                </a:solidFill>
              </a:rPr>
              <a:t>of</a:t>
            </a:r>
            <a:r>
              <a:rPr lang="de-DE" sz="1600" dirty="0">
                <a:solidFill>
                  <a:srgbClr val="002060"/>
                </a:solidFill>
              </a:rPr>
              <a:t> „</a:t>
            </a:r>
            <a:r>
              <a:rPr lang="de-DE" sz="1600" dirty="0" err="1">
                <a:solidFill>
                  <a:srgbClr val="FF0000"/>
                </a:solidFill>
              </a:rPr>
              <a:t>OnBeforeValidate</a:t>
            </a:r>
            <a:r>
              <a:rPr lang="de-DE" sz="1600" dirty="0">
                <a:solidFill>
                  <a:srgbClr val="FF0000"/>
                </a:solidFill>
              </a:rPr>
              <a:t> (Extension Trigger)</a:t>
            </a:r>
            <a:r>
              <a:rPr lang="de-DE" sz="1600" dirty="0">
                <a:solidFill>
                  <a:srgbClr val="002060"/>
                </a:solidFill>
              </a:rPr>
              <a:t>“, „</a:t>
            </a:r>
            <a:r>
              <a:rPr lang="de-DE" sz="1600" dirty="0" err="1">
                <a:solidFill>
                  <a:srgbClr val="FF0000"/>
                </a:solidFill>
              </a:rPr>
              <a:t>OnBeforeValidate</a:t>
            </a:r>
            <a:r>
              <a:rPr lang="de-DE" sz="1600" dirty="0">
                <a:solidFill>
                  <a:srgbClr val="FF0000"/>
                </a:solidFill>
              </a:rPr>
              <a:t> (Table Field Event)</a:t>
            </a:r>
            <a:r>
              <a:rPr lang="de-DE" sz="1600" dirty="0">
                <a:solidFill>
                  <a:srgbClr val="002060"/>
                </a:solidFill>
              </a:rPr>
              <a:t>“, „</a:t>
            </a:r>
            <a:r>
              <a:rPr lang="de-DE" sz="1600" dirty="0" err="1">
                <a:solidFill>
                  <a:srgbClr val="FF0000"/>
                </a:solidFill>
              </a:rPr>
              <a:t>OnValidate</a:t>
            </a:r>
            <a:r>
              <a:rPr lang="de-DE" sz="1600" dirty="0">
                <a:solidFill>
                  <a:srgbClr val="FF0000"/>
                </a:solidFill>
              </a:rPr>
              <a:t> (Table Field Trigger)“, „</a:t>
            </a:r>
            <a:r>
              <a:rPr lang="de-DE" sz="1600" dirty="0" err="1">
                <a:solidFill>
                  <a:srgbClr val="FF0000"/>
                </a:solidFill>
              </a:rPr>
              <a:t>OnAfterValidate</a:t>
            </a:r>
            <a:r>
              <a:rPr lang="de-DE" sz="1600" dirty="0">
                <a:solidFill>
                  <a:srgbClr val="FF0000"/>
                </a:solidFill>
              </a:rPr>
              <a:t> (Table Field Event)“ </a:t>
            </a:r>
            <a:r>
              <a:rPr lang="de-DE" sz="1600" dirty="0">
                <a:solidFill>
                  <a:srgbClr val="002060"/>
                </a:solidFill>
              </a:rPr>
              <a:t>and</a:t>
            </a:r>
            <a:r>
              <a:rPr lang="de-DE" sz="1600" dirty="0">
                <a:solidFill>
                  <a:srgbClr val="FF0000"/>
                </a:solidFill>
              </a:rPr>
              <a:t> „</a:t>
            </a:r>
            <a:r>
              <a:rPr lang="de-DE" sz="1600" dirty="0" err="1">
                <a:solidFill>
                  <a:srgbClr val="FF0000"/>
                </a:solidFill>
              </a:rPr>
              <a:t>OnAfterValidate</a:t>
            </a:r>
            <a:r>
              <a:rPr lang="de-DE" sz="1600" dirty="0">
                <a:solidFill>
                  <a:srgbClr val="FF0000"/>
                </a:solidFill>
              </a:rPr>
              <a:t> (Extension Trigger)“</a:t>
            </a:r>
            <a:r>
              <a:rPr lang="de-DE" sz="1600" dirty="0">
                <a:solidFill>
                  <a:srgbClr val="002060"/>
                </a:solidFill>
              </a:rPr>
              <a:t>, </a:t>
            </a:r>
            <a:r>
              <a:rPr lang="de-DE" sz="1600" dirty="0" err="1">
                <a:solidFill>
                  <a:srgbClr val="002060"/>
                </a:solidFill>
              </a:rPr>
              <a:t>use</a:t>
            </a:r>
            <a:r>
              <a:rPr lang="de-DE" sz="1600" dirty="0">
                <a:solidFill>
                  <a:srgbClr val="002060"/>
                </a:solidFill>
              </a:rPr>
              <a:t> „Description“ </a:t>
            </a:r>
            <a:r>
              <a:rPr lang="de-DE" sz="1600" dirty="0" err="1">
                <a:solidFill>
                  <a:srgbClr val="002060"/>
                </a:solidFill>
              </a:rPr>
              <a:t>field</a:t>
            </a:r>
            <a:r>
              <a:rPr lang="de-DE" sz="1600" dirty="0">
                <a:solidFill>
                  <a:srgbClr val="002060"/>
                </a:solidFill>
              </a:rPr>
              <a:t> </a:t>
            </a:r>
            <a:r>
              <a:rPr lang="de-DE" sz="1600" dirty="0" err="1">
                <a:solidFill>
                  <a:srgbClr val="002060"/>
                </a:solidFill>
              </a:rPr>
              <a:t>of</a:t>
            </a:r>
            <a:r>
              <a:rPr lang="de-DE" sz="1600" dirty="0">
                <a:solidFill>
                  <a:srgbClr val="002060"/>
                </a:solidFill>
              </a:rPr>
              <a:t> „Unit </a:t>
            </a:r>
            <a:r>
              <a:rPr lang="de-DE" sz="1600" dirty="0" err="1">
                <a:solidFill>
                  <a:srgbClr val="002060"/>
                </a:solidFill>
              </a:rPr>
              <a:t>of</a:t>
            </a:r>
            <a:r>
              <a:rPr lang="de-DE" sz="1600" dirty="0">
                <a:solidFill>
                  <a:srgbClr val="002060"/>
                </a:solidFill>
              </a:rPr>
              <a:t> </a:t>
            </a:r>
            <a:r>
              <a:rPr lang="de-DE" sz="1600" dirty="0" err="1">
                <a:solidFill>
                  <a:srgbClr val="002060"/>
                </a:solidFill>
              </a:rPr>
              <a:t>Measure</a:t>
            </a:r>
            <a:r>
              <a:rPr lang="de-DE" sz="1600" dirty="0">
                <a:solidFill>
                  <a:srgbClr val="002060"/>
                </a:solidFill>
              </a:rPr>
              <a:t>“ </a:t>
            </a:r>
            <a:r>
              <a:rPr lang="de-DE" sz="1600" dirty="0" err="1">
                <a:solidFill>
                  <a:srgbClr val="002060"/>
                </a:solidFill>
              </a:rPr>
              <a:t>as</a:t>
            </a:r>
            <a:r>
              <a:rPr lang="de-DE" sz="1600" dirty="0">
                <a:solidFill>
                  <a:srgbClr val="002060"/>
                </a:solidFill>
              </a:rPr>
              <a:t> an </a:t>
            </a:r>
            <a:r>
              <a:rPr lang="de-DE" sz="1600" dirty="0" err="1">
                <a:solidFill>
                  <a:srgbClr val="002060"/>
                </a:solidFill>
              </a:rPr>
              <a:t>example</a:t>
            </a:r>
            <a:r>
              <a:rPr lang="de-DE" sz="1600" dirty="0">
                <a:solidFill>
                  <a:srgbClr val="002060"/>
                </a:solidFill>
              </a:rPr>
              <a:t>.  </a:t>
            </a:r>
          </a:p>
          <a:p>
            <a:r>
              <a:rPr lang="de-DE" sz="1600" dirty="0">
                <a:solidFill>
                  <a:srgbClr val="002060"/>
                </a:solidFill>
              </a:rPr>
              <a:t>Implement a Message-Chain </a:t>
            </a:r>
            <a:r>
              <a:rPr lang="de-DE" sz="1600" dirty="0" err="1">
                <a:solidFill>
                  <a:srgbClr val="002060"/>
                </a:solidFill>
              </a:rPr>
              <a:t>which</a:t>
            </a:r>
            <a:r>
              <a:rPr lang="de-DE" sz="1600" dirty="0">
                <a:solidFill>
                  <a:srgbClr val="002060"/>
                </a:solidFill>
              </a:rPr>
              <a:t> </a:t>
            </a:r>
            <a:r>
              <a:rPr lang="de-DE" sz="1600" dirty="0" err="1">
                <a:solidFill>
                  <a:srgbClr val="002060"/>
                </a:solidFill>
              </a:rPr>
              <a:t>is</a:t>
            </a:r>
            <a:r>
              <a:rPr lang="de-DE" sz="1600" dirty="0">
                <a:solidFill>
                  <a:srgbClr val="002060"/>
                </a:solidFill>
              </a:rPr>
              <a:t> </a:t>
            </a:r>
            <a:r>
              <a:rPr lang="de-DE" sz="1600" dirty="0" err="1">
                <a:solidFill>
                  <a:srgbClr val="002060"/>
                </a:solidFill>
              </a:rPr>
              <a:t>suited</a:t>
            </a:r>
            <a:r>
              <a:rPr lang="de-DE" sz="1600" dirty="0">
                <a:solidFill>
                  <a:srgbClr val="002060"/>
                </a:solidFill>
              </a:rPr>
              <a:t> </a:t>
            </a:r>
            <a:r>
              <a:rPr lang="de-DE" sz="1600" dirty="0" err="1">
                <a:solidFill>
                  <a:srgbClr val="002060"/>
                </a:solidFill>
              </a:rPr>
              <a:t>to</a:t>
            </a:r>
            <a:r>
              <a:rPr lang="de-DE" sz="1600" dirty="0">
                <a:solidFill>
                  <a:srgbClr val="002060"/>
                </a:solidFill>
              </a:rPr>
              <a:t> </a:t>
            </a:r>
            <a:r>
              <a:rPr lang="de-DE" sz="1600" dirty="0" err="1">
                <a:solidFill>
                  <a:srgbClr val="002060"/>
                </a:solidFill>
              </a:rPr>
              <a:t>show</a:t>
            </a:r>
            <a:r>
              <a:rPr lang="de-DE" sz="1600" dirty="0">
                <a:solidFill>
                  <a:srgbClr val="002060"/>
                </a:solidFill>
              </a:rPr>
              <a:t> </a:t>
            </a:r>
            <a:r>
              <a:rPr lang="de-DE" sz="1600" dirty="0" err="1">
                <a:solidFill>
                  <a:srgbClr val="002060"/>
                </a:solidFill>
              </a:rPr>
              <a:t>the</a:t>
            </a:r>
            <a:r>
              <a:rPr lang="de-DE" sz="1600" dirty="0">
                <a:solidFill>
                  <a:srgbClr val="002060"/>
                </a:solidFill>
              </a:rPr>
              <a:t> </a:t>
            </a:r>
            <a:r>
              <a:rPr lang="de-DE" sz="1600" dirty="0" err="1">
                <a:solidFill>
                  <a:srgbClr val="002060"/>
                </a:solidFill>
              </a:rPr>
              <a:t>order</a:t>
            </a:r>
            <a:r>
              <a:rPr lang="de-DE" sz="1600" dirty="0">
                <a:solidFill>
                  <a:srgbClr val="002060"/>
                </a:solidFill>
              </a:rPr>
              <a:t> </a:t>
            </a:r>
            <a:r>
              <a:rPr lang="de-DE" sz="1600" dirty="0" err="1">
                <a:solidFill>
                  <a:srgbClr val="002060"/>
                </a:solidFill>
              </a:rPr>
              <a:t>of</a:t>
            </a:r>
            <a:r>
              <a:rPr lang="de-DE" sz="1600" dirty="0">
                <a:solidFill>
                  <a:srgbClr val="002060"/>
                </a:solidFill>
              </a:rPr>
              <a:t> </a:t>
            </a:r>
            <a:r>
              <a:rPr lang="de-DE" sz="1600" dirty="0" err="1">
                <a:solidFill>
                  <a:srgbClr val="002060"/>
                </a:solidFill>
              </a:rPr>
              <a:t>execution</a:t>
            </a:r>
            <a:r>
              <a:rPr lang="de-DE" sz="1600" dirty="0">
                <a:solidFill>
                  <a:srgbClr val="002060"/>
                </a:solidFill>
              </a:rPr>
              <a:t>.</a:t>
            </a:r>
            <a:endParaRPr lang="en-GB" sz="1600"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59999" y="2713800"/>
            <a:ext cx="5357752"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Message </a:t>
            </a:r>
            <a:r>
              <a:rPr lang="de-DE" sz="1400" dirty="0" err="1">
                <a:solidFill>
                  <a:srgbClr val="002060"/>
                </a:solidFill>
              </a:rPr>
              <a:t>from</a:t>
            </a:r>
            <a:r>
              <a:rPr lang="de-DE" sz="1400" dirty="0">
                <a:solidFill>
                  <a:srgbClr val="002060"/>
                </a:solidFill>
              </a:rPr>
              <a:t> </a:t>
            </a:r>
            <a:r>
              <a:rPr lang="de-DE" sz="1400" dirty="0" err="1">
                <a:solidFill>
                  <a:srgbClr val="002060"/>
                </a:solidFill>
              </a:rPr>
              <a:t>within</a:t>
            </a:r>
            <a:r>
              <a:rPr lang="de-DE" sz="1400" dirty="0">
                <a:solidFill>
                  <a:srgbClr val="002060"/>
                </a:solidFill>
              </a:rPr>
              <a:t> </a:t>
            </a:r>
            <a:r>
              <a:rPr lang="de-DE" sz="1400" dirty="0" err="1">
                <a:solidFill>
                  <a:srgbClr val="002060"/>
                </a:solidFill>
              </a:rPr>
              <a:t>Validate</a:t>
            </a:r>
            <a:r>
              <a:rPr lang="de-DE" sz="1400" dirty="0">
                <a:solidFill>
                  <a:srgbClr val="002060"/>
                </a:solidFill>
              </a:rPr>
              <a:t> Trigger </a:t>
            </a:r>
            <a:r>
              <a:rPr lang="de-DE" sz="1400" dirty="0" err="1">
                <a:solidFill>
                  <a:srgbClr val="002060"/>
                </a:solidFill>
              </a:rPr>
              <a:t>of</a:t>
            </a:r>
            <a:r>
              <a:rPr lang="de-DE" sz="1400" dirty="0">
                <a:solidFill>
                  <a:srgbClr val="002060"/>
                </a:solidFill>
              </a:rPr>
              <a:t> </a:t>
            </a:r>
            <a:r>
              <a:rPr lang="de-DE" sz="1400" dirty="0" err="1">
                <a:solidFill>
                  <a:srgbClr val="002060"/>
                </a:solidFill>
              </a:rPr>
              <a:t>standard</a:t>
            </a:r>
            <a:r>
              <a:rPr lang="de-DE" sz="1400" dirty="0">
                <a:solidFill>
                  <a:srgbClr val="002060"/>
                </a:solidFill>
              </a:rPr>
              <a:t> Field „Description“</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3038875" y="3078925"/>
            <a:ext cx="2" cy="36373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771B51F3-76CB-40EA-9ACA-27632D1E2160}"/>
              </a:ext>
            </a:extLst>
          </p:cNvPr>
          <p:cNvCxnSpPr>
            <a:cxnSpLocks/>
            <a:stCxn id="53" idx="2"/>
            <a:endCxn id="37" idx="0"/>
          </p:cNvCxnSpPr>
          <p:nvPr/>
        </p:nvCxnSpPr>
        <p:spPr>
          <a:xfrm flipH="1">
            <a:off x="3038875" y="4819265"/>
            <a:ext cx="1" cy="34216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7" name="Rechteck 26">
            <a:extLst>
              <a:ext uri="{FF2B5EF4-FFF2-40B4-BE49-F238E27FC236}">
                <a16:creationId xmlns:a16="http://schemas.microsoft.com/office/drawing/2014/main" id="{EE09B8EE-1850-43F8-BAC9-DEB6F34BE18D}"/>
              </a:ext>
            </a:extLst>
          </p:cNvPr>
          <p:cNvSpPr/>
          <p:nvPr/>
        </p:nvSpPr>
        <p:spPr>
          <a:xfrm>
            <a:off x="6628351" y="2707583"/>
            <a:ext cx="4712557" cy="36418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02060"/>
                </a:solidFill>
              </a:rPr>
              <a:t>New Message in </a:t>
            </a:r>
            <a:r>
              <a:rPr lang="de-DE" sz="1200" dirty="0" err="1">
                <a:solidFill>
                  <a:srgbClr val="002060"/>
                </a:solidFill>
              </a:rPr>
              <a:t>Validate</a:t>
            </a:r>
            <a:r>
              <a:rPr lang="de-DE" sz="1200" dirty="0">
                <a:solidFill>
                  <a:srgbClr val="002060"/>
                </a:solidFill>
              </a:rPr>
              <a:t> Trigger </a:t>
            </a:r>
            <a:r>
              <a:rPr lang="de-DE" sz="1200" dirty="0" err="1">
                <a:solidFill>
                  <a:srgbClr val="002060"/>
                </a:solidFill>
              </a:rPr>
              <a:t>of</a:t>
            </a:r>
            <a:r>
              <a:rPr lang="de-DE" sz="1200" dirty="0">
                <a:solidFill>
                  <a:srgbClr val="002060"/>
                </a:solidFill>
              </a:rPr>
              <a:t> </a:t>
            </a:r>
            <a:r>
              <a:rPr lang="de-DE" sz="1200" dirty="0" err="1">
                <a:solidFill>
                  <a:srgbClr val="002060"/>
                </a:solidFill>
              </a:rPr>
              <a:t>standard</a:t>
            </a:r>
            <a:r>
              <a:rPr lang="de-DE" sz="1200" dirty="0">
                <a:solidFill>
                  <a:srgbClr val="002060"/>
                </a:solidFill>
              </a:rPr>
              <a:t> Field „Description“</a:t>
            </a:r>
            <a:endParaRPr lang="de-DE" sz="1200" i="1" dirty="0">
              <a:solidFill>
                <a:srgbClr val="04276E"/>
              </a:solidFill>
            </a:endParaRPr>
          </a:p>
        </p:txBody>
      </p:sp>
      <p:sp>
        <p:nvSpPr>
          <p:cNvPr id="28" name="Rechteck 27">
            <a:extLst>
              <a:ext uri="{FF2B5EF4-FFF2-40B4-BE49-F238E27FC236}">
                <a16:creationId xmlns:a16="http://schemas.microsoft.com/office/drawing/2014/main" id="{86CF19BC-D5D6-4647-88F8-A499F1A77903}"/>
              </a:ext>
            </a:extLst>
          </p:cNvPr>
          <p:cNvSpPr/>
          <p:nvPr/>
        </p:nvSpPr>
        <p:spPr>
          <a:xfrm>
            <a:off x="6628348" y="3947484"/>
            <a:ext cx="4712573" cy="4557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02060"/>
                </a:solidFill>
              </a:rPr>
              <a:t>Field </a:t>
            </a:r>
            <a:r>
              <a:rPr lang="de-DE" sz="1200" dirty="0" err="1">
                <a:solidFill>
                  <a:srgbClr val="002060"/>
                </a:solidFill>
              </a:rPr>
              <a:t>Modification</a:t>
            </a:r>
            <a:r>
              <a:rPr lang="de-DE" sz="1200" dirty="0">
                <a:solidFill>
                  <a:srgbClr val="002060"/>
                </a:solidFill>
              </a:rPr>
              <a:t>, </a:t>
            </a:r>
            <a:r>
              <a:rPr lang="de-DE" sz="1200" dirty="0" err="1">
                <a:solidFill>
                  <a:srgbClr val="002060"/>
                </a:solidFill>
              </a:rPr>
              <a:t>new</a:t>
            </a:r>
            <a:r>
              <a:rPr lang="de-DE" sz="1200" dirty="0">
                <a:solidFill>
                  <a:srgbClr val="002060"/>
                </a:solidFill>
              </a:rPr>
              <a:t> </a:t>
            </a:r>
            <a:r>
              <a:rPr lang="de-DE" sz="1200" dirty="0" err="1">
                <a:solidFill>
                  <a:srgbClr val="002060"/>
                </a:solidFill>
              </a:rPr>
              <a:t>OnBefore</a:t>
            </a:r>
            <a:r>
              <a:rPr lang="de-DE" sz="1200" dirty="0">
                <a:solidFill>
                  <a:srgbClr val="002060"/>
                </a:solidFill>
              </a:rPr>
              <a:t>-/</a:t>
            </a:r>
            <a:r>
              <a:rPr lang="de-DE" sz="1200" dirty="0" err="1">
                <a:solidFill>
                  <a:srgbClr val="002060"/>
                </a:solidFill>
              </a:rPr>
              <a:t>OnAfterValidate</a:t>
            </a:r>
            <a:r>
              <a:rPr lang="de-DE" sz="1200" dirty="0">
                <a:solidFill>
                  <a:srgbClr val="002060"/>
                </a:solidFill>
              </a:rPr>
              <a:t> Trigger, </a:t>
            </a:r>
          </a:p>
          <a:p>
            <a:r>
              <a:rPr lang="de-DE" sz="1200" dirty="0" err="1">
                <a:solidFill>
                  <a:srgbClr val="002060"/>
                </a:solidFill>
              </a:rPr>
              <a:t>containing</a:t>
            </a:r>
            <a:r>
              <a:rPr lang="de-DE" sz="1200" dirty="0">
                <a:solidFill>
                  <a:srgbClr val="002060"/>
                </a:solidFill>
              </a:rPr>
              <a:t> Messages via </a:t>
            </a:r>
            <a:r>
              <a:rPr lang="de-DE" sz="1200" dirty="0" err="1">
                <a:solidFill>
                  <a:srgbClr val="002060"/>
                </a:solidFill>
              </a:rPr>
              <a:t>suitable</a:t>
            </a:r>
            <a:r>
              <a:rPr lang="de-DE" sz="1200" dirty="0">
                <a:solidFill>
                  <a:srgbClr val="002060"/>
                </a:solidFill>
              </a:rPr>
              <a:t> Calls </a:t>
            </a:r>
            <a:r>
              <a:rPr lang="de-DE" sz="1200" dirty="0" err="1">
                <a:solidFill>
                  <a:srgbClr val="002060"/>
                </a:solidFill>
              </a:rPr>
              <a:t>to</a:t>
            </a:r>
            <a:r>
              <a:rPr lang="de-DE" sz="1200" dirty="0">
                <a:solidFill>
                  <a:srgbClr val="002060"/>
                </a:solidFill>
              </a:rPr>
              <a:t> </a:t>
            </a:r>
            <a:r>
              <a:rPr lang="de-DE" sz="1200" dirty="0" err="1">
                <a:solidFill>
                  <a:srgbClr val="002060"/>
                </a:solidFill>
              </a:rPr>
              <a:t>Object</a:t>
            </a:r>
            <a:r>
              <a:rPr lang="de-DE" sz="1200" dirty="0">
                <a:solidFill>
                  <a:srgbClr val="002060"/>
                </a:solidFill>
              </a:rPr>
              <a:t> CU</a:t>
            </a:r>
            <a:endParaRPr lang="de-DE" sz="1200" i="1" dirty="0">
              <a:solidFill>
                <a:srgbClr val="04276E"/>
              </a:solidFill>
            </a:endParaRPr>
          </a:p>
        </p:txBody>
      </p:sp>
      <p:cxnSp>
        <p:nvCxnSpPr>
          <p:cNvPr id="40" name="Gerade Verbindung mit Pfeil 39">
            <a:extLst>
              <a:ext uri="{FF2B5EF4-FFF2-40B4-BE49-F238E27FC236}">
                <a16:creationId xmlns:a16="http://schemas.microsoft.com/office/drawing/2014/main" id="{FD4936FE-7C94-4D1E-9C6F-4D02BD1C9487}"/>
              </a:ext>
            </a:extLst>
          </p:cNvPr>
          <p:cNvCxnSpPr>
            <a:cxnSpLocks/>
            <a:stCxn id="35" idx="2"/>
            <a:endCxn id="28" idx="0"/>
          </p:cNvCxnSpPr>
          <p:nvPr/>
        </p:nvCxnSpPr>
        <p:spPr>
          <a:xfrm>
            <a:off x="8984634" y="3803041"/>
            <a:ext cx="1" cy="14444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5" name="Rechteck 34">
            <a:extLst>
              <a:ext uri="{FF2B5EF4-FFF2-40B4-BE49-F238E27FC236}">
                <a16:creationId xmlns:a16="http://schemas.microsoft.com/office/drawing/2014/main" id="{6DED586B-EAF3-400F-9FEB-ED4B0378E0FE}"/>
              </a:ext>
            </a:extLst>
          </p:cNvPr>
          <p:cNvSpPr/>
          <p:nvPr/>
        </p:nvSpPr>
        <p:spPr>
          <a:xfrm>
            <a:off x="6628353" y="3437915"/>
            <a:ext cx="4712562" cy="3651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02060"/>
                </a:solidFill>
              </a:rPr>
              <a:t>New Table Extension </a:t>
            </a:r>
            <a:r>
              <a:rPr lang="de-DE" sz="1200" dirty="0" err="1">
                <a:solidFill>
                  <a:srgbClr val="002060"/>
                </a:solidFill>
              </a:rPr>
              <a:t>of</a:t>
            </a:r>
            <a:r>
              <a:rPr lang="de-DE" sz="1200" dirty="0">
                <a:solidFill>
                  <a:srgbClr val="002060"/>
                </a:solidFill>
              </a:rPr>
              <a:t> Table „Unit </a:t>
            </a:r>
            <a:r>
              <a:rPr lang="de-DE" sz="1200" dirty="0" err="1">
                <a:solidFill>
                  <a:srgbClr val="002060"/>
                </a:solidFill>
              </a:rPr>
              <a:t>of</a:t>
            </a:r>
            <a:r>
              <a:rPr lang="de-DE" sz="1200" dirty="0">
                <a:solidFill>
                  <a:srgbClr val="002060"/>
                </a:solidFill>
              </a:rPr>
              <a:t> </a:t>
            </a:r>
            <a:r>
              <a:rPr lang="de-DE" sz="1200" dirty="0" err="1">
                <a:solidFill>
                  <a:srgbClr val="002060"/>
                </a:solidFill>
              </a:rPr>
              <a:t>Measure</a:t>
            </a:r>
            <a:r>
              <a:rPr lang="de-DE" sz="1200" dirty="0">
                <a:solidFill>
                  <a:srgbClr val="002060"/>
                </a:solidFill>
              </a:rPr>
              <a:t>“</a:t>
            </a:r>
            <a:endParaRPr lang="en-GB" sz="1200" dirty="0">
              <a:solidFill>
                <a:srgbClr val="002060"/>
              </a:solidFill>
            </a:endParaRPr>
          </a:p>
        </p:txBody>
      </p:sp>
      <p:cxnSp>
        <p:nvCxnSpPr>
          <p:cNvPr id="44" name="Gerade Verbindung mit Pfeil 43">
            <a:extLst>
              <a:ext uri="{FF2B5EF4-FFF2-40B4-BE49-F238E27FC236}">
                <a16:creationId xmlns:a16="http://schemas.microsoft.com/office/drawing/2014/main" id="{E4136D5B-4EC9-41F6-B907-070D4D1E0DD5}"/>
              </a:ext>
            </a:extLst>
          </p:cNvPr>
          <p:cNvCxnSpPr>
            <a:cxnSpLocks/>
            <a:stCxn id="9" idx="3"/>
            <a:endCxn id="35" idx="1"/>
          </p:cNvCxnSpPr>
          <p:nvPr/>
        </p:nvCxnSpPr>
        <p:spPr>
          <a:xfrm flipV="1">
            <a:off x="5717754" y="3620478"/>
            <a:ext cx="910599" cy="47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78D746AD-17E2-46D2-82C7-CA37AA923C71}"/>
              </a:ext>
            </a:extLst>
          </p:cNvPr>
          <p:cNvCxnSpPr>
            <a:cxnSpLocks/>
            <a:stCxn id="37" idx="3"/>
            <a:endCxn id="58" idx="1"/>
          </p:cNvCxnSpPr>
          <p:nvPr/>
        </p:nvCxnSpPr>
        <p:spPr>
          <a:xfrm flipV="1">
            <a:off x="5717751" y="5440940"/>
            <a:ext cx="910601" cy="371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3" name="Rechteck 52">
            <a:extLst>
              <a:ext uri="{FF2B5EF4-FFF2-40B4-BE49-F238E27FC236}">
                <a16:creationId xmlns:a16="http://schemas.microsoft.com/office/drawing/2014/main" id="{8DA1741C-A0D7-4B89-A07B-24C36ADD4098}"/>
              </a:ext>
            </a:extLst>
          </p:cNvPr>
          <p:cNvSpPr/>
          <p:nvPr/>
        </p:nvSpPr>
        <p:spPr>
          <a:xfrm>
            <a:off x="359998" y="4252812"/>
            <a:ext cx="5357755" cy="566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Message </a:t>
            </a:r>
            <a:r>
              <a:rPr lang="de-DE" sz="1400" dirty="0" err="1">
                <a:solidFill>
                  <a:srgbClr val="002060"/>
                </a:solidFill>
              </a:rPr>
              <a:t>from</a:t>
            </a:r>
            <a:r>
              <a:rPr lang="de-DE" sz="1400" dirty="0">
                <a:solidFill>
                  <a:srgbClr val="002060"/>
                </a:solidFill>
              </a:rPr>
              <a:t> </a:t>
            </a:r>
            <a:r>
              <a:rPr lang="de-DE" sz="1400" dirty="0" err="1">
                <a:solidFill>
                  <a:srgbClr val="002060"/>
                </a:solidFill>
              </a:rPr>
              <a:t>within</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field</a:t>
            </a:r>
            <a:r>
              <a:rPr lang="de-DE" sz="1400" dirty="0">
                <a:solidFill>
                  <a:srgbClr val="002060"/>
                </a:solidFill>
              </a:rPr>
              <a:t> </a:t>
            </a:r>
            <a:r>
              <a:rPr lang="de-DE" sz="1400" dirty="0" err="1">
                <a:solidFill>
                  <a:srgbClr val="002060"/>
                </a:solidFill>
              </a:rPr>
              <a:t>modification</a:t>
            </a:r>
            <a:r>
              <a:rPr lang="de-DE" sz="1400" dirty="0">
                <a:solidFill>
                  <a:srgbClr val="002060"/>
                </a:solidFill>
              </a:rPr>
              <a:t> Trigger „</a:t>
            </a:r>
            <a:r>
              <a:rPr lang="de-DE" sz="1400" dirty="0" err="1">
                <a:solidFill>
                  <a:srgbClr val="002060"/>
                </a:solidFill>
              </a:rPr>
              <a:t>OnAfterValidate</a:t>
            </a:r>
            <a:r>
              <a:rPr lang="de-DE" sz="1400" dirty="0">
                <a:solidFill>
                  <a:srgbClr val="002060"/>
                </a:solidFill>
              </a:rPr>
              <a:t>“</a:t>
            </a:r>
            <a:endParaRPr lang="en-GB" sz="1400" dirty="0">
              <a:solidFill>
                <a:srgbClr val="002060"/>
              </a:solidFill>
            </a:endParaRPr>
          </a:p>
        </p:txBody>
      </p:sp>
      <p:sp>
        <p:nvSpPr>
          <p:cNvPr id="58" name="Rechteck 57">
            <a:extLst>
              <a:ext uri="{FF2B5EF4-FFF2-40B4-BE49-F238E27FC236}">
                <a16:creationId xmlns:a16="http://schemas.microsoft.com/office/drawing/2014/main" id="{411DECE1-9A7E-4B9B-9461-2D79D6EF762A}"/>
              </a:ext>
            </a:extLst>
          </p:cNvPr>
          <p:cNvSpPr/>
          <p:nvPr/>
        </p:nvSpPr>
        <p:spPr>
          <a:xfrm>
            <a:off x="6628352" y="5192087"/>
            <a:ext cx="4712562" cy="49770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New Event </a:t>
            </a:r>
            <a:r>
              <a:rPr lang="de-DE" sz="1200" dirty="0" err="1">
                <a:solidFill>
                  <a:srgbClr val="04276E"/>
                </a:solidFill>
              </a:rPr>
              <a:t>Subscription</a:t>
            </a:r>
            <a:r>
              <a:rPr lang="de-DE" sz="1200" dirty="0">
                <a:solidFill>
                  <a:srgbClr val="04276E"/>
                </a:solidFill>
              </a:rPr>
              <a:t>, </a:t>
            </a:r>
            <a:r>
              <a:rPr lang="de-DE" sz="1200" dirty="0" err="1">
                <a:solidFill>
                  <a:srgbClr val="04276E"/>
                </a:solidFill>
              </a:rPr>
              <a:t>located</a:t>
            </a:r>
            <a:r>
              <a:rPr lang="de-DE" sz="1200" dirty="0">
                <a:solidFill>
                  <a:srgbClr val="04276E"/>
                </a:solidFill>
              </a:rPr>
              <a:t> in </a:t>
            </a:r>
            <a:r>
              <a:rPr lang="de-DE" sz="1200" dirty="0" err="1">
                <a:solidFill>
                  <a:srgbClr val="04276E"/>
                </a:solidFill>
              </a:rPr>
              <a:t>the</a:t>
            </a:r>
            <a:r>
              <a:rPr lang="de-DE" sz="1200" dirty="0">
                <a:solidFill>
                  <a:srgbClr val="04276E"/>
                </a:solidFill>
              </a:rPr>
              <a:t> </a:t>
            </a:r>
            <a:r>
              <a:rPr lang="de-DE" sz="1200" dirty="0" err="1">
                <a:solidFill>
                  <a:srgbClr val="04276E"/>
                </a:solidFill>
              </a:rPr>
              <a:t>Object</a:t>
            </a:r>
            <a:r>
              <a:rPr lang="de-DE" sz="1200" dirty="0">
                <a:solidFill>
                  <a:srgbClr val="04276E"/>
                </a:solidFill>
              </a:rPr>
              <a:t> CU, </a:t>
            </a:r>
          </a:p>
          <a:p>
            <a:r>
              <a:rPr lang="de-DE" sz="1200" dirty="0" err="1">
                <a:solidFill>
                  <a:srgbClr val="04276E"/>
                </a:solidFill>
              </a:rPr>
              <a:t>call</a:t>
            </a:r>
            <a:r>
              <a:rPr lang="de-DE" sz="1200" dirty="0">
                <a:solidFill>
                  <a:srgbClr val="04276E"/>
                </a:solidFill>
              </a:rPr>
              <a:t> </a:t>
            </a:r>
            <a:r>
              <a:rPr lang="de-DE" sz="1200" dirty="0" err="1">
                <a:solidFill>
                  <a:srgbClr val="04276E"/>
                </a:solidFill>
              </a:rPr>
              <a:t>the</a:t>
            </a:r>
            <a:r>
              <a:rPr lang="de-DE" sz="1200" dirty="0">
                <a:solidFill>
                  <a:srgbClr val="04276E"/>
                </a:solidFill>
              </a:rPr>
              <a:t> </a:t>
            </a:r>
            <a:r>
              <a:rPr lang="de-DE" sz="1200" dirty="0" err="1">
                <a:solidFill>
                  <a:srgbClr val="04276E"/>
                </a:solidFill>
              </a:rPr>
              <a:t>MessageLauncher</a:t>
            </a:r>
            <a:r>
              <a:rPr lang="de-DE" sz="1200" dirty="0">
                <a:solidFill>
                  <a:srgbClr val="04276E"/>
                </a:solidFill>
              </a:rPr>
              <a:t> </a:t>
            </a:r>
            <a:r>
              <a:rPr lang="de-DE" sz="1200" dirty="0" err="1">
                <a:solidFill>
                  <a:srgbClr val="04276E"/>
                </a:solidFill>
              </a:rPr>
              <a:t>from</a:t>
            </a:r>
            <a:r>
              <a:rPr lang="de-DE" sz="1200" dirty="0">
                <a:solidFill>
                  <a:srgbClr val="04276E"/>
                </a:solidFill>
              </a:rPr>
              <a:t> </a:t>
            </a:r>
            <a:r>
              <a:rPr lang="de-DE" sz="1200" dirty="0" err="1">
                <a:solidFill>
                  <a:srgbClr val="04276E"/>
                </a:solidFill>
              </a:rPr>
              <a:t>wthin</a:t>
            </a:r>
            <a:r>
              <a:rPr lang="de-DE" sz="1200" dirty="0">
                <a:solidFill>
                  <a:srgbClr val="04276E"/>
                </a:solidFill>
              </a:rPr>
              <a:t> </a:t>
            </a:r>
            <a:r>
              <a:rPr lang="de-DE" sz="1200" dirty="0" err="1">
                <a:solidFill>
                  <a:srgbClr val="04276E"/>
                </a:solidFill>
              </a:rPr>
              <a:t>the</a:t>
            </a:r>
            <a:r>
              <a:rPr lang="de-DE" sz="1200" dirty="0">
                <a:solidFill>
                  <a:srgbClr val="04276E"/>
                </a:solidFill>
              </a:rPr>
              <a:t> </a:t>
            </a:r>
            <a:r>
              <a:rPr lang="de-DE" sz="1200" dirty="0" err="1">
                <a:solidFill>
                  <a:srgbClr val="04276E"/>
                </a:solidFill>
              </a:rPr>
              <a:t>subscriber</a:t>
            </a:r>
            <a:r>
              <a:rPr lang="de-DE" sz="1200" dirty="0">
                <a:solidFill>
                  <a:srgbClr val="04276E"/>
                </a:solidFill>
              </a:rPr>
              <a:t> </a:t>
            </a:r>
          </a:p>
        </p:txBody>
      </p:sp>
      <p:cxnSp>
        <p:nvCxnSpPr>
          <p:cNvPr id="71" name="Gerade Verbindung mit Pfeil 70">
            <a:extLst>
              <a:ext uri="{FF2B5EF4-FFF2-40B4-BE49-F238E27FC236}">
                <a16:creationId xmlns:a16="http://schemas.microsoft.com/office/drawing/2014/main" id="{8592CD84-61E5-445D-B1CD-DC8487995E22}"/>
              </a:ext>
            </a:extLst>
          </p:cNvPr>
          <p:cNvCxnSpPr>
            <a:cxnSpLocks/>
            <a:stCxn id="9" idx="2"/>
            <a:endCxn id="53" idx="0"/>
          </p:cNvCxnSpPr>
          <p:nvPr/>
        </p:nvCxnSpPr>
        <p:spPr>
          <a:xfrm flipH="1">
            <a:off x="3038876" y="3807782"/>
            <a:ext cx="1" cy="44503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7" name="Rechteck 36">
            <a:extLst>
              <a:ext uri="{FF2B5EF4-FFF2-40B4-BE49-F238E27FC236}">
                <a16:creationId xmlns:a16="http://schemas.microsoft.com/office/drawing/2014/main" id="{185C5CFF-854A-4176-BE1A-7DA845C22A56}"/>
              </a:ext>
            </a:extLst>
          </p:cNvPr>
          <p:cNvSpPr/>
          <p:nvPr/>
        </p:nvSpPr>
        <p:spPr>
          <a:xfrm>
            <a:off x="359998" y="5161426"/>
            <a:ext cx="5357753" cy="566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Message </a:t>
            </a:r>
            <a:r>
              <a:rPr lang="de-DE" sz="1400" dirty="0" err="1">
                <a:solidFill>
                  <a:srgbClr val="002060"/>
                </a:solidFill>
              </a:rPr>
              <a:t>from</a:t>
            </a:r>
            <a:r>
              <a:rPr lang="de-DE" sz="1400" dirty="0">
                <a:solidFill>
                  <a:srgbClr val="002060"/>
                </a:solidFill>
              </a:rPr>
              <a:t> </a:t>
            </a:r>
            <a:r>
              <a:rPr lang="de-DE" sz="1400" dirty="0" err="1">
                <a:solidFill>
                  <a:srgbClr val="002060"/>
                </a:solidFill>
              </a:rPr>
              <a:t>within</a:t>
            </a:r>
            <a:r>
              <a:rPr lang="de-DE" sz="1400" dirty="0">
                <a:solidFill>
                  <a:srgbClr val="002060"/>
                </a:solidFill>
              </a:rPr>
              <a:t> Field Event „</a:t>
            </a:r>
            <a:r>
              <a:rPr lang="de-DE" sz="1400" dirty="0" err="1">
                <a:solidFill>
                  <a:srgbClr val="002060"/>
                </a:solidFill>
              </a:rPr>
              <a:t>OnBeforeValidate</a:t>
            </a:r>
            <a:r>
              <a:rPr lang="de-DE" sz="1400" dirty="0">
                <a:solidFill>
                  <a:srgbClr val="002060"/>
                </a:solidFill>
              </a:rPr>
              <a:t>“</a:t>
            </a:r>
            <a:endParaRPr lang="en-GB" sz="1400" dirty="0">
              <a:solidFill>
                <a:srgbClr val="002060"/>
              </a:solidFill>
            </a:endParaRPr>
          </a:p>
        </p:txBody>
      </p:sp>
      <p:sp>
        <p:nvSpPr>
          <p:cNvPr id="48" name="Rechteck 47">
            <a:extLst>
              <a:ext uri="{FF2B5EF4-FFF2-40B4-BE49-F238E27FC236}">
                <a16:creationId xmlns:a16="http://schemas.microsoft.com/office/drawing/2014/main" id="{2DB0391F-5F11-4681-BA53-C76988EE58EF}"/>
              </a:ext>
            </a:extLst>
          </p:cNvPr>
          <p:cNvSpPr/>
          <p:nvPr/>
        </p:nvSpPr>
        <p:spPr>
          <a:xfrm>
            <a:off x="359997" y="5925885"/>
            <a:ext cx="5357753" cy="566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Message </a:t>
            </a:r>
            <a:r>
              <a:rPr lang="de-DE" sz="1400" dirty="0" err="1">
                <a:solidFill>
                  <a:srgbClr val="002060"/>
                </a:solidFill>
              </a:rPr>
              <a:t>from</a:t>
            </a:r>
            <a:r>
              <a:rPr lang="de-DE" sz="1400" dirty="0">
                <a:solidFill>
                  <a:srgbClr val="002060"/>
                </a:solidFill>
              </a:rPr>
              <a:t> </a:t>
            </a:r>
            <a:r>
              <a:rPr lang="de-DE" sz="1400" dirty="0" err="1">
                <a:solidFill>
                  <a:srgbClr val="002060"/>
                </a:solidFill>
              </a:rPr>
              <a:t>within</a:t>
            </a:r>
            <a:r>
              <a:rPr lang="de-DE" sz="1400" dirty="0">
                <a:solidFill>
                  <a:srgbClr val="002060"/>
                </a:solidFill>
              </a:rPr>
              <a:t> Field Event „</a:t>
            </a:r>
            <a:r>
              <a:rPr lang="de-DE" sz="1400" dirty="0" err="1">
                <a:solidFill>
                  <a:srgbClr val="002060"/>
                </a:solidFill>
              </a:rPr>
              <a:t>OnAfterValidate</a:t>
            </a:r>
            <a:r>
              <a:rPr lang="de-DE" sz="1400" dirty="0">
                <a:solidFill>
                  <a:srgbClr val="002060"/>
                </a:solidFill>
              </a:rPr>
              <a:t>“</a:t>
            </a:r>
            <a:endParaRPr lang="en-GB" sz="1400" dirty="0">
              <a:solidFill>
                <a:srgbClr val="002060"/>
              </a:solidFill>
            </a:endParaRPr>
          </a:p>
        </p:txBody>
      </p:sp>
      <p:cxnSp>
        <p:nvCxnSpPr>
          <p:cNvPr id="51" name="Gerade Verbindung mit Pfeil 50">
            <a:extLst>
              <a:ext uri="{FF2B5EF4-FFF2-40B4-BE49-F238E27FC236}">
                <a16:creationId xmlns:a16="http://schemas.microsoft.com/office/drawing/2014/main" id="{B1DD9A41-5C5C-4FD7-90BF-A67E36FF6506}"/>
              </a:ext>
            </a:extLst>
          </p:cNvPr>
          <p:cNvCxnSpPr>
            <a:cxnSpLocks/>
            <a:stCxn id="37" idx="2"/>
            <a:endCxn id="48" idx="0"/>
          </p:cNvCxnSpPr>
          <p:nvPr/>
        </p:nvCxnSpPr>
        <p:spPr>
          <a:xfrm flipH="1">
            <a:off x="3038874" y="5727879"/>
            <a:ext cx="1" cy="19800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Verbinder: gewinkelt 55">
            <a:extLst>
              <a:ext uri="{FF2B5EF4-FFF2-40B4-BE49-F238E27FC236}">
                <a16:creationId xmlns:a16="http://schemas.microsoft.com/office/drawing/2014/main" id="{B82C01E3-8F2A-4517-A4F4-AD77E9471DFD}"/>
              </a:ext>
            </a:extLst>
          </p:cNvPr>
          <p:cNvCxnSpPr>
            <a:cxnSpLocks/>
            <a:stCxn id="53" idx="3"/>
            <a:endCxn id="35" idx="1"/>
          </p:cNvCxnSpPr>
          <p:nvPr/>
        </p:nvCxnSpPr>
        <p:spPr>
          <a:xfrm flipV="1">
            <a:off x="5717753" y="3620478"/>
            <a:ext cx="910600" cy="915561"/>
          </a:xfrm>
          <a:prstGeom prst="bentConnector3">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66" name="Rechteck 65">
            <a:extLst>
              <a:ext uri="{FF2B5EF4-FFF2-40B4-BE49-F238E27FC236}">
                <a16:creationId xmlns:a16="http://schemas.microsoft.com/office/drawing/2014/main" id="{C349BF4D-35CF-4950-99F5-E09689C237F8}"/>
              </a:ext>
            </a:extLst>
          </p:cNvPr>
          <p:cNvSpPr/>
          <p:nvPr/>
        </p:nvSpPr>
        <p:spPr>
          <a:xfrm>
            <a:off x="6628347" y="4548838"/>
            <a:ext cx="471255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New </a:t>
            </a:r>
            <a:r>
              <a:rPr lang="de-DE" sz="1200" dirty="0" err="1">
                <a:solidFill>
                  <a:srgbClr val="04276E"/>
                </a:solidFill>
              </a:rPr>
              <a:t>MessageLaunch</a:t>
            </a:r>
            <a:r>
              <a:rPr lang="de-DE" sz="1200" dirty="0">
                <a:solidFill>
                  <a:srgbClr val="04276E"/>
                </a:solidFill>
              </a:rPr>
              <a:t> </a:t>
            </a:r>
            <a:r>
              <a:rPr lang="de-DE" sz="1200" dirty="0" err="1">
                <a:solidFill>
                  <a:srgbClr val="04276E"/>
                </a:solidFill>
              </a:rPr>
              <a:t>function</a:t>
            </a:r>
            <a:r>
              <a:rPr lang="de-DE" sz="1200" dirty="0">
                <a:solidFill>
                  <a:srgbClr val="04276E"/>
                </a:solidFill>
              </a:rPr>
              <a:t> </a:t>
            </a:r>
            <a:r>
              <a:rPr lang="de-DE" sz="1200" dirty="0" err="1">
                <a:solidFill>
                  <a:srgbClr val="04276E"/>
                </a:solidFill>
              </a:rPr>
              <a:t>within</a:t>
            </a:r>
            <a:r>
              <a:rPr lang="de-DE" sz="1200" dirty="0">
                <a:solidFill>
                  <a:srgbClr val="04276E"/>
                </a:solidFill>
              </a:rPr>
              <a:t> </a:t>
            </a:r>
            <a:r>
              <a:rPr lang="de-DE" sz="1200" dirty="0" err="1">
                <a:solidFill>
                  <a:srgbClr val="04276E"/>
                </a:solidFill>
              </a:rPr>
              <a:t>the</a:t>
            </a:r>
            <a:r>
              <a:rPr lang="de-DE" sz="1200" dirty="0">
                <a:solidFill>
                  <a:srgbClr val="04276E"/>
                </a:solidFill>
              </a:rPr>
              <a:t> </a:t>
            </a:r>
            <a:r>
              <a:rPr lang="de-DE" sz="1200" dirty="0" err="1">
                <a:solidFill>
                  <a:srgbClr val="04276E"/>
                </a:solidFill>
              </a:rPr>
              <a:t>Object</a:t>
            </a:r>
            <a:r>
              <a:rPr lang="de-DE" sz="1200" dirty="0">
                <a:solidFill>
                  <a:srgbClr val="04276E"/>
                </a:solidFill>
              </a:rPr>
              <a:t> CU</a:t>
            </a:r>
            <a:endParaRPr lang="de-DE" sz="1200" i="1" dirty="0">
              <a:solidFill>
                <a:srgbClr val="04276E"/>
              </a:solidFill>
            </a:endParaRPr>
          </a:p>
        </p:txBody>
      </p:sp>
      <p:cxnSp>
        <p:nvCxnSpPr>
          <p:cNvPr id="67" name="Gerade Verbindung mit Pfeil 66">
            <a:extLst>
              <a:ext uri="{FF2B5EF4-FFF2-40B4-BE49-F238E27FC236}">
                <a16:creationId xmlns:a16="http://schemas.microsoft.com/office/drawing/2014/main" id="{7DA66F09-0743-401A-86A5-5B98019BE290}"/>
              </a:ext>
            </a:extLst>
          </p:cNvPr>
          <p:cNvCxnSpPr>
            <a:cxnSpLocks/>
            <a:stCxn id="28" idx="2"/>
            <a:endCxn id="66" idx="0"/>
          </p:cNvCxnSpPr>
          <p:nvPr/>
        </p:nvCxnSpPr>
        <p:spPr>
          <a:xfrm flipH="1">
            <a:off x="8984626" y="4403255"/>
            <a:ext cx="9" cy="14558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Verbinder: gewinkelt 78">
            <a:extLst>
              <a:ext uri="{FF2B5EF4-FFF2-40B4-BE49-F238E27FC236}">
                <a16:creationId xmlns:a16="http://schemas.microsoft.com/office/drawing/2014/main" id="{522ADC4F-C6B2-4699-82EB-338C7333A0FA}"/>
              </a:ext>
            </a:extLst>
          </p:cNvPr>
          <p:cNvCxnSpPr>
            <a:cxnSpLocks/>
            <a:stCxn id="48" idx="3"/>
            <a:endCxn id="58" idx="1"/>
          </p:cNvCxnSpPr>
          <p:nvPr/>
        </p:nvCxnSpPr>
        <p:spPr>
          <a:xfrm flipV="1">
            <a:off x="5717750" y="5440940"/>
            <a:ext cx="910602" cy="768172"/>
          </a:xfrm>
          <a:prstGeom prst="bentConnector3">
            <a:avLst>
              <a:gd name="adj1" fmla="val 50000"/>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84" name="Gerade Verbindung mit Pfeil 83">
            <a:extLst>
              <a:ext uri="{FF2B5EF4-FFF2-40B4-BE49-F238E27FC236}">
                <a16:creationId xmlns:a16="http://schemas.microsoft.com/office/drawing/2014/main" id="{8078BE76-D08A-4442-B537-51BCE3117582}"/>
              </a:ext>
            </a:extLst>
          </p:cNvPr>
          <p:cNvCxnSpPr>
            <a:cxnSpLocks/>
            <a:stCxn id="16" idx="3"/>
            <a:endCxn id="27" idx="1"/>
          </p:cNvCxnSpPr>
          <p:nvPr/>
        </p:nvCxnSpPr>
        <p:spPr>
          <a:xfrm flipV="1">
            <a:off x="5717751" y="2889677"/>
            <a:ext cx="910600" cy="668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Textfeld 93">
            <a:extLst>
              <a:ext uri="{FF2B5EF4-FFF2-40B4-BE49-F238E27FC236}">
                <a16:creationId xmlns:a16="http://schemas.microsoft.com/office/drawing/2014/main" id="{280788E5-65FE-4EE4-946B-02AC5F7356CD}"/>
              </a:ext>
            </a:extLst>
          </p:cNvPr>
          <p:cNvSpPr txBox="1"/>
          <p:nvPr/>
        </p:nvSpPr>
        <p:spPr>
          <a:xfrm>
            <a:off x="396608" y="2214389"/>
            <a:ext cx="1725922" cy="369332"/>
          </a:xfrm>
          <a:prstGeom prst="rect">
            <a:avLst/>
          </a:prstGeom>
          <a:noFill/>
        </p:spPr>
        <p:txBody>
          <a:bodyPr wrap="none" rtlCol="0">
            <a:spAutoFit/>
          </a:bodyPr>
          <a:lstStyle/>
          <a:p>
            <a:r>
              <a:rPr lang="de-DE" dirty="0" err="1">
                <a:solidFill>
                  <a:srgbClr val="FF0000"/>
                </a:solidFill>
              </a:rPr>
              <a:t>Scetch</a:t>
            </a:r>
            <a:r>
              <a:rPr lang="de-DE" dirty="0">
                <a:solidFill>
                  <a:srgbClr val="FF0000"/>
                </a:solidFill>
              </a:rPr>
              <a:t> </a:t>
            </a:r>
            <a:r>
              <a:rPr lang="de-DE" dirty="0" err="1">
                <a:solidFill>
                  <a:srgbClr val="FF0000"/>
                </a:solidFill>
              </a:rPr>
              <a:t>of</a:t>
            </a:r>
            <a:r>
              <a:rPr lang="de-DE" dirty="0">
                <a:solidFill>
                  <a:srgbClr val="FF0000"/>
                </a:solidFill>
              </a:rPr>
              <a:t> Design</a:t>
            </a:r>
            <a:endParaRPr lang="en-GB" dirty="0">
              <a:solidFill>
                <a:srgbClr val="FF0000"/>
              </a:solidFill>
            </a:endParaRPr>
          </a:p>
        </p:txBody>
      </p:sp>
      <p:sp>
        <p:nvSpPr>
          <p:cNvPr id="96" name="Pfeil: nach unten 95">
            <a:extLst>
              <a:ext uri="{FF2B5EF4-FFF2-40B4-BE49-F238E27FC236}">
                <a16:creationId xmlns:a16="http://schemas.microsoft.com/office/drawing/2014/main" id="{0BFA5C97-C702-44FD-B1F0-738F99B5E6F4}"/>
              </a:ext>
            </a:extLst>
          </p:cNvPr>
          <p:cNvSpPr/>
          <p:nvPr/>
        </p:nvSpPr>
        <p:spPr>
          <a:xfrm>
            <a:off x="6654188" y="5878604"/>
            <a:ext cx="4712557"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AL File </a:t>
            </a:r>
            <a:r>
              <a:rPr lang="de-DE" dirty="0" err="1"/>
              <a:t>Structure</a:t>
            </a:r>
            <a:endParaRPr lang="en-GB" dirty="0"/>
          </a:p>
        </p:txBody>
      </p:sp>
    </p:spTree>
    <p:extLst>
      <p:ext uri="{BB962C8B-B14F-4D97-AF65-F5344CB8AC3E}">
        <p14:creationId xmlns:p14="http://schemas.microsoft.com/office/powerpoint/2010/main" val="44386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27" grpId="0" animBg="1"/>
      <p:bldP spid="28" grpId="0" animBg="1"/>
      <p:bldP spid="35" grpId="0" animBg="1"/>
      <p:bldP spid="53" grpId="0" animBg="1"/>
      <p:bldP spid="58" grpId="0" animBg="1"/>
      <p:bldP spid="37" grpId="0" animBg="1"/>
      <p:bldP spid="48" grpId="0" animBg="1"/>
      <p:bldP spid="66" grpId="0" animBg="1"/>
      <p:bldP spid="94" grpId="0"/>
      <p:bldP spid="9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13 | </a:t>
            </a:r>
            <a:r>
              <a:rPr lang="en-GB" dirty="0"/>
              <a:t>AL File Structure</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108</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pic>
        <p:nvPicPr>
          <p:cNvPr id="5" name="Grafik 4">
            <a:extLst>
              <a:ext uri="{FF2B5EF4-FFF2-40B4-BE49-F238E27FC236}">
                <a16:creationId xmlns:a16="http://schemas.microsoft.com/office/drawing/2014/main" id="{C2BA7947-530E-4ECB-9EBF-A6D8AD1726EB}"/>
              </a:ext>
            </a:extLst>
          </p:cNvPr>
          <p:cNvPicPr>
            <a:picLocks noChangeAspect="1"/>
          </p:cNvPicPr>
          <p:nvPr/>
        </p:nvPicPr>
        <p:blipFill>
          <a:blip r:embed="rId4"/>
          <a:stretch>
            <a:fillRect/>
          </a:stretch>
        </p:blipFill>
        <p:spPr>
          <a:xfrm>
            <a:off x="0" y="1273366"/>
            <a:ext cx="12192000" cy="4311267"/>
          </a:xfrm>
          <a:prstGeom prst="rect">
            <a:avLst/>
          </a:prstGeom>
        </p:spPr>
      </p:pic>
    </p:spTree>
    <p:extLst>
      <p:ext uri="{BB962C8B-B14F-4D97-AF65-F5344CB8AC3E}">
        <p14:creationId xmlns:p14="http://schemas.microsoft.com/office/powerpoint/2010/main" val="13153071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13 | </a:t>
            </a:r>
            <a:r>
              <a:rPr lang="en-GB" dirty="0"/>
              <a:t>Doing</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109</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59999" y="3123164"/>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Connect </a:t>
            </a:r>
            <a:r>
              <a:rPr lang="de-DE" sz="1400" dirty="0" err="1">
                <a:solidFill>
                  <a:srgbClr val="002060"/>
                </a:solidFill>
              </a:rPr>
              <a:t>the</a:t>
            </a:r>
            <a:r>
              <a:rPr lang="de-DE" sz="1400" dirty="0">
                <a:solidFill>
                  <a:srgbClr val="002060"/>
                </a:solidFill>
              </a:rPr>
              <a:t> Project </a:t>
            </a:r>
            <a:r>
              <a:rPr lang="de-DE" sz="1400" dirty="0" err="1">
                <a:solidFill>
                  <a:srgbClr val="002060"/>
                </a:solidFill>
              </a:rPr>
              <a:t>to</a:t>
            </a:r>
            <a:r>
              <a:rPr lang="de-DE" sz="1400" dirty="0">
                <a:solidFill>
                  <a:srgbClr val="002060"/>
                </a:solidFill>
              </a:rPr>
              <a:t> </a:t>
            </a:r>
            <a:r>
              <a:rPr lang="de-DE" sz="1400" dirty="0" err="1">
                <a:solidFill>
                  <a:srgbClr val="002060"/>
                </a:solidFill>
              </a:rPr>
              <a:t>your</a:t>
            </a:r>
            <a:r>
              <a:rPr lang="de-DE" sz="1400" dirty="0">
                <a:solidFill>
                  <a:srgbClr val="002060"/>
                </a:solidFill>
              </a:rPr>
              <a:t> DB</a:t>
            </a:r>
            <a:endParaRPr lang="en-GB" sz="1400"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59999" y="2339222"/>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Create </a:t>
            </a:r>
            <a:r>
              <a:rPr lang="de-DE" sz="1400" dirty="0" err="1">
                <a:solidFill>
                  <a:srgbClr val="002060"/>
                </a:solidFill>
              </a:rPr>
              <a:t>new</a:t>
            </a:r>
            <a:r>
              <a:rPr lang="de-DE" sz="1400" dirty="0">
                <a:solidFill>
                  <a:srgbClr val="002060"/>
                </a:solidFill>
              </a:rPr>
              <a:t> AL Project „</a:t>
            </a:r>
            <a:r>
              <a:rPr lang="de-DE" sz="1400" dirty="0" err="1">
                <a:solidFill>
                  <a:srgbClr val="002060"/>
                </a:solidFill>
              </a:rPr>
              <a:t>SomeALTests</a:t>
            </a:r>
            <a:r>
              <a:rPr lang="de-DE" sz="1400" dirty="0">
                <a:solidFill>
                  <a:srgbClr val="002060"/>
                </a:solidFill>
              </a:rPr>
              <a:t>“</a:t>
            </a:r>
            <a:endParaRPr lang="en-GB" sz="1400" dirty="0">
              <a:solidFill>
                <a:srgbClr val="002060"/>
              </a:solidFill>
            </a:endParaRPr>
          </a:p>
        </p:txBody>
      </p:sp>
      <p:sp>
        <p:nvSpPr>
          <p:cNvPr id="31" name="Rechteck 30">
            <a:extLst>
              <a:ext uri="{FF2B5EF4-FFF2-40B4-BE49-F238E27FC236}">
                <a16:creationId xmlns:a16="http://schemas.microsoft.com/office/drawing/2014/main" id="{D6401B4D-5D4B-4D99-B3CA-E1B297F51122}"/>
              </a:ext>
            </a:extLst>
          </p:cNvPr>
          <p:cNvSpPr/>
          <p:nvPr/>
        </p:nvSpPr>
        <p:spPr>
          <a:xfrm>
            <a:off x="359999" y="5973905"/>
            <a:ext cx="362144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t>
            </a:r>
            <a:r>
              <a:rPr lang="de-DE" sz="1400" dirty="0" err="1">
                <a:solidFill>
                  <a:srgbClr val="002060"/>
                </a:solidFill>
              </a:rPr>
              <a:t>the</a:t>
            </a:r>
            <a:r>
              <a:rPr lang="de-DE" sz="1400" dirty="0">
                <a:solidFill>
                  <a:srgbClr val="002060"/>
                </a:solidFill>
              </a:rPr>
              <a:t> Project, </a:t>
            </a:r>
            <a:r>
              <a:rPr lang="de-DE" sz="1400" dirty="0" err="1">
                <a:solidFill>
                  <a:srgbClr val="002060"/>
                </a:solidFill>
              </a:rPr>
              <a:t>gain</a:t>
            </a:r>
            <a:r>
              <a:rPr lang="de-DE" sz="1400" dirty="0">
                <a:solidFill>
                  <a:srgbClr val="002060"/>
                </a:solidFill>
              </a:rPr>
              <a:t> </a:t>
            </a:r>
            <a:r>
              <a:rPr lang="de-DE" sz="1400" dirty="0" err="1">
                <a:solidFill>
                  <a:srgbClr val="002060"/>
                </a:solidFill>
              </a:rPr>
              <a:t>insight</a:t>
            </a:r>
            <a:r>
              <a:rPr lang="de-DE" sz="1400" dirty="0">
                <a:solidFill>
                  <a:srgbClr val="002060"/>
                </a:solidFill>
              </a:rPr>
              <a:t> …</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170722" y="2704347"/>
            <a:ext cx="0" cy="41881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771B51F3-76CB-40EA-9ACA-27632D1E2160}"/>
              </a:ext>
            </a:extLst>
          </p:cNvPr>
          <p:cNvCxnSpPr>
            <a:cxnSpLocks/>
            <a:stCxn id="53" idx="2"/>
            <a:endCxn id="31" idx="0"/>
          </p:cNvCxnSpPr>
          <p:nvPr/>
        </p:nvCxnSpPr>
        <p:spPr>
          <a:xfrm>
            <a:off x="2170721" y="5359087"/>
            <a:ext cx="1" cy="61481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7" name="Rechteck 26">
            <a:extLst>
              <a:ext uri="{FF2B5EF4-FFF2-40B4-BE49-F238E27FC236}">
                <a16:creationId xmlns:a16="http://schemas.microsoft.com/office/drawing/2014/main" id="{EE09B8EE-1850-43F8-BAC9-DEB6F34BE18D}"/>
              </a:ext>
            </a:extLst>
          </p:cNvPr>
          <p:cNvSpPr/>
          <p:nvPr/>
        </p:nvSpPr>
        <p:spPr>
          <a:xfrm>
            <a:off x="4590231" y="2234446"/>
            <a:ext cx="2996818" cy="56922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Open VS Code, </a:t>
            </a:r>
          </a:p>
          <a:p>
            <a:r>
              <a:rPr lang="de-DE" sz="1200" dirty="0">
                <a:solidFill>
                  <a:srgbClr val="04276E"/>
                </a:solidFill>
              </a:rPr>
              <a:t>press </a:t>
            </a:r>
            <a:r>
              <a:rPr lang="de-DE" sz="1200" dirty="0" err="1">
                <a:solidFill>
                  <a:srgbClr val="04276E"/>
                </a:solidFill>
              </a:rPr>
              <a:t>Alt+A</a:t>
            </a:r>
            <a:r>
              <a:rPr lang="de-DE" sz="1200" dirty="0">
                <a:solidFill>
                  <a:srgbClr val="04276E"/>
                </a:solidFill>
              </a:rPr>
              <a:t> </a:t>
            </a:r>
            <a:r>
              <a:rPr lang="de-DE" sz="1200" dirty="0" err="1">
                <a:solidFill>
                  <a:srgbClr val="04276E"/>
                </a:solidFill>
              </a:rPr>
              <a:t>Alt+L</a:t>
            </a:r>
            <a:r>
              <a:rPr lang="de-DE" sz="1200" dirty="0">
                <a:solidFill>
                  <a:srgbClr val="04276E"/>
                </a:solidFill>
              </a:rPr>
              <a:t> </a:t>
            </a:r>
            <a:r>
              <a:rPr lang="de-DE" sz="1200" dirty="0" err="1">
                <a:solidFill>
                  <a:srgbClr val="04276E"/>
                </a:solidFill>
              </a:rPr>
              <a:t>to</a:t>
            </a:r>
            <a:r>
              <a:rPr lang="de-DE" sz="1200" dirty="0">
                <a:solidFill>
                  <a:srgbClr val="04276E"/>
                </a:solidFill>
              </a:rPr>
              <a:t> </a:t>
            </a:r>
            <a:r>
              <a:rPr lang="de-DE" sz="1200" dirty="0" err="1">
                <a:solidFill>
                  <a:srgbClr val="04276E"/>
                </a:solidFill>
              </a:rPr>
              <a:t>create</a:t>
            </a:r>
            <a:r>
              <a:rPr lang="de-DE" sz="1200" dirty="0">
                <a:solidFill>
                  <a:srgbClr val="04276E"/>
                </a:solidFill>
              </a:rPr>
              <a:t> „Hello World“ …</a:t>
            </a:r>
            <a:endParaRPr lang="de-DE" sz="1200" i="1" dirty="0">
              <a:solidFill>
                <a:srgbClr val="04276E"/>
              </a:solidFill>
            </a:endParaRPr>
          </a:p>
        </p:txBody>
      </p:sp>
      <p:sp>
        <p:nvSpPr>
          <p:cNvPr id="28" name="Rechteck 27">
            <a:extLst>
              <a:ext uri="{FF2B5EF4-FFF2-40B4-BE49-F238E27FC236}">
                <a16:creationId xmlns:a16="http://schemas.microsoft.com/office/drawing/2014/main" id="{86CF19BC-D5D6-4647-88F8-A499F1A77903}"/>
              </a:ext>
            </a:extLst>
          </p:cNvPr>
          <p:cNvSpPr/>
          <p:nvPr/>
        </p:nvSpPr>
        <p:spPr>
          <a:xfrm>
            <a:off x="4590230" y="3716648"/>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Clean </a:t>
            </a:r>
            <a:r>
              <a:rPr lang="de-DE" sz="1200" dirty="0" err="1">
                <a:solidFill>
                  <a:srgbClr val="04276E"/>
                </a:solidFill>
              </a:rPr>
              <a:t>up</a:t>
            </a:r>
            <a:r>
              <a:rPr lang="de-DE" sz="1200" dirty="0">
                <a:solidFill>
                  <a:srgbClr val="04276E"/>
                </a:solidFill>
              </a:rPr>
              <a:t> „Hello World“ …</a:t>
            </a:r>
            <a:endParaRPr lang="de-DE" sz="1200" i="1" dirty="0">
              <a:solidFill>
                <a:srgbClr val="04276E"/>
              </a:solidFill>
            </a:endParaRPr>
          </a:p>
        </p:txBody>
      </p:sp>
      <p:cxnSp>
        <p:nvCxnSpPr>
          <p:cNvPr id="40" name="Gerade Verbindung mit Pfeil 39">
            <a:extLst>
              <a:ext uri="{FF2B5EF4-FFF2-40B4-BE49-F238E27FC236}">
                <a16:creationId xmlns:a16="http://schemas.microsoft.com/office/drawing/2014/main" id="{FD4936FE-7C94-4D1E-9C6F-4D02BD1C9487}"/>
              </a:ext>
            </a:extLst>
          </p:cNvPr>
          <p:cNvCxnSpPr>
            <a:cxnSpLocks/>
            <a:stCxn id="35" idx="2"/>
            <a:endCxn id="28" idx="0"/>
          </p:cNvCxnSpPr>
          <p:nvPr/>
        </p:nvCxnSpPr>
        <p:spPr>
          <a:xfrm flipH="1">
            <a:off x="6088639" y="3483548"/>
            <a:ext cx="1" cy="23310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5" name="Rechteck 34">
            <a:extLst>
              <a:ext uri="{FF2B5EF4-FFF2-40B4-BE49-F238E27FC236}">
                <a16:creationId xmlns:a16="http://schemas.microsoft.com/office/drawing/2014/main" id="{6DED586B-EAF3-400F-9FEB-ED4B0378E0FE}"/>
              </a:ext>
            </a:extLst>
          </p:cNvPr>
          <p:cNvSpPr/>
          <p:nvPr/>
        </p:nvSpPr>
        <p:spPr>
          <a:xfrm>
            <a:off x="4590231" y="3118422"/>
            <a:ext cx="2996818" cy="3651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Adapt</a:t>
            </a:r>
            <a:r>
              <a:rPr lang="de-DE" sz="1200" dirty="0">
                <a:solidFill>
                  <a:srgbClr val="04276E"/>
                </a:solidFill>
              </a:rPr>
              <a:t> </a:t>
            </a:r>
            <a:r>
              <a:rPr lang="de-DE" sz="1200" dirty="0" err="1">
                <a:solidFill>
                  <a:srgbClr val="04276E"/>
                </a:solidFill>
              </a:rPr>
              <a:t>launch.json</a:t>
            </a:r>
            <a:r>
              <a:rPr lang="de-DE" sz="1200" dirty="0">
                <a:solidFill>
                  <a:srgbClr val="04276E"/>
                </a:solidFill>
              </a:rPr>
              <a:t> and </a:t>
            </a:r>
            <a:r>
              <a:rPr lang="de-DE" sz="1200" dirty="0" err="1">
                <a:solidFill>
                  <a:srgbClr val="04276E"/>
                </a:solidFill>
              </a:rPr>
              <a:t>app.json</a:t>
            </a:r>
            <a:endParaRPr lang="de-DE" sz="1200" i="1" dirty="0">
              <a:solidFill>
                <a:srgbClr val="04276E"/>
              </a:solidFill>
            </a:endParaRPr>
          </a:p>
        </p:txBody>
      </p:sp>
      <p:cxnSp>
        <p:nvCxnSpPr>
          <p:cNvPr id="44" name="Gerade Verbindung mit Pfeil 43">
            <a:extLst>
              <a:ext uri="{FF2B5EF4-FFF2-40B4-BE49-F238E27FC236}">
                <a16:creationId xmlns:a16="http://schemas.microsoft.com/office/drawing/2014/main" id="{E4136D5B-4EC9-41F6-B907-070D4D1E0DD5}"/>
              </a:ext>
            </a:extLst>
          </p:cNvPr>
          <p:cNvCxnSpPr>
            <a:cxnSpLocks/>
            <a:stCxn id="9" idx="3"/>
            <a:endCxn id="35" idx="1"/>
          </p:cNvCxnSpPr>
          <p:nvPr/>
        </p:nvCxnSpPr>
        <p:spPr>
          <a:xfrm flipV="1">
            <a:off x="3981445" y="3300985"/>
            <a:ext cx="608786" cy="47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78D746AD-17E2-46D2-82C7-CA37AA923C71}"/>
              </a:ext>
            </a:extLst>
          </p:cNvPr>
          <p:cNvCxnSpPr>
            <a:cxnSpLocks/>
            <a:stCxn id="16" idx="3"/>
            <a:endCxn id="27" idx="1"/>
          </p:cNvCxnSpPr>
          <p:nvPr/>
        </p:nvCxnSpPr>
        <p:spPr>
          <a:xfrm flipV="1">
            <a:off x="3981445" y="2519060"/>
            <a:ext cx="608786" cy="272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3" name="Rechteck 52">
            <a:extLst>
              <a:ext uri="{FF2B5EF4-FFF2-40B4-BE49-F238E27FC236}">
                <a16:creationId xmlns:a16="http://schemas.microsoft.com/office/drawing/2014/main" id="{8DA1741C-A0D7-4B89-A07B-24C36ADD4098}"/>
              </a:ext>
            </a:extLst>
          </p:cNvPr>
          <p:cNvSpPr/>
          <p:nvPr/>
        </p:nvSpPr>
        <p:spPr>
          <a:xfrm>
            <a:off x="359998" y="4993962"/>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Create Extension </a:t>
            </a:r>
            <a:r>
              <a:rPr lang="de-DE" sz="1400" dirty="0" err="1">
                <a:solidFill>
                  <a:srgbClr val="002060"/>
                </a:solidFill>
              </a:rPr>
              <a:t>of</a:t>
            </a:r>
            <a:r>
              <a:rPr lang="de-DE" sz="1400" dirty="0">
                <a:solidFill>
                  <a:srgbClr val="002060"/>
                </a:solidFill>
              </a:rPr>
              <a:t> Tab 204 „Unit </a:t>
            </a:r>
            <a:r>
              <a:rPr lang="de-DE" sz="1400" dirty="0" err="1">
                <a:solidFill>
                  <a:srgbClr val="002060"/>
                </a:solidFill>
              </a:rPr>
              <a:t>of</a:t>
            </a:r>
            <a:r>
              <a:rPr lang="de-DE" sz="1400" dirty="0">
                <a:solidFill>
                  <a:srgbClr val="002060"/>
                </a:solidFill>
              </a:rPr>
              <a:t> </a:t>
            </a:r>
            <a:r>
              <a:rPr lang="de-DE" sz="1400" dirty="0" err="1">
                <a:solidFill>
                  <a:srgbClr val="002060"/>
                </a:solidFill>
              </a:rPr>
              <a:t>Measure</a:t>
            </a:r>
            <a:r>
              <a:rPr lang="de-DE" sz="1400" dirty="0">
                <a:solidFill>
                  <a:srgbClr val="002060"/>
                </a:solidFill>
              </a:rPr>
              <a:t>“</a:t>
            </a:r>
            <a:endParaRPr lang="en-GB" sz="1400" dirty="0">
              <a:solidFill>
                <a:srgbClr val="002060"/>
              </a:solidFill>
            </a:endParaRPr>
          </a:p>
        </p:txBody>
      </p:sp>
      <p:sp>
        <p:nvSpPr>
          <p:cNvPr id="58" name="Rechteck 57">
            <a:extLst>
              <a:ext uri="{FF2B5EF4-FFF2-40B4-BE49-F238E27FC236}">
                <a16:creationId xmlns:a16="http://schemas.microsoft.com/office/drawing/2014/main" id="{411DECE1-9A7E-4B9B-9461-2D79D6EF762A}"/>
              </a:ext>
            </a:extLst>
          </p:cNvPr>
          <p:cNvSpPr/>
          <p:nvPr/>
        </p:nvSpPr>
        <p:spPr>
          <a:xfrm>
            <a:off x="4590230" y="4993962"/>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Create proper AL File </a:t>
            </a:r>
            <a:r>
              <a:rPr lang="de-DE" sz="1200" dirty="0" err="1">
                <a:solidFill>
                  <a:srgbClr val="04276E"/>
                </a:solidFill>
              </a:rPr>
              <a:t>Structure</a:t>
            </a:r>
            <a:endParaRPr lang="de-DE" sz="1200" i="1" dirty="0">
              <a:solidFill>
                <a:srgbClr val="04276E"/>
              </a:solidFill>
            </a:endParaRPr>
          </a:p>
        </p:txBody>
      </p:sp>
      <p:sp>
        <p:nvSpPr>
          <p:cNvPr id="60" name="Rechteck 59">
            <a:extLst>
              <a:ext uri="{FF2B5EF4-FFF2-40B4-BE49-F238E27FC236}">
                <a16:creationId xmlns:a16="http://schemas.microsoft.com/office/drawing/2014/main" id="{5434DF2C-EE08-4439-B6B2-2306FC35351B}"/>
              </a:ext>
            </a:extLst>
          </p:cNvPr>
          <p:cNvSpPr/>
          <p:nvPr/>
        </p:nvSpPr>
        <p:spPr>
          <a:xfrm>
            <a:off x="4590230" y="5586894"/>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Implement Extension</a:t>
            </a:r>
            <a:endParaRPr lang="de-DE" sz="1200" i="1" dirty="0">
              <a:solidFill>
                <a:srgbClr val="04276E"/>
              </a:solidFill>
            </a:endParaRPr>
          </a:p>
        </p:txBody>
      </p:sp>
      <p:cxnSp>
        <p:nvCxnSpPr>
          <p:cNvPr id="62" name="Gerade Verbindung mit Pfeil 61">
            <a:extLst>
              <a:ext uri="{FF2B5EF4-FFF2-40B4-BE49-F238E27FC236}">
                <a16:creationId xmlns:a16="http://schemas.microsoft.com/office/drawing/2014/main" id="{30F07759-F5D4-4591-BD3E-45057CA7D89C}"/>
              </a:ext>
            </a:extLst>
          </p:cNvPr>
          <p:cNvCxnSpPr>
            <a:cxnSpLocks/>
            <a:stCxn id="53" idx="3"/>
            <a:endCxn id="58" idx="1"/>
          </p:cNvCxnSpPr>
          <p:nvPr/>
        </p:nvCxnSpPr>
        <p:spPr>
          <a:xfrm>
            <a:off x="3981444" y="5176525"/>
            <a:ext cx="60878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81DDA6D5-015F-455C-9FEA-A340C1DC7348}"/>
              </a:ext>
            </a:extLst>
          </p:cNvPr>
          <p:cNvCxnSpPr>
            <a:cxnSpLocks/>
            <a:stCxn id="58" idx="2"/>
            <a:endCxn id="60" idx="0"/>
          </p:cNvCxnSpPr>
          <p:nvPr/>
        </p:nvCxnSpPr>
        <p:spPr>
          <a:xfrm>
            <a:off x="6088639" y="5359087"/>
            <a:ext cx="0" cy="22780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8592CD84-61E5-445D-B1CD-DC8487995E22}"/>
              </a:ext>
            </a:extLst>
          </p:cNvPr>
          <p:cNvCxnSpPr>
            <a:cxnSpLocks/>
            <a:stCxn id="9" idx="2"/>
            <a:endCxn id="45" idx="0"/>
          </p:cNvCxnSpPr>
          <p:nvPr/>
        </p:nvCxnSpPr>
        <p:spPr>
          <a:xfrm flipH="1">
            <a:off x="2170721" y="3488289"/>
            <a:ext cx="1" cy="79919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2" name="Rechteck 41">
            <a:extLst>
              <a:ext uri="{FF2B5EF4-FFF2-40B4-BE49-F238E27FC236}">
                <a16:creationId xmlns:a16="http://schemas.microsoft.com/office/drawing/2014/main" id="{548715FF-4F2D-46CA-B0E2-04C38C69DC4B}"/>
              </a:ext>
            </a:extLst>
          </p:cNvPr>
          <p:cNvSpPr/>
          <p:nvPr/>
        </p:nvSpPr>
        <p:spPr>
          <a:xfrm>
            <a:off x="359999" y="828101"/>
            <a:ext cx="9915213" cy="127415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600" b="1" dirty="0" err="1">
                <a:solidFill>
                  <a:srgbClr val="002060"/>
                </a:solidFill>
              </a:rPr>
              <a:t>Sequence</a:t>
            </a:r>
            <a:r>
              <a:rPr lang="de-DE" sz="1600" b="1" dirty="0">
                <a:solidFill>
                  <a:srgbClr val="002060"/>
                </a:solidFill>
              </a:rPr>
              <a:t> </a:t>
            </a:r>
            <a:r>
              <a:rPr lang="de-DE" sz="1600" b="1" dirty="0" err="1">
                <a:solidFill>
                  <a:srgbClr val="002060"/>
                </a:solidFill>
              </a:rPr>
              <a:t>of</a:t>
            </a:r>
            <a:r>
              <a:rPr lang="de-DE" sz="1600" b="1" dirty="0">
                <a:solidFill>
                  <a:srgbClr val="002060"/>
                </a:solidFill>
              </a:rPr>
              <a:t> </a:t>
            </a:r>
            <a:r>
              <a:rPr lang="de-DE" sz="1600" b="1" dirty="0" err="1">
                <a:solidFill>
                  <a:srgbClr val="002060"/>
                </a:solidFill>
              </a:rPr>
              <a:t>Execution</a:t>
            </a:r>
            <a:r>
              <a:rPr lang="de-DE" sz="1600" b="1" dirty="0">
                <a:solidFill>
                  <a:srgbClr val="002060"/>
                </a:solidFill>
              </a:rPr>
              <a:t> </a:t>
            </a:r>
            <a:r>
              <a:rPr lang="de-DE" sz="1600" b="1" dirty="0" err="1">
                <a:solidFill>
                  <a:srgbClr val="002060"/>
                </a:solidFill>
              </a:rPr>
              <a:t>of</a:t>
            </a:r>
            <a:r>
              <a:rPr lang="de-DE" sz="1600" b="1" dirty="0">
                <a:solidFill>
                  <a:srgbClr val="002060"/>
                </a:solidFill>
              </a:rPr>
              <a:t> </a:t>
            </a:r>
            <a:r>
              <a:rPr lang="de-DE" sz="1600" b="1" dirty="0" err="1">
                <a:solidFill>
                  <a:srgbClr val="002060"/>
                </a:solidFill>
              </a:rPr>
              <a:t>table</a:t>
            </a:r>
            <a:r>
              <a:rPr lang="de-DE" sz="1600" b="1" dirty="0">
                <a:solidFill>
                  <a:srgbClr val="002060"/>
                </a:solidFill>
              </a:rPr>
              <a:t> </a:t>
            </a:r>
            <a:r>
              <a:rPr lang="de-DE" sz="1600" b="1" dirty="0" err="1">
                <a:solidFill>
                  <a:srgbClr val="002060"/>
                </a:solidFill>
              </a:rPr>
              <a:t>extension</a:t>
            </a:r>
            <a:r>
              <a:rPr lang="de-DE" sz="1600" b="1" dirty="0">
                <a:solidFill>
                  <a:srgbClr val="002060"/>
                </a:solidFill>
              </a:rPr>
              <a:t> </a:t>
            </a:r>
            <a:r>
              <a:rPr lang="de-DE" sz="1600" b="1" dirty="0" err="1">
                <a:solidFill>
                  <a:srgbClr val="002060"/>
                </a:solidFill>
              </a:rPr>
              <a:t>field</a:t>
            </a:r>
            <a:r>
              <a:rPr lang="de-DE" sz="1600" b="1" dirty="0">
                <a:solidFill>
                  <a:srgbClr val="002060"/>
                </a:solidFill>
              </a:rPr>
              <a:t> </a:t>
            </a:r>
            <a:r>
              <a:rPr lang="de-DE" sz="1600" b="1" dirty="0" err="1">
                <a:solidFill>
                  <a:srgbClr val="002060"/>
                </a:solidFill>
              </a:rPr>
              <a:t>triggers</a:t>
            </a:r>
            <a:r>
              <a:rPr lang="de-DE" sz="1600" dirty="0">
                <a:solidFill>
                  <a:srgbClr val="002060"/>
                </a:solidFill>
              </a:rPr>
              <a:t> </a:t>
            </a:r>
            <a:r>
              <a:rPr lang="de-DE" sz="1600" dirty="0" err="1">
                <a:solidFill>
                  <a:srgbClr val="002060"/>
                </a:solidFill>
              </a:rPr>
              <a:t>compared</a:t>
            </a:r>
            <a:r>
              <a:rPr lang="de-DE" sz="1600" dirty="0">
                <a:solidFill>
                  <a:srgbClr val="002060"/>
                </a:solidFill>
              </a:rPr>
              <a:t> </a:t>
            </a:r>
            <a:r>
              <a:rPr lang="de-DE" sz="1600" dirty="0" err="1">
                <a:solidFill>
                  <a:srgbClr val="002060"/>
                </a:solidFill>
              </a:rPr>
              <a:t>to</a:t>
            </a:r>
            <a:r>
              <a:rPr lang="de-DE" sz="1600" dirty="0">
                <a:solidFill>
                  <a:srgbClr val="002060"/>
                </a:solidFill>
              </a:rPr>
              <a:t> relevant </a:t>
            </a:r>
            <a:r>
              <a:rPr lang="de-DE" sz="1600" dirty="0" err="1">
                <a:solidFill>
                  <a:srgbClr val="002060"/>
                </a:solidFill>
              </a:rPr>
              <a:t>standard</a:t>
            </a:r>
            <a:r>
              <a:rPr lang="de-DE" sz="1600" dirty="0">
                <a:solidFill>
                  <a:srgbClr val="002060"/>
                </a:solidFill>
              </a:rPr>
              <a:t> </a:t>
            </a:r>
            <a:r>
              <a:rPr lang="de-DE" sz="1600" dirty="0" err="1">
                <a:solidFill>
                  <a:srgbClr val="002060"/>
                </a:solidFill>
              </a:rPr>
              <a:t>triggers</a:t>
            </a:r>
            <a:r>
              <a:rPr lang="de-DE" sz="1600" dirty="0">
                <a:solidFill>
                  <a:srgbClr val="002060"/>
                </a:solidFill>
              </a:rPr>
              <a:t> and </a:t>
            </a:r>
            <a:r>
              <a:rPr lang="de-DE" sz="1600" dirty="0" err="1">
                <a:solidFill>
                  <a:srgbClr val="002060"/>
                </a:solidFill>
              </a:rPr>
              <a:t>events</a:t>
            </a:r>
            <a:r>
              <a:rPr lang="de-DE" sz="1600" dirty="0">
                <a:solidFill>
                  <a:srgbClr val="002060"/>
                </a:solidFill>
              </a:rPr>
              <a:t>. Implement an Extension </a:t>
            </a:r>
            <a:r>
              <a:rPr lang="de-DE" sz="1600" dirty="0" err="1">
                <a:solidFill>
                  <a:srgbClr val="002060"/>
                </a:solidFill>
              </a:rPr>
              <a:t>which</a:t>
            </a:r>
            <a:r>
              <a:rPr lang="de-DE" sz="1600" dirty="0">
                <a:solidFill>
                  <a:srgbClr val="002060"/>
                </a:solidFill>
              </a:rPr>
              <a:t> </a:t>
            </a:r>
            <a:r>
              <a:rPr lang="de-DE" sz="1600" dirty="0" err="1">
                <a:solidFill>
                  <a:srgbClr val="002060"/>
                </a:solidFill>
              </a:rPr>
              <a:t>is</a:t>
            </a:r>
            <a:r>
              <a:rPr lang="de-DE" sz="1600" dirty="0">
                <a:solidFill>
                  <a:srgbClr val="002060"/>
                </a:solidFill>
              </a:rPr>
              <a:t> </a:t>
            </a:r>
            <a:r>
              <a:rPr lang="de-DE" sz="1600" dirty="0" err="1">
                <a:solidFill>
                  <a:srgbClr val="002060"/>
                </a:solidFill>
              </a:rPr>
              <a:t>suited</a:t>
            </a:r>
            <a:r>
              <a:rPr lang="de-DE" sz="1600" dirty="0">
                <a:solidFill>
                  <a:srgbClr val="002060"/>
                </a:solidFill>
              </a:rPr>
              <a:t> </a:t>
            </a:r>
            <a:r>
              <a:rPr lang="de-DE" sz="1600" dirty="0" err="1">
                <a:solidFill>
                  <a:srgbClr val="002060"/>
                </a:solidFill>
              </a:rPr>
              <a:t>to</a:t>
            </a:r>
            <a:r>
              <a:rPr lang="de-DE" sz="1600" dirty="0">
                <a:solidFill>
                  <a:srgbClr val="002060"/>
                </a:solidFill>
              </a:rPr>
              <a:t> </a:t>
            </a:r>
            <a:r>
              <a:rPr lang="de-DE" sz="1600" dirty="0" err="1">
                <a:solidFill>
                  <a:srgbClr val="002060"/>
                </a:solidFill>
              </a:rPr>
              <a:t>show</a:t>
            </a:r>
            <a:r>
              <a:rPr lang="de-DE" sz="1600" dirty="0">
                <a:solidFill>
                  <a:srgbClr val="002060"/>
                </a:solidFill>
              </a:rPr>
              <a:t> </a:t>
            </a:r>
            <a:r>
              <a:rPr lang="de-DE" sz="1600" dirty="0" err="1">
                <a:solidFill>
                  <a:srgbClr val="002060"/>
                </a:solidFill>
              </a:rPr>
              <a:t>the</a:t>
            </a:r>
            <a:r>
              <a:rPr lang="de-DE" sz="1600" dirty="0">
                <a:solidFill>
                  <a:srgbClr val="002060"/>
                </a:solidFill>
              </a:rPr>
              <a:t> </a:t>
            </a:r>
            <a:r>
              <a:rPr lang="de-DE" sz="1600" dirty="0" err="1">
                <a:solidFill>
                  <a:srgbClr val="002060"/>
                </a:solidFill>
              </a:rPr>
              <a:t>order</a:t>
            </a:r>
            <a:r>
              <a:rPr lang="de-DE" sz="1600" dirty="0">
                <a:solidFill>
                  <a:srgbClr val="002060"/>
                </a:solidFill>
              </a:rPr>
              <a:t> </a:t>
            </a:r>
            <a:r>
              <a:rPr lang="de-DE" sz="1600" dirty="0" err="1">
                <a:solidFill>
                  <a:srgbClr val="002060"/>
                </a:solidFill>
              </a:rPr>
              <a:t>of</a:t>
            </a:r>
            <a:r>
              <a:rPr lang="de-DE" sz="1600" dirty="0">
                <a:solidFill>
                  <a:srgbClr val="002060"/>
                </a:solidFill>
              </a:rPr>
              <a:t> </a:t>
            </a:r>
            <a:r>
              <a:rPr lang="de-DE" sz="1600" dirty="0" err="1">
                <a:solidFill>
                  <a:srgbClr val="002060"/>
                </a:solidFill>
              </a:rPr>
              <a:t>execution</a:t>
            </a:r>
            <a:r>
              <a:rPr lang="de-DE" sz="1600" dirty="0">
                <a:solidFill>
                  <a:srgbClr val="002060"/>
                </a:solidFill>
              </a:rPr>
              <a:t> </a:t>
            </a:r>
            <a:r>
              <a:rPr lang="de-DE" sz="1600" dirty="0" err="1">
                <a:solidFill>
                  <a:srgbClr val="002060"/>
                </a:solidFill>
              </a:rPr>
              <a:t>of</a:t>
            </a:r>
            <a:r>
              <a:rPr lang="de-DE" sz="1600" dirty="0">
                <a:solidFill>
                  <a:srgbClr val="002060"/>
                </a:solidFill>
              </a:rPr>
              <a:t> „</a:t>
            </a:r>
            <a:r>
              <a:rPr lang="de-DE" sz="1600" dirty="0" err="1">
                <a:solidFill>
                  <a:srgbClr val="FF0000"/>
                </a:solidFill>
              </a:rPr>
              <a:t>OnBeforeValidate</a:t>
            </a:r>
            <a:r>
              <a:rPr lang="de-DE" sz="1600" dirty="0">
                <a:solidFill>
                  <a:srgbClr val="FF0000"/>
                </a:solidFill>
              </a:rPr>
              <a:t> (Extension Trigger)</a:t>
            </a:r>
            <a:r>
              <a:rPr lang="de-DE" sz="1600" dirty="0">
                <a:solidFill>
                  <a:srgbClr val="002060"/>
                </a:solidFill>
              </a:rPr>
              <a:t>“, „</a:t>
            </a:r>
            <a:r>
              <a:rPr lang="de-DE" sz="1600" dirty="0" err="1">
                <a:solidFill>
                  <a:srgbClr val="FF0000"/>
                </a:solidFill>
              </a:rPr>
              <a:t>OnBeforeValidate</a:t>
            </a:r>
            <a:r>
              <a:rPr lang="de-DE" sz="1600" dirty="0">
                <a:solidFill>
                  <a:srgbClr val="FF0000"/>
                </a:solidFill>
              </a:rPr>
              <a:t> (Table Field Event)</a:t>
            </a:r>
            <a:r>
              <a:rPr lang="de-DE" sz="1600" dirty="0">
                <a:solidFill>
                  <a:srgbClr val="002060"/>
                </a:solidFill>
              </a:rPr>
              <a:t>“, „</a:t>
            </a:r>
            <a:r>
              <a:rPr lang="de-DE" sz="1600" dirty="0" err="1">
                <a:solidFill>
                  <a:srgbClr val="FF0000"/>
                </a:solidFill>
              </a:rPr>
              <a:t>OnValidate</a:t>
            </a:r>
            <a:r>
              <a:rPr lang="de-DE" sz="1600" dirty="0">
                <a:solidFill>
                  <a:srgbClr val="FF0000"/>
                </a:solidFill>
              </a:rPr>
              <a:t> (Table Field Trigger)“, „</a:t>
            </a:r>
            <a:r>
              <a:rPr lang="de-DE" sz="1600" dirty="0" err="1">
                <a:solidFill>
                  <a:srgbClr val="FF0000"/>
                </a:solidFill>
              </a:rPr>
              <a:t>OnAfterValidate</a:t>
            </a:r>
            <a:r>
              <a:rPr lang="de-DE" sz="1600" dirty="0">
                <a:solidFill>
                  <a:srgbClr val="FF0000"/>
                </a:solidFill>
              </a:rPr>
              <a:t> (Table Field Event)“ </a:t>
            </a:r>
            <a:r>
              <a:rPr lang="de-DE" sz="1600" dirty="0">
                <a:solidFill>
                  <a:srgbClr val="002060"/>
                </a:solidFill>
              </a:rPr>
              <a:t>and</a:t>
            </a:r>
            <a:r>
              <a:rPr lang="de-DE" sz="1600" dirty="0">
                <a:solidFill>
                  <a:srgbClr val="FF0000"/>
                </a:solidFill>
              </a:rPr>
              <a:t> „</a:t>
            </a:r>
            <a:r>
              <a:rPr lang="de-DE" sz="1600" dirty="0" err="1">
                <a:solidFill>
                  <a:srgbClr val="FF0000"/>
                </a:solidFill>
              </a:rPr>
              <a:t>OnAfterValidate</a:t>
            </a:r>
            <a:r>
              <a:rPr lang="de-DE" sz="1600" dirty="0">
                <a:solidFill>
                  <a:srgbClr val="FF0000"/>
                </a:solidFill>
              </a:rPr>
              <a:t> (Extension Trigger)“</a:t>
            </a:r>
            <a:r>
              <a:rPr lang="de-DE" sz="1600" dirty="0">
                <a:solidFill>
                  <a:srgbClr val="002060"/>
                </a:solidFill>
              </a:rPr>
              <a:t>, </a:t>
            </a:r>
            <a:r>
              <a:rPr lang="de-DE" sz="1600" dirty="0" err="1">
                <a:solidFill>
                  <a:srgbClr val="002060"/>
                </a:solidFill>
              </a:rPr>
              <a:t>use</a:t>
            </a:r>
            <a:r>
              <a:rPr lang="de-DE" sz="1600" dirty="0">
                <a:solidFill>
                  <a:srgbClr val="002060"/>
                </a:solidFill>
              </a:rPr>
              <a:t> „Description“ </a:t>
            </a:r>
            <a:r>
              <a:rPr lang="de-DE" sz="1600" dirty="0" err="1">
                <a:solidFill>
                  <a:srgbClr val="002060"/>
                </a:solidFill>
              </a:rPr>
              <a:t>field</a:t>
            </a:r>
            <a:r>
              <a:rPr lang="de-DE" sz="1600" dirty="0">
                <a:solidFill>
                  <a:srgbClr val="002060"/>
                </a:solidFill>
              </a:rPr>
              <a:t> </a:t>
            </a:r>
            <a:r>
              <a:rPr lang="de-DE" sz="1600" dirty="0" err="1">
                <a:solidFill>
                  <a:srgbClr val="002060"/>
                </a:solidFill>
              </a:rPr>
              <a:t>of</a:t>
            </a:r>
            <a:r>
              <a:rPr lang="de-DE" sz="1600" dirty="0">
                <a:solidFill>
                  <a:srgbClr val="002060"/>
                </a:solidFill>
              </a:rPr>
              <a:t> „Unit </a:t>
            </a:r>
            <a:r>
              <a:rPr lang="de-DE" sz="1600" dirty="0" err="1">
                <a:solidFill>
                  <a:srgbClr val="002060"/>
                </a:solidFill>
              </a:rPr>
              <a:t>of</a:t>
            </a:r>
            <a:r>
              <a:rPr lang="de-DE" sz="1600" dirty="0">
                <a:solidFill>
                  <a:srgbClr val="002060"/>
                </a:solidFill>
              </a:rPr>
              <a:t> </a:t>
            </a:r>
            <a:r>
              <a:rPr lang="de-DE" sz="1600" dirty="0" err="1">
                <a:solidFill>
                  <a:srgbClr val="002060"/>
                </a:solidFill>
              </a:rPr>
              <a:t>Measure</a:t>
            </a:r>
            <a:r>
              <a:rPr lang="de-DE" sz="1600" dirty="0">
                <a:solidFill>
                  <a:srgbClr val="002060"/>
                </a:solidFill>
              </a:rPr>
              <a:t>“ </a:t>
            </a:r>
            <a:r>
              <a:rPr lang="de-DE" sz="1600" dirty="0" err="1">
                <a:solidFill>
                  <a:srgbClr val="002060"/>
                </a:solidFill>
              </a:rPr>
              <a:t>as</a:t>
            </a:r>
            <a:r>
              <a:rPr lang="de-DE" sz="1600" dirty="0">
                <a:solidFill>
                  <a:srgbClr val="002060"/>
                </a:solidFill>
              </a:rPr>
              <a:t> an </a:t>
            </a:r>
            <a:r>
              <a:rPr lang="de-DE" sz="1600" dirty="0" err="1">
                <a:solidFill>
                  <a:srgbClr val="002060"/>
                </a:solidFill>
              </a:rPr>
              <a:t>example</a:t>
            </a:r>
            <a:r>
              <a:rPr lang="de-DE" sz="1600" dirty="0">
                <a:solidFill>
                  <a:srgbClr val="002060"/>
                </a:solidFill>
              </a:rPr>
              <a:t>.  </a:t>
            </a:r>
          </a:p>
          <a:p>
            <a:r>
              <a:rPr lang="de-DE" sz="1600" dirty="0">
                <a:solidFill>
                  <a:srgbClr val="002060"/>
                </a:solidFill>
              </a:rPr>
              <a:t>Implement a Message-Chain </a:t>
            </a:r>
            <a:r>
              <a:rPr lang="de-DE" sz="1600" dirty="0" err="1">
                <a:solidFill>
                  <a:srgbClr val="002060"/>
                </a:solidFill>
              </a:rPr>
              <a:t>which</a:t>
            </a:r>
            <a:r>
              <a:rPr lang="de-DE" sz="1600" dirty="0">
                <a:solidFill>
                  <a:srgbClr val="002060"/>
                </a:solidFill>
              </a:rPr>
              <a:t> </a:t>
            </a:r>
            <a:r>
              <a:rPr lang="de-DE" sz="1600" dirty="0" err="1">
                <a:solidFill>
                  <a:srgbClr val="002060"/>
                </a:solidFill>
              </a:rPr>
              <a:t>is</a:t>
            </a:r>
            <a:r>
              <a:rPr lang="de-DE" sz="1600" dirty="0">
                <a:solidFill>
                  <a:srgbClr val="002060"/>
                </a:solidFill>
              </a:rPr>
              <a:t> </a:t>
            </a:r>
            <a:r>
              <a:rPr lang="de-DE" sz="1600" dirty="0" err="1">
                <a:solidFill>
                  <a:srgbClr val="002060"/>
                </a:solidFill>
              </a:rPr>
              <a:t>suited</a:t>
            </a:r>
            <a:r>
              <a:rPr lang="de-DE" sz="1600" dirty="0">
                <a:solidFill>
                  <a:srgbClr val="002060"/>
                </a:solidFill>
              </a:rPr>
              <a:t> </a:t>
            </a:r>
            <a:r>
              <a:rPr lang="de-DE" sz="1600" dirty="0" err="1">
                <a:solidFill>
                  <a:srgbClr val="002060"/>
                </a:solidFill>
              </a:rPr>
              <a:t>to</a:t>
            </a:r>
            <a:r>
              <a:rPr lang="de-DE" sz="1600" dirty="0">
                <a:solidFill>
                  <a:srgbClr val="002060"/>
                </a:solidFill>
              </a:rPr>
              <a:t> </a:t>
            </a:r>
            <a:r>
              <a:rPr lang="de-DE" sz="1600" dirty="0" err="1">
                <a:solidFill>
                  <a:srgbClr val="002060"/>
                </a:solidFill>
              </a:rPr>
              <a:t>show</a:t>
            </a:r>
            <a:r>
              <a:rPr lang="de-DE" sz="1600" dirty="0">
                <a:solidFill>
                  <a:srgbClr val="002060"/>
                </a:solidFill>
              </a:rPr>
              <a:t> </a:t>
            </a:r>
            <a:r>
              <a:rPr lang="de-DE" sz="1600" dirty="0" err="1">
                <a:solidFill>
                  <a:srgbClr val="002060"/>
                </a:solidFill>
              </a:rPr>
              <a:t>the</a:t>
            </a:r>
            <a:r>
              <a:rPr lang="de-DE" sz="1600" dirty="0">
                <a:solidFill>
                  <a:srgbClr val="002060"/>
                </a:solidFill>
              </a:rPr>
              <a:t> </a:t>
            </a:r>
            <a:r>
              <a:rPr lang="de-DE" sz="1600" dirty="0" err="1">
                <a:solidFill>
                  <a:srgbClr val="002060"/>
                </a:solidFill>
              </a:rPr>
              <a:t>order</a:t>
            </a:r>
            <a:r>
              <a:rPr lang="de-DE" sz="1600" dirty="0">
                <a:solidFill>
                  <a:srgbClr val="002060"/>
                </a:solidFill>
              </a:rPr>
              <a:t> </a:t>
            </a:r>
            <a:r>
              <a:rPr lang="de-DE" sz="1600" dirty="0" err="1">
                <a:solidFill>
                  <a:srgbClr val="002060"/>
                </a:solidFill>
              </a:rPr>
              <a:t>of</a:t>
            </a:r>
            <a:r>
              <a:rPr lang="de-DE" sz="1600" dirty="0">
                <a:solidFill>
                  <a:srgbClr val="002060"/>
                </a:solidFill>
              </a:rPr>
              <a:t> </a:t>
            </a:r>
            <a:r>
              <a:rPr lang="de-DE" sz="1600" dirty="0" err="1">
                <a:solidFill>
                  <a:srgbClr val="002060"/>
                </a:solidFill>
              </a:rPr>
              <a:t>execution</a:t>
            </a:r>
            <a:r>
              <a:rPr lang="de-DE" sz="1600" dirty="0">
                <a:solidFill>
                  <a:srgbClr val="002060"/>
                </a:solidFill>
              </a:rPr>
              <a:t>.</a:t>
            </a:r>
            <a:endParaRPr lang="en-GB" sz="1600" dirty="0">
              <a:solidFill>
                <a:srgbClr val="002060"/>
              </a:solidFill>
            </a:endParaRPr>
          </a:p>
        </p:txBody>
      </p:sp>
      <p:sp>
        <p:nvSpPr>
          <p:cNvPr id="45" name="Rechteck 44">
            <a:extLst>
              <a:ext uri="{FF2B5EF4-FFF2-40B4-BE49-F238E27FC236}">
                <a16:creationId xmlns:a16="http://schemas.microsoft.com/office/drawing/2014/main" id="{A5C64127-EC8B-482E-950D-9D19EFCD1050}"/>
              </a:ext>
            </a:extLst>
          </p:cNvPr>
          <p:cNvSpPr/>
          <p:nvPr/>
        </p:nvSpPr>
        <p:spPr>
          <a:xfrm>
            <a:off x="359998" y="4287487"/>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a:t>
            </a:r>
            <a:r>
              <a:rPr lang="de-DE" sz="1400" dirty="0" err="1">
                <a:solidFill>
                  <a:srgbClr val="002060"/>
                </a:solidFill>
              </a:rPr>
              <a:t>Modification</a:t>
            </a:r>
            <a:r>
              <a:rPr lang="de-DE" sz="1400" dirty="0">
                <a:solidFill>
                  <a:srgbClr val="002060"/>
                </a:solidFill>
              </a:rPr>
              <a:t> </a:t>
            </a:r>
            <a:r>
              <a:rPr lang="de-DE" sz="1400" dirty="0" err="1">
                <a:solidFill>
                  <a:srgbClr val="002060"/>
                </a:solidFill>
              </a:rPr>
              <a:t>of</a:t>
            </a:r>
            <a:r>
              <a:rPr lang="de-DE" sz="1400" dirty="0">
                <a:solidFill>
                  <a:srgbClr val="002060"/>
                </a:solidFill>
              </a:rPr>
              <a:t> </a:t>
            </a:r>
            <a:r>
              <a:rPr lang="de-DE" sz="1400" dirty="0" err="1">
                <a:solidFill>
                  <a:srgbClr val="002060"/>
                </a:solidFill>
              </a:rPr>
              <a:t>the</a:t>
            </a:r>
            <a:r>
              <a:rPr lang="de-DE" sz="1400" dirty="0">
                <a:solidFill>
                  <a:srgbClr val="002060"/>
                </a:solidFill>
              </a:rPr>
              <a:t> Standard</a:t>
            </a:r>
            <a:endParaRPr lang="en-GB" sz="1400" dirty="0">
              <a:solidFill>
                <a:srgbClr val="002060"/>
              </a:solidFill>
            </a:endParaRPr>
          </a:p>
        </p:txBody>
      </p:sp>
      <p:cxnSp>
        <p:nvCxnSpPr>
          <p:cNvPr id="46" name="Gerade Verbindung mit Pfeil 45">
            <a:extLst>
              <a:ext uri="{FF2B5EF4-FFF2-40B4-BE49-F238E27FC236}">
                <a16:creationId xmlns:a16="http://schemas.microsoft.com/office/drawing/2014/main" id="{7D94D46F-5F06-4601-B159-6BD2E7011E6F}"/>
              </a:ext>
            </a:extLst>
          </p:cNvPr>
          <p:cNvCxnSpPr>
            <a:cxnSpLocks/>
            <a:stCxn id="45" idx="2"/>
            <a:endCxn id="53" idx="0"/>
          </p:cNvCxnSpPr>
          <p:nvPr/>
        </p:nvCxnSpPr>
        <p:spPr>
          <a:xfrm>
            <a:off x="2170721" y="4652612"/>
            <a:ext cx="0" cy="34135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8" name="Rechteck 47">
            <a:extLst>
              <a:ext uri="{FF2B5EF4-FFF2-40B4-BE49-F238E27FC236}">
                <a16:creationId xmlns:a16="http://schemas.microsoft.com/office/drawing/2014/main" id="{C7D5E6C0-E1E5-4A6B-88FE-CCCFE9FCC28B}"/>
              </a:ext>
            </a:extLst>
          </p:cNvPr>
          <p:cNvSpPr/>
          <p:nvPr/>
        </p:nvSpPr>
        <p:spPr>
          <a:xfrm>
            <a:off x="4597591" y="4287487"/>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Add Message </a:t>
            </a:r>
            <a:r>
              <a:rPr lang="de-DE" sz="1200" dirty="0" err="1">
                <a:solidFill>
                  <a:srgbClr val="04276E"/>
                </a:solidFill>
              </a:rPr>
              <a:t>to</a:t>
            </a:r>
            <a:r>
              <a:rPr lang="de-DE" sz="1200" dirty="0">
                <a:solidFill>
                  <a:srgbClr val="04276E"/>
                </a:solidFill>
              </a:rPr>
              <a:t> </a:t>
            </a:r>
            <a:r>
              <a:rPr lang="de-DE" sz="1200" dirty="0" err="1">
                <a:solidFill>
                  <a:srgbClr val="04276E"/>
                </a:solidFill>
              </a:rPr>
              <a:t>the</a:t>
            </a:r>
            <a:r>
              <a:rPr lang="de-DE" sz="1200" dirty="0">
                <a:solidFill>
                  <a:srgbClr val="04276E"/>
                </a:solidFill>
              </a:rPr>
              <a:t> Validation </a:t>
            </a:r>
            <a:r>
              <a:rPr lang="de-DE" sz="1200" dirty="0" err="1">
                <a:solidFill>
                  <a:srgbClr val="04276E"/>
                </a:solidFill>
              </a:rPr>
              <a:t>of</a:t>
            </a:r>
            <a:r>
              <a:rPr lang="de-DE" sz="1200" dirty="0">
                <a:solidFill>
                  <a:srgbClr val="04276E"/>
                </a:solidFill>
              </a:rPr>
              <a:t> Description</a:t>
            </a:r>
            <a:endParaRPr lang="de-DE" sz="1200" i="1" dirty="0">
              <a:solidFill>
                <a:srgbClr val="04276E"/>
              </a:solidFill>
            </a:endParaRPr>
          </a:p>
        </p:txBody>
      </p:sp>
      <p:cxnSp>
        <p:nvCxnSpPr>
          <p:cNvPr id="49" name="Gerade Verbindung mit Pfeil 48">
            <a:extLst>
              <a:ext uri="{FF2B5EF4-FFF2-40B4-BE49-F238E27FC236}">
                <a16:creationId xmlns:a16="http://schemas.microsoft.com/office/drawing/2014/main" id="{B13EFC2F-1312-4F89-885A-D49BAED9859E}"/>
              </a:ext>
            </a:extLst>
          </p:cNvPr>
          <p:cNvCxnSpPr>
            <a:cxnSpLocks/>
            <a:stCxn id="45" idx="3"/>
            <a:endCxn id="48" idx="1"/>
          </p:cNvCxnSpPr>
          <p:nvPr/>
        </p:nvCxnSpPr>
        <p:spPr>
          <a:xfrm>
            <a:off x="3981444" y="4470050"/>
            <a:ext cx="61614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1" name="Rechteck 50">
            <a:extLst>
              <a:ext uri="{FF2B5EF4-FFF2-40B4-BE49-F238E27FC236}">
                <a16:creationId xmlns:a16="http://schemas.microsoft.com/office/drawing/2014/main" id="{BD29E4E9-7BE0-4C4B-A734-9827771176FE}"/>
              </a:ext>
            </a:extLst>
          </p:cNvPr>
          <p:cNvSpPr/>
          <p:nvPr/>
        </p:nvSpPr>
        <p:spPr>
          <a:xfrm>
            <a:off x="8075636" y="4146310"/>
            <a:ext cx="3605595" cy="455771"/>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dirty="0">
                <a:solidFill>
                  <a:srgbClr val="002060"/>
                </a:solidFill>
              </a:rPr>
              <a:t>Implement Field </a:t>
            </a:r>
            <a:r>
              <a:rPr lang="de-DE" sz="1000" dirty="0" err="1">
                <a:solidFill>
                  <a:srgbClr val="002060"/>
                </a:solidFill>
              </a:rPr>
              <a:t>Modification</a:t>
            </a:r>
            <a:r>
              <a:rPr lang="de-DE" sz="1000" dirty="0">
                <a:solidFill>
                  <a:srgbClr val="002060"/>
                </a:solidFill>
              </a:rPr>
              <a:t>, </a:t>
            </a:r>
            <a:r>
              <a:rPr lang="de-DE" sz="1000" dirty="0" err="1">
                <a:solidFill>
                  <a:srgbClr val="002060"/>
                </a:solidFill>
              </a:rPr>
              <a:t>add</a:t>
            </a:r>
            <a:r>
              <a:rPr lang="de-DE" sz="1000" dirty="0">
                <a:solidFill>
                  <a:srgbClr val="002060"/>
                </a:solidFill>
              </a:rPr>
              <a:t> </a:t>
            </a:r>
            <a:r>
              <a:rPr lang="de-DE" sz="1000" dirty="0" err="1">
                <a:solidFill>
                  <a:srgbClr val="002060"/>
                </a:solidFill>
              </a:rPr>
              <a:t>OnBefore</a:t>
            </a:r>
            <a:r>
              <a:rPr lang="de-DE" sz="1000" dirty="0">
                <a:solidFill>
                  <a:srgbClr val="002060"/>
                </a:solidFill>
              </a:rPr>
              <a:t>-/</a:t>
            </a:r>
            <a:r>
              <a:rPr lang="de-DE" sz="1000" dirty="0" err="1">
                <a:solidFill>
                  <a:srgbClr val="002060"/>
                </a:solidFill>
              </a:rPr>
              <a:t>OnAfterValidate</a:t>
            </a:r>
            <a:r>
              <a:rPr lang="de-DE" sz="1000" dirty="0">
                <a:solidFill>
                  <a:srgbClr val="002060"/>
                </a:solidFill>
              </a:rPr>
              <a:t> Trigger, Implement Messages via </a:t>
            </a:r>
            <a:r>
              <a:rPr lang="de-DE" sz="1000" dirty="0" err="1">
                <a:solidFill>
                  <a:srgbClr val="002060"/>
                </a:solidFill>
              </a:rPr>
              <a:t>suitable</a:t>
            </a:r>
            <a:r>
              <a:rPr lang="de-DE" sz="1000" dirty="0">
                <a:solidFill>
                  <a:srgbClr val="002060"/>
                </a:solidFill>
              </a:rPr>
              <a:t> Calls </a:t>
            </a:r>
            <a:r>
              <a:rPr lang="de-DE" sz="1000" dirty="0" err="1">
                <a:solidFill>
                  <a:srgbClr val="002060"/>
                </a:solidFill>
              </a:rPr>
              <a:t>to</a:t>
            </a:r>
            <a:r>
              <a:rPr lang="de-DE" sz="1000" dirty="0">
                <a:solidFill>
                  <a:srgbClr val="002060"/>
                </a:solidFill>
              </a:rPr>
              <a:t> </a:t>
            </a:r>
            <a:r>
              <a:rPr lang="de-DE" sz="1000" dirty="0" err="1">
                <a:solidFill>
                  <a:srgbClr val="002060"/>
                </a:solidFill>
              </a:rPr>
              <a:t>Object</a:t>
            </a:r>
            <a:r>
              <a:rPr lang="de-DE" sz="1000" dirty="0">
                <a:solidFill>
                  <a:srgbClr val="002060"/>
                </a:solidFill>
              </a:rPr>
              <a:t> CU</a:t>
            </a:r>
            <a:endParaRPr lang="de-DE" sz="1000" i="1" dirty="0">
              <a:solidFill>
                <a:srgbClr val="04276E"/>
              </a:solidFill>
            </a:endParaRPr>
          </a:p>
        </p:txBody>
      </p:sp>
      <p:sp>
        <p:nvSpPr>
          <p:cNvPr id="55" name="Rechteck 54">
            <a:extLst>
              <a:ext uri="{FF2B5EF4-FFF2-40B4-BE49-F238E27FC236}">
                <a16:creationId xmlns:a16="http://schemas.microsoft.com/office/drawing/2014/main" id="{1C8C910E-742F-44CD-96E8-C5B4DA83DC6A}"/>
              </a:ext>
            </a:extLst>
          </p:cNvPr>
          <p:cNvSpPr/>
          <p:nvPr/>
        </p:nvSpPr>
        <p:spPr>
          <a:xfrm>
            <a:off x="8075632" y="5445477"/>
            <a:ext cx="3605587" cy="49770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dirty="0">
                <a:solidFill>
                  <a:srgbClr val="04276E"/>
                </a:solidFill>
              </a:rPr>
              <a:t>Add </a:t>
            </a:r>
            <a:r>
              <a:rPr lang="de-DE" sz="1000" dirty="0" err="1">
                <a:solidFill>
                  <a:srgbClr val="04276E"/>
                </a:solidFill>
              </a:rPr>
              <a:t>Subscription</a:t>
            </a:r>
            <a:r>
              <a:rPr lang="de-DE" sz="1000" dirty="0">
                <a:solidFill>
                  <a:srgbClr val="04276E"/>
                </a:solidFill>
              </a:rPr>
              <a:t> </a:t>
            </a:r>
            <a:r>
              <a:rPr lang="de-DE" sz="1000" dirty="0" err="1">
                <a:solidFill>
                  <a:srgbClr val="04276E"/>
                </a:solidFill>
              </a:rPr>
              <a:t>of</a:t>
            </a:r>
            <a:r>
              <a:rPr lang="de-DE" sz="1000" dirty="0">
                <a:solidFill>
                  <a:srgbClr val="04276E"/>
                </a:solidFill>
              </a:rPr>
              <a:t> </a:t>
            </a:r>
            <a:r>
              <a:rPr lang="de-DE" sz="1000" dirty="0" err="1">
                <a:solidFill>
                  <a:srgbClr val="04276E"/>
                </a:solidFill>
              </a:rPr>
              <a:t>standard</a:t>
            </a:r>
            <a:r>
              <a:rPr lang="de-DE" sz="1000" dirty="0">
                <a:solidFill>
                  <a:srgbClr val="04276E"/>
                </a:solidFill>
              </a:rPr>
              <a:t> Validation Events </a:t>
            </a:r>
            <a:r>
              <a:rPr lang="de-DE" sz="1000" dirty="0" err="1">
                <a:solidFill>
                  <a:srgbClr val="04276E"/>
                </a:solidFill>
              </a:rPr>
              <a:t>to</a:t>
            </a:r>
            <a:r>
              <a:rPr lang="de-DE" sz="1000" dirty="0">
                <a:solidFill>
                  <a:srgbClr val="04276E"/>
                </a:solidFill>
              </a:rPr>
              <a:t> </a:t>
            </a:r>
            <a:r>
              <a:rPr lang="de-DE" sz="1000" dirty="0" err="1">
                <a:solidFill>
                  <a:srgbClr val="04276E"/>
                </a:solidFill>
              </a:rPr>
              <a:t>the</a:t>
            </a:r>
            <a:r>
              <a:rPr lang="de-DE" sz="1000" dirty="0">
                <a:solidFill>
                  <a:srgbClr val="04276E"/>
                </a:solidFill>
              </a:rPr>
              <a:t> </a:t>
            </a:r>
            <a:r>
              <a:rPr lang="de-DE" sz="1000" dirty="0" err="1">
                <a:solidFill>
                  <a:srgbClr val="04276E"/>
                </a:solidFill>
              </a:rPr>
              <a:t>Object</a:t>
            </a:r>
            <a:r>
              <a:rPr lang="de-DE" sz="1000" dirty="0">
                <a:solidFill>
                  <a:srgbClr val="04276E"/>
                </a:solidFill>
              </a:rPr>
              <a:t> CU, </a:t>
            </a:r>
          </a:p>
          <a:p>
            <a:r>
              <a:rPr lang="de-DE" sz="1000" dirty="0" err="1">
                <a:solidFill>
                  <a:srgbClr val="04276E"/>
                </a:solidFill>
              </a:rPr>
              <a:t>call</a:t>
            </a:r>
            <a:r>
              <a:rPr lang="de-DE" sz="1000" dirty="0">
                <a:solidFill>
                  <a:srgbClr val="04276E"/>
                </a:solidFill>
              </a:rPr>
              <a:t> </a:t>
            </a:r>
            <a:r>
              <a:rPr lang="de-DE" sz="1000" dirty="0" err="1">
                <a:solidFill>
                  <a:srgbClr val="04276E"/>
                </a:solidFill>
              </a:rPr>
              <a:t>the</a:t>
            </a:r>
            <a:r>
              <a:rPr lang="de-DE" sz="1000" dirty="0">
                <a:solidFill>
                  <a:srgbClr val="04276E"/>
                </a:solidFill>
              </a:rPr>
              <a:t> </a:t>
            </a:r>
            <a:r>
              <a:rPr lang="de-DE" sz="1000" dirty="0" err="1">
                <a:solidFill>
                  <a:srgbClr val="04276E"/>
                </a:solidFill>
              </a:rPr>
              <a:t>MessageLauncher</a:t>
            </a:r>
            <a:r>
              <a:rPr lang="de-DE" sz="1000" dirty="0">
                <a:solidFill>
                  <a:srgbClr val="04276E"/>
                </a:solidFill>
              </a:rPr>
              <a:t> </a:t>
            </a:r>
            <a:r>
              <a:rPr lang="de-DE" sz="1000" dirty="0" err="1">
                <a:solidFill>
                  <a:srgbClr val="04276E"/>
                </a:solidFill>
              </a:rPr>
              <a:t>from</a:t>
            </a:r>
            <a:r>
              <a:rPr lang="de-DE" sz="1000" dirty="0">
                <a:solidFill>
                  <a:srgbClr val="04276E"/>
                </a:solidFill>
              </a:rPr>
              <a:t> </a:t>
            </a:r>
            <a:r>
              <a:rPr lang="de-DE" sz="1000" dirty="0" err="1">
                <a:solidFill>
                  <a:srgbClr val="04276E"/>
                </a:solidFill>
              </a:rPr>
              <a:t>wthin</a:t>
            </a:r>
            <a:r>
              <a:rPr lang="de-DE" sz="1000" dirty="0">
                <a:solidFill>
                  <a:srgbClr val="04276E"/>
                </a:solidFill>
              </a:rPr>
              <a:t> </a:t>
            </a:r>
            <a:r>
              <a:rPr lang="de-DE" sz="1000" dirty="0" err="1">
                <a:solidFill>
                  <a:srgbClr val="04276E"/>
                </a:solidFill>
              </a:rPr>
              <a:t>the</a:t>
            </a:r>
            <a:r>
              <a:rPr lang="de-DE" sz="1000" dirty="0">
                <a:solidFill>
                  <a:srgbClr val="04276E"/>
                </a:solidFill>
              </a:rPr>
              <a:t> </a:t>
            </a:r>
            <a:r>
              <a:rPr lang="de-DE" sz="1000" dirty="0" err="1">
                <a:solidFill>
                  <a:srgbClr val="04276E"/>
                </a:solidFill>
              </a:rPr>
              <a:t>subscriber</a:t>
            </a:r>
            <a:r>
              <a:rPr lang="de-DE" sz="1000" dirty="0">
                <a:solidFill>
                  <a:srgbClr val="04276E"/>
                </a:solidFill>
              </a:rPr>
              <a:t> </a:t>
            </a:r>
          </a:p>
        </p:txBody>
      </p:sp>
      <p:sp>
        <p:nvSpPr>
          <p:cNvPr id="56" name="Rechteck 55">
            <a:extLst>
              <a:ext uri="{FF2B5EF4-FFF2-40B4-BE49-F238E27FC236}">
                <a16:creationId xmlns:a16="http://schemas.microsoft.com/office/drawing/2014/main" id="{AD2C49AF-1C7C-466E-A2D8-58673E060CD1}"/>
              </a:ext>
            </a:extLst>
          </p:cNvPr>
          <p:cNvSpPr/>
          <p:nvPr/>
        </p:nvSpPr>
        <p:spPr>
          <a:xfrm>
            <a:off x="8075631" y="4747664"/>
            <a:ext cx="3605582" cy="365125"/>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000" dirty="0">
                <a:solidFill>
                  <a:srgbClr val="04276E"/>
                </a:solidFill>
              </a:rPr>
              <a:t>Implement a </a:t>
            </a:r>
            <a:r>
              <a:rPr lang="de-DE" sz="1000" dirty="0" err="1">
                <a:solidFill>
                  <a:srgbClr val="04276E"/>
                </a:solidFill>
              </a:rPr>
              <a:t>MessageLaunch</a:t>
            </a:r>
            <a:r>
              <a:rPr lang="de-DE" sz="1000" dirty="0">
                <a:solidFill>
                  <a:srgbClr val="04276E"/>
                </a:solidFill>
              </a:rPr>
              <a:t> </a:t>
            </a:r>
            <a:r>
              <a:rPr lang="de-DE" sz="1000" dirty="0" err="1">
                <a:solidFill>
                  <a:srgbClr val="04276E"/>
                </a:solidFill>
              </a:rPr>
              <a:t>function</a:t>
            </a:r>
            <a:r>
              <a:rPr lang="de-DE" sz="1000" dirty="0">
                <a:solidFill>
                  <a:srgbClr val="04276E"/>
                </a:solidFill>
              </a:rPr>
              <a:t> </a:t>
            </a:r>
            <a:r>
              <a:rPr lang="de-DE" sz="1000" dirty="0" err="1">
                <a:solidFill>
                  <a:srgbClr val="04276E"/>
                </a:solidFill>
              </a:rPr>
              <a:t>within</a:t>
            </a:r>
            <a:r>
              <a:rPr lang="de-DE" sz="1000" dirty="0">
                <a:solidFill>
                  <a:srgbClr val="04276E"/>
                </a:solidFill>
              </a:rPr>
              <a:t> </a:t>
            </a:r>
            <a:r>
              <a:rPr lang="de-DE" sz="1000" dirty="0" err="1">
                <a:solidFill>
                  <a:srgbClr val="04276E"/>
                </a:solidFill>
              </a:rPr>
              <a:t>the</a:t>
            </a:r>
            <a:r>
              <a:rPr lang="de-DE" sz="1000" dirty="0">
                <a:solidFill>
                  <a:srgbClr val="04276E"/>
                </a:solidFill>
              </a:rPr>
              <a:t> </a:t>
            </a:r>
            <a:r>
              <a:rPr lang="de-DE" sz="1000" dirty="0" err="1">
                <a:solidFill>
                  <a:srgbClr val="04276E"/>
                </a:solidFill>
              </a:rPr>
              <a:t>Object</a:t>
            </a:r>
            <a:r>
              <a:rPr lang="de-DE" sz="1000" dirty="0">
                <a:solidFill>
                  <a:srgbClr val="04276E"/>
                </a:solidFill>
              </a:rPr>
              <a:t> CU</a:t>
            </a:r>
            <a:endParaRPr lang="de-DE" sz="1000" i="1" dirty="0">
              <a:solidFill>
                <a:srgbClr val="04276E"/>
              </a:solidFill>
            </a:endParaRPr>
          </a:p>
        </p:txBody>
      </p:sp>
      <p:cxnSp>
        <p:nvCxnSpPr>
          <p:cNvPr id="57" name="Gerade Verbindung mit Pfeil 56">
            <a:extLst>
              <a:ext uri="{FF2B5EF4-FFF2-40B4-BE49-F238E27FC236}">
                <a16:creationId xmlns:a16="http://schemas.microsoft.com/office/drawing/2014/main" id="{F6EB2B05-7149-4822-B2A9-CA7DD061C913}"/>
              </a:ext>
            </a:extLst>
          </p:cNvPr>
          <p:cNvCxnSpPr>
            <a:cxnSpLocks/>
            <a:stCxn id="51" idx="2"/>
            <a:endCxn id="56" idx="0"/>
          </p:cNvCxnSpPr>
          <p:nvPr/>
        </p:nvCxnSpPr>
        <p:spPr>
          <a:xfrm flipH="1">
            <a:off x="9878422" y="4602081"/>
            <a:ext cx="12" cy="14558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3BA06738-2663-4180-B99B-D29BB1491452}"/>
              </a:ext>
            </a:extLst>
          </p:cNvPr>
          <p:cNvCxnSpPr>
            <a:cxnSpLocks/>
            <a:stCxn id="56" idx="2"/>
            <a:endCxn id="55" idx="0"/>
          </p:cNvCxnSpPr>
          <p:nvPr/>
        </p:nvCxnSpPr>
        <p:spPr>
          <a:xfrm>
            <a:off x="9878422" y="5112789"/>
            <a:ext cx="4" cy="33268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0FCB8773-07B2-4A6A-9839-C25ABA817466}"/>
              </a:ext>
            </a:extLst>
          </p:cNvPr>
          <p:cNvCxnSpPr>
            <a:stCxn id="60" idx="3"/>
            <a:endCxn id="51" idx="0"/>
          </p:cNvCxnSpPr>
          <p:nvPr/>
        </p:nvCxnSpPr>
        <p:spPr>
          <a:xfrm flipV="1">
            <a:off x="7587047" y="4146310"/>
            <a:ext cx="2291387" cy="1623147"/>
          </a:xfrm>
          <a:prstGeom prst="bentConnector4">
            <a:avLst>
              <a:gd name="adj1" fmla="val 10661"/>
              <a:gd name="adj2" fmla="val 114084"/>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61" name="Rechteck 60">
            <a:extLst>
              <a:ext uri="{FF2B5EF4-FFF2-40B4-BE49-F238E27FC236}">
                <a16:creationId xmlns:a16="http://schemas.microsoft.com/office/drawing/2014/main" id="{292D20DD-D757-4C31-B07B-13215D42E2DE}"/>
              </a:ext>
            </a:extLst>
          </p:cNvPr>
          <p:cNvSpPr/>
          <p:nvPr/>
        </p:nvSpPr>
        <p:spPr>
          <a:xfrm>
            <a:off x="4601247" y="6091449"/>
            <a:ext cx="5882057" cy="75729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err="1">
                <a:solidFill>
                  <a:srgbClr val="FF0000"/>
                </a:solidFill>
              </a:rPr>
              <a:t>Learn</a:t>
            </a:r>
            <a:r>
              <a:rPr lang="de-DE" sz="1400" dirty="0">
                <a:solidFill>
                  <a:srgbClr val="FF0000"/>
                </a:solidFill>
              </a:rPr>
              <a:t> </a:t>
            </a:r>
          </a:p>
          <a:p>
            <a:pPr marL="342900" indent="-342900">
              <a:buAutoNum type="arabicParenR"/>
            </a:pPr>
            <a:r>
              <a:rPr lang="de-DE" sz="1400" dirty="0" err="1">
                <a:solidFill>
                  <a:srgbClr val="FF0000"/>
                </a:solidFill>
              </a:rPr>
              <a:t>how</a:t>
            </a:r>
            <a:r>
              <a:rPr lang="de-DE" sz="1400" dirty="0">
                <a:solidFill>
                  <a:srgbClr val="FF0000"/>
                </a:solidFill>
              </a:rPr>
              <a:t> </a:t>
            </a:r>
            <a:r>
              <a:rPr lang="de-DE" sz="1400" dirty="0" err="1">
                <a:solidFill>
                  <a:srgbClr val="FF0000"/>
                </a:solidFill>
              </a:rPr>
              <a:t>extension</a:t>
            </a:r>
            <a:r>
              <a:rPr lang="de-DE" sz="1400" dirty="0">
                <a:solidFill>
                  <a:srgbClr val="FF0000"/>
                </a:solidFill>
              </a:rPr>
              <a:t> </a:t>
            </a:r>
            <a:r>
              <a:rPr lang="de-DE" sz="1400" dirty="0" err="1">
                <a:solidFill>
                  <a:srgbClr val="FF0000"/>
                </a:solidFill>
              </a:rPr>
              <a:t>field</a:t>
            </a:r>
            <a:r>
              <a:rPr lang="de-DE" sz="1400" dirty="0">
                <a:solidFill>
                  <a:srgbClr val="FF0000"/>
                </a:solidFill>
              </a:rPr>
              <a:t> </a:t>
            </a:r>
            <a:r>
              <a:rPr lang="de-DE" sz="1400" dirty="0" err="1">
                <a:solidFill>
                  <a:srgbClr val="FF0000"/>
                </a:solidFill>
              </a:rPr>
              <a:t>trigger</a:t>
            </a:r>
            <a:r>
              <a:rPr lang="de-DE" sz="1400" dirty="0">
                <a:solidFill>
                  <a:srgbClr val="FF0000"/>
                </a:solidFill>
              </a:rPr>
              <a:t> fit </a:t>
            </a:r>
            <a:r>
              <a:rPr lang="de-DE" sz="1400" dirty="0" err="1">
                <a:solidFill>
                  <a:srgbClr val="FF0000"/>
                </a:solidFill>
              </a:rPr>
              <a:t>into</a:t>
            </a:r>
            <a:r>
              <a:rPr lang="de-DE" sz="1400" dirty="0">
                <a:solidFill>
                  <a:srgbClr val="FF0000"/>
                </a:solidFill>
              </a:rPr>
              <a:t> </a:t>
            </a:r>
            <a:r>
              <a:rPr lang="de-DE" sz="1400" dirty="0" err="1">
                <a:solidFill>
                  <a:srgbClr val="FF0000"/>
                </a:solidFill>
              </a:rPr>
              <a:t>the</a:t>
            </a:r>
            <a:r>
              <a:rPr lang="de-DE" sz="1400" dirty="0">
                <a:solidFill>
                  <a:srgbClr val="FF0000"/>
                </a:solidFill>
              </a:rPr>
              <a:t> total </a:t>
            </a:r>
            <a:r>
              <a:rPr lang="de-DE" sz="1400" dirty="0" err="1">
                <a:solidFill>
                  <a:srgbClr val="FF0000"/>
                </a:solidFill>
              </a:rPr>
              <a:t>field</a:t>
            </a:r>
            <a:r>
              <a:rPr lang="de-DE" sz="1400" dirty="0">
                <a:solidFill>
                  <a:srgbClr val="FF0000"/>
                </a:solidFill>
              </a:rPr>
              <a:t> </a:t>
            </a:r>
            <a:r>
              <a:rPr lang="de-DE" sz="1400" dirty="0" err="1">
                <a:solidFill>
                  <a:srgbClr val="FF0000"/>
                </a:solidFill>
              </a:rPr>
              <a:t>trigger</a:t>
            </a:r>
            <a:r>
              <a:rPr lang="de-DE" sz="1400" dirty="0">
                <a:solidFill>
                  <a:srgbClr val="FF0000"/>
                </a:solidFill>
              </a:rPr>
              <a:t> / </a:t>
            </a:r>
            <a:r>
              <a:rPr lang="de-DE" sz="1400" dirty="0" err="1">
                <a:solidFill>
                  <a:srgbClr val="FF0000"/>
                </a:solidFill>
              </a:rPr>
              <a:t>event</a:t>
            </a:r>
            <a:r>
              <a:rPr lang="de-DE" sz="1400" dirty="0">
                <a:solidFill>
                  <a:srgbClr val="FF0000"/>
                </a:solidFill>
              </a:rPr>
              <a:t> </a:t>
            </a:r>
            <a:r>
              <a:rPr lang="de-DE" sz="1400" dirty="0" err="1">
                <a:solidFill>
                  <a:srgbClr val="FF0000"/>
                </a:solidFill>
              </a:rPr>
              <a:t>scenario</a:t>
            </a:r>
            <a:endParaRPr lang="de-DE" sz="1400" dirty="0">
              <a:solidFill>
                <a:srgbClr val="FF0000"/>
              </a:solidFill>
            </a:endParaRPr>
          </a:p>
          <a:p>
            <a:pPr marL="342900" indent="-342900">
              <a:buAutoNum type="arabicParenR"/>
            </a:pPr>
            <a:r>
              <a:rPr lang="de-DE" sz="1400" dirty="0" err="1">
                <a:solidFill>
                  <a:srgbClr val="FF0000"/>
                </a:solidFill>
              </a:rPr>
              <a:t>that</a:t>
            </a:r>
            <a:r>
              <a:rPr lang="de-DE" sz="1400" dirty="0">
                <a:solidFill>
                  <a:srgbClr val="FF0000"/>
                </a:solidFill>
              </a:rPr>
              <a:t> </a:t>
            </a:r>
            <a:r>
              <a:rPr lang="de-DE" sz="1400" dirty="0" err="1">
                <a:solidFill>
                  <a:srgbClr val="FF0000"/>
                </a:solidFill>
              </a:rPr>
              <a:t>invoking</a:t>
            </a:r>
            <a:r>
              <a:rPr lang="de-DE" sz="1400" dirty="0">
                <a:solidFill>
                  <a:srgbClr val="FF0000"/>
                </a:solidFill>
              </a:rPr>
              <a:t> </a:t>
            </a:r>
            <a:r>
              <a:rPr lang="de-DE" sz="1400" dirty="0" err="1">
                <a:solidFill>
                  <a:srgbClr val="FF0000"/>
                </a:solidFill>
              </a:rPr>
              <a:t>intelliSense</a:t>
            </a:r>
            <a:r>
              <a:rPr lang="de-DE" sz="1400" dirty="0">
                <a:solidFill>
                  <a:srgbClr val="FF0000"/>
                </a:solidFill>
              </a:rPr>
              <a:t> </a:t>
            </a:r>
            <a:r>
              <a:rPr lang="de-DE" sz="1400" dirty="0" err="1">
                <a:solidFill>
                  <a:srgbClr val="FF0000"/>
                </a:solidFill>
              </a:rPr>
              <a:t>is</a:t>
            </a:r>
            <a:r>
              <a:rPr lang="de-DE" sz="1400" dirty="0">
                <a:solidFill>
                  <a:srgbClr val="FF0000"/>
                </a:solidFill>
              </a:rPr>
              <a:t> </a:t>
            </a:r>
            <a:r>
              <a:rPr lang="de-DE" sz="1400" dirty="0" err="1">
                <a:solidFill>
                  <a:srgbClr val="FF0000"/>
                </a:solidFill>
              </a:rPr>
              <a:t>always</a:t>
            </a:r>
            <a:r>
              <a:rPr lang="de-DE" sz="1400" dirty="0">
                <a:solidFill>
                  <a:srgbClr val="FF0000"/>
                </a:solidFill>
              </a:rPr>
              <a:t> a </a:t>
            </a:r>
            <a:r>
              <a:rPr lang="de-DE" sz="1400" dirty="0" err="1">
                <a:solidFill>
                  <a:srgbClr val="FF0000"/>
                </a:solidFill>
              </a:rPr>
              <a:t>good</a:t>
            </a:r>
            <a:r>
              <a:rPr lang="de-DE" sz="1400" dirty="0">
                <a:solidFill>
                  <a:srgbClr val="FF0000"/>
                </a:solidFill>
              </a:rPr>
              <a:t> </a:t>
            </a:r>
            <a:r>
              <a:rPr lang="de-DE" sz="1400" dirty="0" err="1">
                <a:solidFill>
                  <a:srgbClr val="FF0000"/>
                </a:solidFill>
              </a:rPr>
              <a:t>idea</a:t>
            </a:r>
            <a:endParaRPr lang="en-GB" sz="1400" dirty="0">
              <a:solidFill>
                <a:srgbClr val="FF0000"/>
              </a:solidFill>
            </a:endParaRPr>
          </a:p>
        </p:txBody>
      </p:sp>
    </p:spTree>
    <p:extLst>
      <p:ext uri="{BB962C8B-B14F-4D97-AF65-F5344CB8AC3E}">
        <p14:creationId xmlns:p14="http://schemas.microsoft.com/office/powerpoint/2010/main" val="857584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AED98F5D-4E73-4FBA-95F1-2C5E696A071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7" r="7"/>
          <a:stretch>
            <a:fillRect/>
          </a:stretch>
        </p:blipFill>
        <p:spPr/>
      </p:pic>
      <p:sp>
        <p:nvSpPr>
          <p:cNvPr id="8" name="Textplatzhalter 7">
            <a:extLst>
              <a:ext uri="{FF2B5EF4-FFF2-40B4-BE49-F238E27FC236}">
                <a16:creationId xmlns:a16="http://schemas.microsoft.com/office/drawing/2014/main" id="{841221F0-CF52-483D-97C7-B024DE1E3B1A}"/>
              </a:ext>
            </a:extLst>
          </p:cNvPr>
          <p:cNvSpPr>
            <a:spLocks noGrp="1"/>
          </p:cNvSpPr>
          <p:nvPr>
            <p:ph type="body" sz="quarter" idx="14"/>
          </p:nvPr>
        </p:nvSpPr>
        <p:spPr/>
        <p:txBody>
          <a:bodyPr/>
          <a:lstStyle/>
          <a:p>
            <a:pPr marL="0" indent="0">
              <a:buNone/>
            </a:pPr>
            <a:r>
              <a:rPr lang="en-US" b="1" dirty="0"/>
              <a:t>This workshop comes with an extra “</a:t>
            </a:r>
            <a:r>
              <a:rPr lang="en-US" b="1" dirty="0" err="1"/>
              <a:t>Importants</a:t>
            </a:r>
            <a:r>
              <a:rPr lang="en-US" b="1" dirty="0"/>
              <a:t> and Exercises” brochure (</a:t>
            </a:r>
            <a:r>
              <a:rPr lang="en-US" b="1" i="1" dirty="0"/>
              <a:t>“06-AL-Importants and ExercisesXXX.pptx”</a:t>
            </a:r>
            <a:r>
              <a:rPr lang="en-US" b="1" dirty="0"/>
              <a:t>) where you can find </a:t>
            </a:r>
          </a:p>
          <a:p>
            <a:pPr>
              <a:buClr>
                <a:schemeClr val="accent1">
                  <a:lumMod val="10000"/>
                </a:schemeClr>
              </a:buClr>
              <a:buFont typeface="Arial" panose="020B0604020202020204" pitchFamily="34" charset="0"/>
              <a:buChar char="•"/>
            </a:pPr>
            <a:r>
              <a:rPr lang="en-US" b="1" dirty="0"/>
              <a:t>Things to remember during the workshop</a:t>
            </a:r>
          </a:p>
          <a:p>
            <a:pPr>
              <a:buClr>
                <a:schemeClr val="accent1">
                  <a:lumMod val="10000"/>
                </a:schemeClr>
              </a:buClr>
              <a:buFont typeface="Arial" panose="020B0604020202020204" pitchFamily="34" charset="0"/>
              <a:buChar char="•"/>
            </a:pPr>
            <a:r>
              <a:rPr lang="en-US" b="1" dirty="0"/>
              <a:t>Things to look up during the workshop</a:t>
            </a:r>
          </a:p>
          <a:p>
            <a:pPr>
              <a:buClr>
                <a:schemeClr val="accent1">
                  <a:lumMod val="10000"/>
                </a:schemeClr>
              </a:buClr>
              <a:buFont typeface="Arial" panose="020B0604020202020204" pitchFamily="34" charset="0"/>
              <a:buChar char="•"/>
            </a:pPr>
            <a:r>
              <a:rPr lang="en-US" b="1" dirty="0"/>
              <a:t>Exercises</a:t>
            </a:r>
          </a:p>
          <a:p>
            <a:endParaRPr lang="en-US" dirty="0"/>
          </a:p>
          <a:p>
            <a:endParaRPr lang="en-US" dirty="0"/>
          </a:p>
          <a:p>
            <a:endParaRPr lang="en-US" dirty="0"/>
          </a:p>
          <a:p>
            <a:endParaRPr lang="en-US" dirty="0"/>
          </a:p>
        </p:txBody>
      </p:sp>
      <p:sp>
        <p:nvSpPr>
          <p:cNvPr id="3" name="Datumsplatzhalter 2">
            <a:extLst>
              <a:ext uri="{FF2B5EF4-FFF2-40B4-BE49-F238E27FC236}">
                <a16:creationId xmlns:a16="http://schemas.microsoft.com/office/drawing/2014/main" id="{B5062D72-89E0-4BAA-A7DE-D6F5E33CFC12}"/>
              </a:ext>
            </a:extLst>
          </p:cNvPr>
          <p:cNvSpPr>
            <a:spLocks noGrp="1"/>
          </p:cNvSpPr>
          <p:nvPr>
            <p:ph type="dt" sz="half" idx="10"/>
          </p:nvPr>
        </p:nvSpPr>
        <p:spPr/>
        <p:txBody>
          <a:bodyPr/>
          <a:lstStyle/>
          <a:p>
            <a:r>
              <a:rPr lang="de-DE"/>
              <a:t>COSMO CONSULT-Gruppe</a:t>
            </a:r>
            <a:endParaRPr lang="de-DE" dirty="0"/>
          </a:p>
        </p:txBody>
      </p:sp>
      <p:sp>
        <p:nvSpPr>
          <p:cNvPr id="4" name="Foliennummernplatzhalter 3">
            <a:extLst>
              <a:ext uri="{FF2B5EF4-FFF2-40B4-BE49-F238E27FC236}">
                <a16:creationId xmlns:a16="http://schemas.microsoft.com/office/drawing/2014/main" id="{EB72FFF3-7816-4966-9887-D1D249A3FD80}"/>
              </a:ext>
            </a:extLst>
          </p:cNvPr>
          <p:cNvSpPr>
            <a:spLocks noGrp="1"/>
          </p:cNvSpPr>
          <p:nvPr>
            <p:ph type="sldNum" sz="quarter" idx="12"/>
          </p:nvPr>
        </p:nvSpPr>
        <p:spPr/>
        <p:txBody>
          <a:bodyPr/>
          <a:lstStyle/>
          <a:p>
            <a:r>
              <a:rPr lang="de-DE"/>
              <a:t> </a:t>
            </a:r>
            <a:fld id="{F0389FF0-EA6C-204E-82DF-16D97CC1B00E}" type="slidenum">
              <a:rPr lang="de-DE" smtClean="0"/>
              <a:pPr/>
              <a:t>11</a:t>
            </a:fld>
            <a:endParaRPr lang="de-DE" dirty="0"/>
          </a:p>
        </p:txBody>
      </p:sp>
      <p:sp>
        <p:nvSpPr>
          <p:cNvPr id="6" name="Titel 5">
            <a:extLst>
              <a:ext uri="{FF2B5EF4-FFF2-40B4-BE49-F238E27FC236}">
                <a16:creationId xmlns:a16="http://schemas.microsoft.com/office/drawing/2014/main" id="{05B52301-EB69-4F27-9CD3-A0DC3C0BE7B5}"/>
              </a:ext>
            </a:extLst>
          </p:cNvPr>
          <p:cNvSpPr>
            <a:spLocks noGrp="1"/>
          </p:cNvSpPr>
          <p:nvPr>
            <p:ph type="title"/>
          </p:nvPr>
        </p:nvSpPr>
        <p:spPr/>
        <p:txBody>
          <a:bodyPr/>
          <a:lstStyle/>
          <a:p>
            <a:r>
              <a:rPr lang="en-US" dirty="0" err="1"/>
              <a:t>Importants</a:t>
            </a:r>
            <a:r>
              <a:rPr lang="en-US" dirty="0"/>
              <a:t> &amp; Exercises</a:t>
            </a:r>
          </a:p>
        </p:txBody>
      </p:sp>
    </p:spTree>
    <p:extLst>
      <p:ext uri="{BB962C8B-B14F-4D97-AF65-F5344CB8AC3E}">
        <p14:creationId xmlns:p14="http://schemas.microsoft.com/office/powerpoint/2010/main" val="37437784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13 | Hybrid </a:t>
            </a:r>
            <a:r>
              <a:rPr lang="en-GB" dirty="0"/>
              <a:t>Implementation</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110</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pic>
        <p:nvPicPr>
          <p:cNvPr id="2" name="Grafik 1">
            <a:extLst>
              <a:ext uri="{FF2B5EF4-FFF2-40B4-BE49-F238E27FC236}">
                <a16:creationId xmlns:a16="http://schemas.microsoft.com/office/drawing/2014/main" id="{165EA669-E23E-4F86-B466-E90AE8C05821}"/>
              </a:ext>
            </a:extLst>
          </p:cNvPr>
          <p:cNvPicPr>
            <a:picLocks noChangeAspect="1"/>
          </p:cNvPicPr>
          <p:nvPr/>
        </p:nvPicPr>
        <p:blipFill>
          <a:blip r:embed="rId4"/>
          <a:stretch>
            <a:fillRect/>
          </a:stretch>
        </p:blipFill>
        <p:spPr>
          <a:xfrm>
            <a:off x="2198861" y="1082249"/>
            <a:ext cx="7107139" cy="1784320"/>
          </a:xfrm>
          <a:prstGeom prst="rect">
            <a:avLst/>
          </a:prstGeom>
        </p:spPr>
      </p:pic>
      <p:pic>
        <p:nvPicPr>
          <p:cNvPr id="6" name="Grafik 5">
            <a:extLst>
              <a:ext uri="{FF2B5EF4-FFF2-40B4-BE49-F238E27FC236}">
                <a16:creationId xmlns:a16="http://schemas.microsoft.com/office/drawing/2014/main" id="{44EFD023-97CC-44B6-9A74-770BF65081CA}"/>
              </a:ext>
            </a:extLst>
          </p:cNvPr>
          <p:cNvPicPr>
            <a:picLocks noChangeAspect="1"/>
          </p:cNvPicPr>
          <p:nvPr/>
        </p:nvPicPr>
        <p:blipFill>
          <a:blip r:embed="rId5"/>
          <a:stretch>
            <a:fillRect/>
          </a:stretch>
        </p:blipFill>
        <p:spPr>
          <a:xfrm>
            <a:off x="473725" y="2977976"/>
            <a:ext cx="4510991" cy="3308060"/>
          </a:xfrm>
          <a:prstGeom prst="rect">
            <a:avLst/>
          </a:prstGeom>
        </p:spPr>
      </p:pic>
      <p:pic>
        <p:nvPicPr>
          <p:cNvPr id="9" name="Grafik 8">
            <a:extLst>
              <a:ext uri="{FF2B5EF4-FFF2-40B4-BE49-F238E27FC236}">
                <a16:creationId xmlns:a16="http://schemas.microsoft.com/office/drawing/2014/main" id="{C2EE86AF-D88D-4317-8072-B2242E02D1ED}"/>
              </a:ext>
            </a:extLst>
          </p:cNvPr>
          <p:cNvPicPr>
            <a:picLocks noChangeAspect="1"/>
          </p:cNvPicPr>
          <p:nvPr/>
        </p:nvPicPr>
        <p:blipFill>
          <a:blip r:embed="rId6"/>
          <a:stretch>
            <a:fillRect/>
          </a:stretch>
        </p:blipFill>
        <p:spPr>
          <a:xfrm>
            <a:off x="5180353" y="2977976"/>
            <a:ext cx="6688602" cy="3294633"/>
          </a:xfrm>
          <a:prstGeom prst="rect">
            <a:avLst/>
          </a:prstGeom>
        </p:spPr>
      </p:pic>
      <p:sp>
        <p:nvSpPr>
          <p:cNvPr id="10" name="Rechteck 9">
            <a:extLst>
              <a:ext uri="{FF2B5EF4-FFF2-40B4-BE49-F238E27FC236}">
                <a16:creationId xmlns:a16="http://schemas.microsoft.com/office/drawing/2014/main" id="{9025B074-AB53-4505-B2A2-97F057B0B7FF}"/>
              </a:ext>
            </a:extLst>
          </p:cNvPr>
          <p:cNvSpPr/>
          <p:nvPr/>
        </p:nvSpPr>
        <p:spPr>
          <a:xfrm>
            <a:off x="6918593" y="1104283"/>
            <a:ext cx="936434" cy="17289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eck 11">
            <a:extLst>
              <a:ext uri="{FF2B5EF4-FFF2-40B4-BE49-F238E27FC236}">
                <a16:creationId xmlns:a16="http://schemas.microsoft.com/office/drawing/2014/main" id="{C74FB67A-7250-4682-AC98-A77F14E10D20}"/>
              </a:ext>
            </a:extLst>
          </p:cNvPr>
          <p:cNvSpPr/>
          <p:nvPr/>
        </p:nvSpPr>
        <p:spPr>
          <a:xfrm>
            <a:off x="6288795" y="3278135"/>
            <a:ext cx="1323859" cy="1728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feld 12">
            <a:extLst>
              <a:ext uri="{FF2B5EF4-FFF2-40B4-BE49-F238E27FC236}">
                <a16:creationId xmlns:a16="http://schemas.microsoft.com/office/drawing/2014/main" id="{42AC0DE6-1E49-479D-9555-0EEB27B9963E}"/>
              </a:ext>
            </a:extLst>
          </p:cNvPr>
          <p:cNvSpPr txBox="1"/>
          <p:nvPr/>
        </p:nvSpPr>
        <p:spPr>
          <a:xfrm>
            <a:off x="10443992" y="1972018"/>
            <a:ext cx="410690" cy="369332"/>
          </a:xfrm>
          <a:prstGeom prst="rect">
            <a:avLst/>
          </a:prstGeom>
          <a:noFill/>
        </p:spPr>
        <p:txBody>
          <a:bodyPr wrap="none" rtlCol="0">
            <a:spAutoFit/>
          </a:bodyPr>
          <a:lstStyle/>
          <a:p>
            <a:r>
              <a:rPr lang="de-DE" dirty="0">
                <a:solidFill>
                  <a:srgbClr val="FF0000"/>
                </a:solidFill>
              </a:rPr>
              <a:t>!!!</a:t>
            </a:r>
            <a:endParaRPr lang="en-GB" dirty="0">
              <a:solidFill>
                <a:srgbClr val="FF0000"/>
              </a:solidFill>
            </a:endParaRPr>
          </a:p>
        </p:txBody>
      </p:sp>
      <p:cxnSp>
        <p:nvCxnSpPr>
          <p:cNvPr id="15" name="Gerader Verbinder 14">
            <a:extLst>
              <a:ext uri="{FF2B5EF4-FFF2-40B4-BE49-F238E27FC236}">
                <a16:creationId xmlns:a16="http://schemas.microsoft.com/office/drawing/2014/main" id="{99A30495-D61A-4F44-A3E1-1E59091AF2D9}"/>
              </a:ext>
            </a:extLst>
          </p:cNvPr>
          <p:cNvCxnSpPr>
            <a:stCxn id="10" idx="3"/>
            <a:endCxn id="13" idx="0"/>
          </p:cNvCxnSpPr>
          <p:nvPr/>
        </p:nvCxnSpPr>
        <p:spPr>
          <a:xfrm>
            <a:off x="7855027" y="1190733"/>
            <a:ext cx="2794310" cy="7812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0D67B70C-51B5-4681-93A4-16E3EA2ECBFB}"/>
              </a:ext>
            </a:extLst>
          </p:cNvPr>
          <p:cNvCxnSpPr>
            <a:cxnSpLocks/>
            <a:stCxn id="12" idx="3"/>
            <a:endCxn id="13" idx="2"/>
          </p:cNvCxnSpPr>
          <p:nvPr/>
        </p:nvCxnSpPr>
        <p:spPr>
          <a:xfrm flipV="1">
            <a:off x="7612654" y="2341350"/>
            <a:ext cx="3036683" cy="10232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anim calcmode="lin" valueType="num">
                                      <p:cBhvr>
                                        <p:cTn id="8" dur="2000" fill="hold"/>
                                        <p:tgtEl>
                                          <p:spTgt spid="10"/>
                                        </p:tgtEl>
                                        <p:attrNameLst>
                                          <p:attrName>ppt_w</p:attrName>
                                        </p:attrNameLst>
                                      </p:cBhvr>
                                      <p:tavLst>
                                        <p:tav tm="0" fmla="#ppt_w*sin(2.5*pi*$)">
                                          <p:val>
                                            <p:fltVal val="0"/>
                                          </p:val>
                                        </p:tav>
                                        <p:tav tm="100000">
                                          <p:val>
                                            <p:fltVal val="1"/>
                                          </p:val>
                                        </p:tav>
                                      </p:tavLst>
                                    </p:anim>
                                    <p:anim calcmode="lin" valueType="num">
                                      <p:cBhvr>
                                        <p:cTn id="9" dur="2000" fill="hold"/>
                                        <p:tgtEl>
                                          <p:spTgt spid="10"/>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anim calcmode="lin" valueType="num">
                                      <p:cBhvr>
                                        <p:cTn id="13" dur="2000" fill="hold"/>
                                        <p:tgtEl>
                                          <p:spTgt spid="15"/>
                                        </p:tgtEl>
                                        <p:attrNameLst>
                                          <p:attrName>ppt_w</p:attrName>
                                        </p:attrNameLst>
                                      </p:cBhvr>
                                      <p:tavLst>
                                        <p:tav tm="0" fmla="#ppt_w*sin(2.5*pi*$)">
                                          <p:val>
                                            <p:fltVal val="0"/>
                                          </p:val>
                                        </p:tav>
                                        <p:tav tm="100000">
                                          <p:val>
                                            <p:fltVal val="1"/>
                                          </p:val>
                                        </p:tav>
                                      </p:tavLst>
                                    </p:anim>
                                    <p:anim calcmode="lin" valueType="num">
                                      <p:cBhvr>
                                        <p:cTn id="14" dur="2000" fill="hold"/>
                                        <p:tgtEl>
                                          <p:spTgt spid="15"/>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000"/>
                                        <p:tgtEl>
                                          <p:spTgt spid="13"/>
                                        </p:tgtEl>
                                      </p:cBhvr>
                                    </p:animEffect>
                                    <p:anim calcmode="lin" valueType="num">
                                      <p:cBhvr>
                                        <p:cTn id="18" dur="2000" fill="hold"/>
                                        <p:tgtEl>
                                          <p:spTgt spid="13"/>
                                        </p:tgtEl>
                                        <p:attrNameLst>
                                          <p:attrName>ppt_w</p:attrName>
                                        </p:attrNameLst>
                                      </p:cBhvr>
                                      <p:tavLst>
                                        <p:tav tm="0" fmla="#ppt_w*sin(2.5*pi*$)">
                                          <p:val>
                                            <p:fltVal val="0"/>
                                          </p:val>
                                        </p:tav>
                                        <p:tav tm="100000">
                                          <p:val>
                                            <p:fltVal val="1"/>
                                          </p:val>
                                        </p:tav>
                                      </p:tavLst>
                                    </p:anim>
                                    <p:anim calcmode="lin" valueType="num">
                                      <p:cBhvr>
                                        <p:cTn id="19" dur="2000" fill="hold"/>
                                        <p:tgtEl>
                                          <p:spTgt spid="13"/>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000"/>
                                        <p:tgtEl>
                                          <p:spTgt spid="16"/>
                                        </p:tgtEl>
                                      </p:cBhvr>
                                    </p:animEffect>
                                    <p:anim calcmode="lin" valueType="num">
                                      <p:cBhvr>
                                        <p:cTn id="23" dur="2000" fill="hold"/>
                                        <p:tgtEl>
                                          <p:spTgt spid="16"/>
                                        </p:tgtEl>
                                        <p:attrNameLst>
                                          <p:attrName>ppt_w</p:attrName>
                                        </p:attrNameLst>
                                      </p:cBhvr>
                                      <p:tavLst>
                                        <p:tav tm="0" fmla="#ppt_w*sin(2.5*pi*$)">
                                          <p:val>
                                            <p:fltVal val="0"/>
                                          </p:val>
                                        </p:tav>
                                        <p:tav tm="100000">
                                          <p:val>
                                            <p:fltVal val="1"/>
                                          </p:val>
                                        </p:tav>
                                      </p:tavLst>
                                    </p:anim>
                                    <p:anim calcmode="lin" valueType="num">
                                      <p:cBhvr>
                                        <p:cTn id="24" dur="2000" fill="hold"/>
                                        <p:tgtEl>
                                          <p:spTgt spid="16"/>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000"/>
                                        <p:tgtEl>
                                          <p:spTgt spid="12"/>
                                        </p:tgtEl>
                                      </p:cBhvr>
                                    </p:animEffect>
                                    <p:anim calcmode="lin" valueType="num">
                                      <p:cBhvr>
                                        <p:cTn id="28" dur="2000" fill="hold"/>
                                        <p:tgtEl>
                                          <p:spTgt spid="12"/>
                                        </p:tgtEl>
                                        <p:attrNameLst>
                                          <p:attrName>ppt_w</p:attrName>
                                        </p:attrNameLst>
                                      </p:cBhvr>
                                      <p:tavLst>
                                        <p:tav tm="0" fmla="#ppt_w*sin(2.5*pi*$)">
                                          <p:val>
                                            <p:fltVal val="0"/>
                                          </p:val>
                                        </p:tav>
                                        <p:tav tm="100000">
                                          <p:val>
                                            <p:fltVal val="1"/>
                                          </p:val>
                                        </p:tav>
                                      </p:tavLst>
                                    </p:anim>
                                    <p:anim calcmode="lin" valueType="num">
                                      <p:cBhvr>
                                        <p:cTn id="29"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19EEE04-21C1-4FB3-BCA4-4081703DA885}"/>
              </a:ext>
            </a:extLst>
          </p:cNvPr>
          <p:cNvSpPr>
            <a:spLocks noGrp="1"/>
          </p:cNvSpPr>
          <p:nvPr>
            <p:ph type="body" sz="quarter" idx="10"/>
          </p:nvPr>
        </p:nvSpPr>
        <p:spPr>
          <a:xfrm>
            <a:off x="359999" y="1416926"/>
            <a:ext cx="11466000" cy="5063074"/>
          </a:xfrm>
        </p:spPr>
        <p:txBody>
          <a:bodyPr/>
          <a:lstStyle/>
          <a:p>
            <a:r>
              <a:rPr lang="de-DE" dirty="0">
                <a:hlinkClick r:id="rId2"/>
              </a:rPr>
              <a:t>https://docs.microsoft.com/en-us/dynamics365/business-central/dev-itpro/developer/devenv-page-ext-object</a:t>
            </a:r>
            <a:endParaRPr lang="de-DE" dirty="0"/>
          </a:p>
          <a:p>
            <a:r>
              <a:rPr lang="de-DE" dirty="0"/>
              <a:t>Snippet „</a:t>
            </a:r>
            <a:r>
              <a:rPr lang="de-DE" dirty="0" err="1"/>
              <a:t>tpageextension</a:t>
            </a:r>
            <a:r>
              <a:rPr lang="de-DE" dirty="0"/>
              <a:t>“</a:t>
            </a:r>
          </a:p>
          <a:p>
            <a:endParaRPr lang="de-DE" dirty="0"/>
          </a:p>
          <a:p>
            <a:r>
              <a:rPr lang="de-DE" dirty="0" err="1"/>
              <a:t>Naming</a:t>
            </a:r>
            <a:endParaRPr lang="de-DE" dirty="0"/>
          </a:p>
          <a:p>
            <a:endParaRPr lang="de-DE" dirty="0"/>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Page Extensions</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111</a:t>
            </a:fld>
            <a:endParaRPr lang="de-DE"/>
          </a:p>
        </p:txBody>
      </p:sp>
      <p:sp>
        <p:nvSpPr>
          <p:cNvPr id="16" name="Textplatzhalter 11">
            <a:extLst>
              <a:ext uri="{FF2B5EF4-FFF2-40B4-BE49-F238E27FC236}">
                <a16:creationId xmlns:a16="http://schemas.microsoft.com/office/drawing/2014/main" id="{5F8B105E-500A-4225-9FDD-D31716DD6571}"/>
              </a:ext>
            </a:extLst>
          </p:cNvPr>
          <p:cNvSpPr txBox="1">
            <a:spLocks/>
          </p:cNvSpPr>
          <p:nvPr/>
        </p:nvSpPr>
        <p:spPr>
          <a:xfrm>
            <a:off x="359999" y="4653291"/>
            <a:ext cx="11466000" cy="1877024"/>
          </a:xfrm>
          <a:prstGeom prst="rect">
            <a:avLst/>
          </a:prstGeom>
          <a:noFill/>
          <a:ln w="12700">
            <a:noFill/>
            <a:miter lim="800000"/>
          </a:ln>
        </p:spPr>
        <p:txBody>
          <a:bodyPr vert="horz" lIns="0" tIns="0" rIns="0" bIns="0" rtlCol="0">
            <a:noAutofit/>
          </a:bodyPr>
          <a:lstStyle>
            <a:lvl1pPr marL="228600" indent="-228600" algn="l" defTabSz="914400" rtl="0" eaLnBrk="1" latinLnBrk="0" hangingPunct="1">
              <a:lnSpc>
                <a:spcPct val="100000"/>
              </a:lnSpc>
              <a:spcBef>
                <a:spcPts val="1000"/>
              </a:spcBef>
              <a:buClr>
                <a:srgbClr val="F5A748"/>
              </a:buClr>
              <a:buSzPct val="100000"/>
              <a:buFontTx/>
              <a:buBlip>
                <a:blip r:embed="rId3"/>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4"/>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dirty="0" err="1"/>
              <a:t>Example</a:t>
            </a:r>
            <a:endParaRPr lang="de-DE" dirty="0"/>
          </a:p>
          <a:p>
            <a:pPr marL="914400" lvl="2" indent="0">
              <a:buNone/>
            </a:pPr>
            <a:r>
              <a:rPr lang="de-DE" dirty="0"/>
              <a:t>			</a:t>
            </a:r>
            <a:r>
              <a:rPr lang="de-DE" dirty="0" err="1"/>
              <a:t>Object</a:t>
            </a:r>
            <a:r>
              <a:rPr lang="de-DE" dirty="0"/>
              <a:t> Name		</a:t>
            </a:r>
            <a:r>
              <a:rPr lang="de-DE" dirty="0" err="1"/>
              <a:t>Object</a:t>
            </a:r>
            <a:r>
              <a:rPr lang="de-DE" dirty="0"/>
              <a:t> File			</a:t>
            </a:r>
            <a:r>
              <a:rPr lang="de-DE" dirty="0" err="1"/>
              <a:t>Object</a:t>
            </a:r>
            <a:r>
              <a:rPr lang="de-DE" dirty="0"/>
              <a:t> Folder</a:t>
            </a:r>
          </a:p>
          <a:p>
            <a:pPr marL="914400" lvl="2" indent="0">
              <a:buNone/>
            </a:pPr>
            <a:r>
              <a:rPr lang="de-DE" dirty="0"/>
              <a:t>Extension </a:t>
            </a:r>
            <a:r>
              <a:rPr lang="de-DE" dirty="0" err="1"/>
              <a:t>of</a:t>
            </a:r>
            <a:r>
              <a:rPr lang="de-DE" dirty="0"/>
              <a:t> Page „Item Card“	„CCO Item Card +“		„PAG.ItemCard.ext.al“		„</a:t>
            </a:r>
            <a:r>
              <a:rPr lang="de-DE" dirty="0" err="1"/>
              <a:t>PAG.ItemCard</a:t>
            </a:r>
            <a:r>
              <a:rPr lang="de-DE" dirty="0"/>
              <a:t>“</a:t>
            </a:r>
          </a:p>
          <a:p>
            <a:pPr lvl="2"/>
            <a:endParaRPr lang="de-DE" dirty="0"/>
          </a:p>
        </p:txBody>
      </p:sp>
      <p:sp>
        <p:nvSpPr>
          <p:cNvPr id="17" name="Rechteck 16">
            <a:extLst>
              <a:ext uri="{FF2B5EF4-FFF2-40B4-BE49-F238E27FC236}">
                <a16:creationId xmlns:a16="http://schemas.microsoft.com/office/drawing/2014/main" id="{BAE65F65-9FBB-4591-8C63-DFFB3B17342D}"/>
              </a:ext>
            </a:extLst>
          </p:cNvPr>
          <p:cNvSpPr/>
          <p:nvPr/>
        </p:nvSpPr>
        <p:spPr>
          <a:xfrm>
            <a:off x="3834152" y="2640179"/>
            <a:ext cx="837555"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PAG</a:t>
            </a:r>
            <a:endParaRPr lang="en-GB" sz="1600" dirty="0"/>
          </a:p>
        </p:txBody>
      </p:sp>
      <p:sp>
        <p:nvSpPr>
          <p:cNvPr id="18" name="Rechteck 17">
            <a:extLst>
              <a:ext uri="{FF2B5EF4-FFF2-40B4-BE49-F238E27FC236}">
                <a16:creationId xmlns:a16="http://schemas.microsoft.com/office/drawing/2014/main" id="{966EDBF6-04A5-4979-A68A-BA7351F07D84}"/>
              </a:ext>
            </a:extLst>
          </p:cNvPr>
          <p:cNvSpPr/>
          <p:nvPr/>
        </p:nvSpPr>
        <p:spPr>
          <a:xfrm>
            <a:off x="5070858" y="2640179"/>
            <a:ext cx="3614979"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&lt;Name </a:t>
            </a:r>
            <a:r>
              <a:rPr lang="de-DE" sz="1600" dirty="0" err="1"/>
              <a:t>of</a:t>
            </a:r>
            <a:r>
              <a:rPr lang="de-DE" sz="1600" dirty="0"/>
              <a:t> </a:t>
            </a:r>
            <a:r>
              <a:rPr lang="de-DE" sz="1600" dirty="0" err="1"/>
              <a:t>extended</a:t>
            </a:r>
            <a:r>
              <a:rPr lang="de-DE" sz="1600" dirty="0"/>
              <a:t> Page, </a:t>
            </a:r>
            <a:r>
              <a:rPr lang="de-DE" sz="1600" dirty="0" err="1"/>
              <a:t>abbreviated</a:t>
            </a:r>
            <a:r>
              <a:rPr lang="de-DE" sz="1600" dirty="0"/>
              <a:t>&gt;</a:t>
            </a:r>
            <a:endParaRPr lang="en-GB" sz="1600" dirty="0"/>
          </a:p>
        </p:txBody>
      </p:sp>
      <p:sp>
        <p:nvSpPr>
          <p:cNvPr id="20" name="Rechteck 19">
            <a:extLst>
              <a:ext uri="{FF2B5EF4-FFF2-40B4-BE49-F238E27FC236}">
                <a16:creationId xmlns:a16="http://schemas.microsoft.com/office/drawing/2014/main" id="{E8E8F6CC-450E-4A2B-A80A-ACD830AB0EFB}"/>
              </a:ext>
            </a:extLst>
          </p:cNvPr>
          <p:cNvSpPr/>
          <p:nvPr/>
        </p:nvSpPr>
        <p:spPr>
          <a:xfrm>
            <a:off x="8724697" y="2641834"/>
            <a:ext cx="488691"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i="1" dirty="0">
                <a:solidFill>
                  <a:schemeClr val="bg1"/>
                </a:solidFill>
              </a:rPr>
              <a:t>.ext</a:t>
            </a:r>
            <a:endParaRPr lang="en-GB" sz="1600" i="1" dirty="0">
              <a:solidFill>
                <a:schemeClr val="bg1"/>
              </a:solidFill>
            </a:endParaRPr>
          </a:p>
        </p:txBody>
      </p:sp>
      <p:sp>
        <p:nvSpPr>
          <p:cNvPr id="21" name="Rechteck 20">
            <a:extLst>
              <a:ext uri="{FF2B5EF4-FFF2-40B4-BE49-F238E27FC236}">
                <a16:creationId xmlns:a16="http://schemas.microsoft.com/office/drawing/2014/main" id="{D6D98135-3507-4FEB-9B44-D15EF38CBBAC}"/>
              </a:ext>
            </a:extLst>
          </p:cNvPr>
          <p:cNvSpPr/>
          <p:nvPr/>
        </p:nvSpPr>
        <p:spPr>
          <a:xfrm>
            <a:off x="9238103" y="2639835"/>
            <a:ext cx="425116"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.al</a:t>
            </a:r>
            <a:endParaRPr lang="en-GB" sz="1600" dirty="0"/>
          </a:p>
        </p:txBody>
      </p:sp>
      <p:sp>
        <p:nvSpPr>
          <p:cNvPr id="22" name="Rechteck 21">
            <a:extLst>
              <a:ext uri="{FF2B5EF4-FFF2-40B4-BE49-F238E27FC236}">
                <a16:creationId xmlns:a16="http://schemas.microsoft.com/office/drawing/2014/main" id="{F71A7ABE-D2BF-4797-A056-18E7171CA7DD}"/>
              </a:ext>
            </a:extLst>
          </p:cNvPr>
          <p:cNvSpPr/>
          <p:nvPr/>
        </p:nvSpPr>
        <p:spPr>
          <a:xfrm>
            <a:off x="3834152" y="3057599"/>
            <a:ext cx="837555"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CCO</a:t>
            </a:r>
            <a:endParaRPr lang="en-GB" sz="1600" dirty="0"/>
          </a:p>
        </p:txBody>
      </p:sp>
      <p:sp>
        <p:nvSpPr>
          <p:cNvPr id="23" name="Rechteck 22">
            <a:extLst>
              <a:ext uri="{FF2B5EF4-FFF2-40B4-BE49-F238E27FC236}">
                <a16:creationId xmlns:a16="http://schemas.microsoft.com/office/drawing/2014/main" id="{C442AC32-B06F-49D7-BE1B-50CDD4507681}"/>
              </a:ext>
            </a:extLst>
          </p:cNvPr>
          <p:cNvSpPr/>
          <p:nvPr/>
        </p:nvSpPr>
        <p:spPr>
          <a:xfrm>
            <a:off x="4708538" y="3057599"/>
            <a:ext cx="3991212"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&lt;Name </a:t>
            </a:r>
            <a:r>
              <a:rPr lang="de-DE" sz="1600" dirty="0" err="1"/>
              <a:t>of</a:t>
            </a:r>
            <a:r>
              <a:rPr lang="de-DE" sz="1600" dirty="0"/>
              <a:t> </a:t>
            </a:r>
            <a:r>
              <a:rPr lang="de-DE" sz="1600" dirty="0" err="1"/>
              <a:t>extended</a:t>
            </a:r>
            <a:r>
              <a:rPr lang="de-DE" sz="1600" dirty="0"/>
              <a:t> Page&gt;</a:t>
            </a:r>
            <a:endParaRPr lang="en-GB" sz="1600" dirty="0"/>
          </a:p>
        </p:txBody>
      </p:sp>
      <p:sp>
        <p:nvSpPr>
          <p:cNvPr id="25" name="Rechteck 24">
            <a:extLst>
              <a:ext uri="{FF2B5EF4-FFF2-40B4-BE49-F238E27FC236}">
                <a16:creationId xmlns:a16="http://schemas.microsoft.com/office/drawing/2014/main" id="{22FE6C9E-989F-4768-B982-5B14E15B755E}"/>
              </a:ext>
            </a:extLst>
          </p:cNvPr>
          <p:cNvSpPr/>
          <p:nvPr/>
        </p:nvSpPr>
        <p:spPr>
          <a:xfrm>
            <a:off x="4708537" y="2640179"/>
            <a:ext cx="334553"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a:t>
            </a:r>
            <a:endParaRPr lang="en-GB" sz="1600" dirty="0"/>
          </a:p>
        </p:txBody>
      </p:sp>
      <p:sp>
        <p:nvSpPr>
          <p:cNvPr id="27" name="Rechteck 26">
            <a:extLst>
              <a:ext uri="{FF2B5EF4-FFF2-40B4-BE49-F238E27FC236}">
                <a16:creationId xmlns:a16="http://schemas.microsoft.com/office/drawing/2014/main" id="{9803371F-9B9B-4534-9763-6DE709E5F1DB}"/>
              </a:ext>
            </a:extLst>
          </p:cNvPr>
          <p:cNvSpPr/>
          <p:nvPr/>
        </p:nvSpPr>
        <p:spPr>
          <a:xfrm>
            <a:off x="2210123" y="2639834"/>
            <a:ext cx="1459721" cy="309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rgbClr val="04276E"/>
                </a:solidFill>
              </a:rPr>
              <a:t>File </a:t>
            </a:r>
            <a:r>
              <a:rPr lang="de-DE" sz="1600" dirty="0" err="1">
                <a:solidFill>
                  <a:srgbClr val="04276E"/>
                </a:solidFill>
              </a:rPr>
              <a:t>Names</a:t>
            </a:r>
            <a:endParaRPr lang="en-GB" sz="1600" dirty="0">
              <a:solidFill>
                <a:srgbClr val="04276E"/>
              </a:solidFill>
            </a:endParaRPr>
          </a:p>
        </p:txBody>
      </p:sp>
      <p:sp>
        <p:nvSpPr>
          <p:cNvPr id="28" name="Rechteck 27">
            <a:extLst>
              <a:ext uri="{FF2B5EF4-FFF2-40B4-BE49-F238E27FC236}">
                <a16:creationId xmlns:a16="http://schemas.microsoft.com/office/drawing/2014/main" id="{33305801-D7D7-48AF-B661-1D9707B5A93C}"/>
              </a:ext>
            </a:extLst>
          </p:cNvPr>
          <p:cNvSpPr/>
          <p:nvPr/>
        </p:nvSpPr>
        <p:spPr>
          <a:xfrm>
            <a:off x="2210123" y="3057253"/>
            <a:ext cx="1459721" cy="309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rgbClr val="04276E"/>
                </a:solidFill>
              </a:rPr>
              <a:t>Object</a:t>
            </a:r>
            <a:r>
              <a:rPr lang="de-DE" sz="1600" dirty="0">
                <a:solidFill>
                  <a:srgbClr val="04276E"/>
                </a:solidFill>
              </a:rPr>
              <a:t> </a:t>
            </a:r>
            <a:r>
              <a:rPr lang="de-DE" sz="1600" dirty="0" err="1">
                <a:solidFill>
                  <a:srgbClr val="04276E"/>
                </a:solidFill>
              </a:rPr>
              <a:t>Names</a:t>
            </a:r>
            <a:endParaRPr lang="en-GB" sz="1600" dirty="0">
              <a:solidFill>
                <a:srgbClr val="04276E"/>
              </a:solidFill>
            </a:endParaRPr>
          </a:p>
        </p:txBody>
      </p:sp>
      <p:sp>
        <p:nvSpPr>
          <p:cNvPr id="29" name="Rechteck 28">
            <a:extLst>
              <a:ext uri="{FF2B5EF4-FFF2-40B4-BE49-F238E27FC236}">
                <a16:creationId xmlns:a16="http://schemas.microsoft.com/office/drawing/2014/main" id="{EF37BE8D-081E-42BC-AD37-CEFA77E17A44}"/>
              </a:ext>
            </a:extLst>
          </p:cNvPr>
          <p:cNvSpPr/>
          <p:nvPr/>
        </p:nvSpPr>
        <p:spPr>
          <a:xfrm>
            <a:off x="5384050" y="3503492"/>
            <a:ext cx="5910594" cy="61101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chemeClr val="accent6">
                    <a:lumMod val="40000"/>
                    <a:lumOff val="60000"/>
                  </a:schemeClr>
                </a:solidFill>
              </a:rPr>
              <a:t>means</a:t>
            </a:r>
            <a:r>
              <a:rPr lang="de-DE" sz="1200" dirty="0">
                <a:solidFill>
                  <a:schemeClr val="accent6">
                    <a:lumMod val="40000"/>
                    <a:lumOff val="60000"/>
                  </a:schemeClr>
                </a:solidFill>
              </a:rPr>
              <a:t> </a:t>
            </a:r>
            <a:r>
              <a:rPr lang="de-DE" sz="1200" dirty="0" err="1">
                <a:solidFill>
                  <a:schemeClr val="accent6">
                    <a:lumMod val="40000"/>
                    <a:lumOff val="60000"/>
                  </a:schemeClr>
                </a:solidFill>
              </a:rPr>
              <a:t>without</a:t>
            </a:r>
            <a:r>
              <a:rPr lang="de-DE" sz="1200" dirty="0">
                <a:solidFill>
                  <a:schemeClr val="accent6">
                    <a:lumMod val="40000"/>
                    <a:lumOff val="60000"/>
                  </a:schemeClr>
                </a:solidFill>
              </a:rPr>
              <a:t> </a:t>
            </a:r>
            <a:r>
              <a:rPr lang="de-DE" sz="1200" dirty="0" err="1">
                <a:solidFill>
                  <a:schemeClr val="accent6">
                    <a:lumMod val="40000"/>
                    <a:lumOff val="60000"/>
                  </a:schemeClr>
                </a:solidFill>
              </a:rPr>
              <a:t>spaces</a:t>
            </a:r>
            <a:r>
              <a:rPr lang="de-DE" sz="1200" dirty="0">
                <a:solidFill>
                  <a:schemeClr val="accent6">
                    <a:lumMod val="40000"/>
                    <a:lumOff val="60000"/>
                  </a:schemeClr>
                </a:solidFill>
              </a:rPr>
              <a:t> …,</a:t>
            </a:r>
          </a:p>
          <a:p>
            <a:r>
              <a:rPr lang="de-DE" sz="1200" dirty="0" err="1">
                <a:solidFill>
                  <a:schemeClr val="accent6">
                    <a:lumMod val="40000"/>
                    <a:lumOff val="60000"/>
                  </a:schemeClr>
                </a:solidFill>
              </a:rPr>
              <a:t>as</a:t>
            </a:r>
            <a:r>
              <a:rPr lang="de-DE" sz="1200" dirty="0">
                <a:solidFill>
                  <a:schemeClr val="accent6">
                    <a:lumMod val="40000"/>
                    <a:lumOff val="60000"/>
                  </a:schemeClr>
                </a:solidFill>
              </a:rPr>
              <a:t> </a:t>
            </a:r>
            <a:r>
              <a:rPr lang="de-DE" sz="1200" dirty="0" err="1">
                <a:solidFill>
                  <a:schemeClr val="accent6">
                    <a:lumMod val="40000"/>
                    <a:lumOff val="60000"/>
                  </a:schemeClr>
                </a:solidFill>
              </a:rPr>
              <a:t>suggested</a:t>
            </a:r>
            <a:r>
              <a:rPr lang="de-DE" sz="1200" dirty="0">
                <a:solidFill>
                  <a:schemeClr val="accent6">
                    <a:lumMod val="40000"/>
                    <a:lumOff val="60000"/>
                  </a:schemeClr>
                </a:solidFill>
              </a:rPr>
              <a:t> </a:t>
            </a:r>
            <a:r>
              <a:rPr lang="de-DE" sz="1200" dirty="0" err="1">
                <a:solidFill>
                  <a:schemeClr val="accent6">
                    <a:lumMod val="40000"/>
                    <a:lumOff val="60000"/>
                  </a:schemeClr>
                </a:solidFill>
              </a:rPr>
              <a:t>as</a:t>
            </a:r>
            <a:r>
              <a:rPr lang="de-DE" sz="1200" dirty="0">
                <a:solidFill>
                  <a:schemeClr val="accent6">
                    <a:lumMod val="40000"/>
                    <a:lumOff val="60000"/>
                  </a:schemeClr>
                </a:solidFill>
              </a:rPr>
              <a:t> Variable Name </a:t>
            </a:r>
            <a:r>
              <a:rPr lang="de-DE" sz="1200" dirty="0" err="1">
                <a:solidFill>
                  <a:schemeClr val="accent6">
                    <a:lumMod val="40000"/>
                    <a:lumOff val="60000"/>
                  </a:schemeClr>
                </a:solidFill>
              </a:rPr>
              <a:t>by</a:t>
            </a:r>
            <a:r>
              <a:rPr lang="de-DE" sz="1200" dirty="0">
                <a:solidFill>
                  <a:schemeClr val="accent6">
                    <a:lumMod val="40000"/>
                    <a:lumOff val="60000"/>
                  </a:schemeClr>
                </a:solidFill>
              </a:rPr>
              <a:t> </a:t>
            </a:r>
            <a:r>
              <a:rPr lang="de-DE" sz="1200" dirty="0" err="1">
                <a:solidFill>
                  <a:schemeClr val="accent6">
                    <a:lumMod val="40000"/>
                    <a:lumOff val="60000"/>
                  </a:schemeClr>
                </a:solidFill>
              </a:rPr>
              <a:t>the</a:t>
            </a:r>
            <a:r>
              <a:rPr lang="de-DE" sz="1200" dirty="0">
                <a:solidFill>
                  <a:schemeClr val="accent6">
                    <a:lumMod val="40000"/>
                    <a:lumOff val="60000"/>
                  </a:schemeClr>
                </a:solidFill>
              </a:rPr>
              <a:t> </a:t>
            </a:r>
            <a:r>
              <a:rPr lang="de-DE" sz="1200" dirty="0" err="1">
                <a:solidFill>
                  <a:schemeClr val="accent6">
                    <a:lumMod val="40000"/>
                    <a:lumOff val="60000"/>
                  </a:schemeClr>
                </a:solidFill>
              </a:rPr>
              <a:t>Object</a:t>
            </a:r>
            <a:r>
              <a:rPr lang="de-DE" sz="1200" dirty="0">
                <a:solidFill>
                  <a:schemeClr val="accent6">
                    <a:lumMod val="40000"/>
                    <a:lumOff val="60000"/>
                  </a:schemeClr>
                </a:solidFill>
              </a:rPr>
              <a:t> Designer</a:t>
            </a:r>
          </a:p>
          <a:p>
            <a:r>
              <a:rPr lang="de-DE" sz="1200" dirty="0">
                <a:solidFill>
                  <a:schemeClr val="accent6">
                    <a:lumMod val="40000"/>
                    <a:lumOff val="60000"/>
                  </a:schemeClr>
                </a:solidFill>
              </a:rPr>
              <a:t>„</a:t>
            </a:r>
            <a:r>
              <a:rPr lang="de-DE" sz="1200" dirty="0" err="1">
                <a:solidFill>
                  <a:schemeClr val="accent6">
                    <a:lumMod val="40000"/>
                    <a:lumOff val="60000"/>
                  </a:schemeClr>
                </a:solidFill>
              </a:rPr>
              <a:t>Purchase</a:t>
            </a:r>
            <a:r>
              <a:rPr lang="de-DE" sz="1200" dirty="0">
                <a:solidFill>
                  <a:schemeClr val="accent6">
                    <a:lumMod val="40000"/>
                    <a:lumOff val="60000"/>
                  </a:schemeClr>
                </a:solidFill>
              </a:rPr>
              <a:t> Header </a:t>
            </a:r>
            <a:r>
              <a:rPr lang="de-DE" sz="1200" dirty="0">
                <a:solidFill>
                  <a:schemeClr val="accent6">
                    <a:lumMod val="40000"/>
                    <a:lumOff val="60000"/>
                  </a:schemeClr>
                </a:solidFill>
                <a:sym typeface="Wingdings" panose="05000000000000000000" pitchFamily="2" charset="2"/>
              </a:rPr>
              <a:t> </a:t>
            </a:r>
            <a:r>
              <a:rPr lang="de-DE" sz="1200" dirty="0" err="1">
                <a:solidFill>
                  <a:schemeClr val="accent6">
                    <a:lumMod val="40000"/>
                    <a:lumOff val="60000"/>
                  </a:schemeClr>
                </a:solidFill>
                <a:sym typeface="Wingdings" panose="05000000000000000000" pitchFamily="2" charset="2"/>
              </a:rPr>
              <a:t>PurchaseHeader</a:t>
            </a:r>
            <a:r>
              <a:rPr lang="de-DE" sz="1200" dirty="0">
                <a:solidFill>
                  <a:schemeClr val="accent6">
                    <a:lumMod val="40000"/>
                    <a:lumOff val="60000"/>
                  </a:schemeClr>
                </a:solidFill>
                <a:sym typeface="Wingdings" panose="05000000000000000000" pitchFamily="2" charset="2"/>
              </a:rPr>
              <a:t>“</a:t>
            </a:r>
            <a:endParaRPr lang="en-GB" sz="1200" dirty="0">
              <a:solidFill>
                <a:schemeClr val="accent6">
                  <a:lumMod val="40000"/>
                  <a:lumOff val="60000"/>
                </a:schemeClr>
              </a:solidFill>
            </a:endParaRPr>
          </a:p>
        </p:txBody>
      </p:sp>
      <p:sp>
        <p:nvSpPr>
          <p:cNvPr id="30" name="Rechteck 29">
            <a:extLst>
              <a:ext uri="{FF2B5EF4-FFF2-40B4-BE49-F238E27FC236}">
                <a16:creationId xmlns:a16="http://schemas.microsoft.com/office/drawing/2014/main" id="{3557078A-6C7A-443E-AA64-E99EDC857922}"/>
              </a:ext>
            </a:extLst>
          </p:cNvPr>
          <p:cNvSpPr/>
          <p:nvPr/>
        </p:nvSpPr>
        <p:spPr>
          <a:xfrm>
            <a:off x="3834152" y="3503492"/>
            <a:ext cx="1447676" cy="61101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accent6">
                    <a:lumMod val="40000"/>
                    <a:lumOff val="60000"/>
                  </a:schemeClr>
                </a:solidFill>
              </a:rPr>
              <a:t>„</a:t>
            </a:r>
            <a:r>
              <a:rPr lang="de-DE" sz="1200" dirty="0" err="1">
                <a:solidFill>
                  <a:schemeClr val="accent6">
                    <a:lumMod val="40000"/>
                    <a:lumOff val="60000"/>
                  </a:schemeClr>
                </a:solidFill>
              </a:rPr>
              <a:t>abbreviated</a:t>
            </a:r>
            <a:r>
              <a:rPr lang="de-DE" sz="1200" dirty="0">
                <a:solidFill>
                  <a:schemeClr val="accent6">
                    <a:lumMod val="40000"/>
                    <a:lumOff val="60000"/>
                  </a:schemeClr>
                </a:solidFill>
              </a:rPr>
              <a:t>“</a:t>
            </a:r>
            <a:endParaRPr lang="en-GB" sz="1200" dirty="0">
              <a:solidFill>
                <a:schemeClr val="accent6">
                  <a:lumMod val="40000"/>
                  <a:lumOff val="60000"/>
                </a:schemeClr>
              </a:solidFill>
            </a:endParaRPr>
          </a:p>
        </p:txBody>
      </p:sp>
      <p:sp>
        <p:nvSpPr>
          <p:cNvPr id="19" name="Rechteck 18">
            <a:extLst>
              <a:ext uri="{FF2B5EF4-FFF2-40B4-BE49-F238E27FC236}">
                <a16:creationId xmlns:a16="http://schemas.microsoft.com/office/drawing/2014/main" id="{C59888F1-409C-4EE0-85A7-1B78F659C5EE}"/>
              </a:ext>
            </a:extLst>
          </p:cNvPr>
          <p:cNvSpPr/>
          <p:nvPr/>
        </p:nvSpPr>
        <p:spPr>
          <a:xfrm>
            <a:off x="8736581" y="3057254"/>
            <a:ext cx="533602" cy="30985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i="1" dirty="0">
                <a:solidFill>
                  <a:srgbClr val="04276E"/>
                </a:solidFill>
              </a:rPr>
              <a:t>+</a:t>
            </a:r>
            <a:endParaRPr lang="en-GB" sz="1600" i="1" dirty="0">
              <a:solidFill>
                <a:srgbClr val="04276E"/>
              </a:solidFill>
            </a:endParaRPr>
          </a:p>
        </p:txBody>
      </p:sp>
    </p:spTree>
    <p:extLst>
      <p:ext uri="{BB962C8B-B14F-4D97-AF65-F5344CB8AC3E}">
        <p14:creationId xmlns:p14="http://schemas.microsoft.com/office/powerpoint/2010/main" val="6096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
                                            <p:txEl>
                                              <p:pRg st="0" end="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7" grpId="0" animBg="1"/>
      <p:bldP spid="18" grpId="0" animBg="1"/>
      <p:bldP spid="20" grpId="0" animBg="1"/>
      <p:bldP spid="21" grpId="0" animBg="1"/>
      <p:bldP spid="22" grpId="0" animBg="1"/>
      <p:bldP spid="23" grpId="0" animBg="1"/>
      <p:bldP spid="25" grpId="0" animBg="1"/>
      <p:bldP spid="27" grpId="0" animBg="1"/>
      <p:bldP spid="28" grpId="0" animBg="1"/>
      <p:bldP spid="29" grpId="0" animBg="1"/>
      <p:bldP spid="30" grpId="0" animBg="1"/>
      <p:bldP spid="1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393EE-B346-4B32-9C00-AC4CFD67FE0A}"/>
              </a:ext>
            </a:extLst>
          </p:cNvPr>
          <p:cNvSpPr>
            <a:spLocks noGrp="1"/>
          </p:cNvSpPr>
          <p:nvPr>
            <p:ph type="title"/>
          </p:nvPr>
        </p:nvSpPr>
        <p:spPr>
          <a:xfrm>
            <a:off x="413544" y="371814"/>
            <a:ext cx="11466000" cy="720000"/>
          </a:xfrm>
        </p:spPr>
        <p:txBody>
          <a:body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Page Extensions</a:t>
            </a:r>
            <a:endParaRPr lang="en-GB" dirty="0"/>
          </a:p>
        </p:txBody>
      </p:sp>
      <p:sp>
        <p:nvSpPr>
          <p:cNvPr id="3" name="Datumsplatzhalter 2">
            <a:extLst>
              <a:ext uri="{FF2B5EF4-FFF2-40B4-BE49-F238E27FC236}">
                <a16:creationId xmlns:a16="http://schemas.microsoft.com/office/drawing/2014/main" id="{27588994-FC10-4608-8AE4-E43C23C0B97F}"/>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1CC26E2B-B204-4B6D-BA1D-F35C5EFEE29B}"/>
              </a:ext>
            </a:extLst>
          </p:cNvPr>
          <p:cNvSpPr>
            <a:spLocks noGrp="1"/>
          </p:cNvSpPr>
          <p:nvPr>
            <p:ph type="sldNum" sz="quarter" idx="4"/>
          </p:nvPr>
        </p:nvSpPr>
        <p:spPr/>
        <p:txBody>
          <a:bodyPr/>
          <a:lstStyle/>
          <a:p>
            <a:r>
              <a:rPr lang="de-DE"/>
              <a:t> </a:t>
            </a:r>
            <a:fld id="{F0389FF0-EA6C-204E-82DF-16D97CC1B00E}" type="slidenum">
              <a:rPr lang="de-DE" smtClean="0"/>
              <a:pPr/>
              <a:t>112</a:t>
            </a:fld>
            <a:endParaRPr lang="de-DE"/>
          </a:p>
        </p:txBody>
      </p:sp>
      <p:sp>
        <p:nvSpPr>
          <p:cNvPr id="5" name="Textplatzhalter 4">
            <a:extLst>
              <a:ext uri="{FF2B5EF4-FFF2-40B4-BE49-F238E27FC236}">
                <a16:creationId xmlns:a16="http://schemas.microsoft.com/office/drawing/2014/main" id="{E116CE16-5CCE-40C7-B8C1-348AD9584DE3}"/>
              </a:ext>
            </a:extLst>
          </p:cNvPr>
          <p:cNvSpPr>
            <a:spLocks noGrp="1"/>
          </p:cNvSpPr>
          <p:nvPr>
            <p:ph type="body" sz="quarter" idx="10"/>
          </p:nvPr>
        </p:nvSpPr>
        <p:spPr>
          <a:xfrm>
            <a:off x="359999" y="1440000"/>
            <a:ext cx="6238498" cy="3776984"/>
          </a:xfrm>
        </p:spPr>
        <p:txBody>
          <a:bodyPr/>
          <a:lstStyle/>
          <a:p>
            <a:r>
              <a:rPr lang="de-DE" dirty="0" err="1"/>
              <a:t>Structure</a:t>
            </a:r>
            <a:r>
              <a:rPr lang="de-DE" dirty="0"/>
              <a:t>          (</a:t>
            </a:r>
            <a:r>
              <a:rPr lang="de-DE" dirty="0" err="1"/>
              <a:t>similar</a:t>
            </a:r>
            <a:r>
              <a:rPr lang="de-DE" dirty="0"/>
              <a:t> </a:t>
            </a:r>
            <a:r>
              <a:rPr lang="de-DE" dirty="0" err="1"/>
              <a:t>to</a:t>
            </a:r>
            <a:r>
              <a:rPr lang="de-DE" dirty="0"/>
              <a:t> </a:t>
            </a:r>
            <a:r>
              <a:rPr lang="de-DE" dirty="0" err="1"/>
              <a:t>the</a:t>
            </a:r>
            <a:r>
              <a:rPr lang="de-DE" dirty="0"/>
              <a:t> </a:t>
            </a:r>
            <a:r>
              <a:rPr lang="de-DE" dirty="0" err="1"/>
              <a:t>structure</a:t>
            </a:r>
            <a:r>
              <a:rPr lang="de-DE" dirty="0"/>
              <a:t> </a:t>
            </a:r>
            <a:r>
              <a:rPr lang="de-DE" dirty="0" err="1"/>
              <a:t>of</a:t>
            </a:r>
            <a:r>
              <a:rPr lang="de-DE" dirty="0"/>
              <a:t> </a:t>
            </a:r>
            <a:r>
              <a:rPr lang="de-DE" dirty="0" err="1"/>
              <a:t>pages</a:t>
            </a:r>
            <a:r>
              <a:rPr lang="de-DE" dirty="0"/>
              <a:t> …)</a:t>
            </a:r>
          </a:p>
          <a:p>
            <a:pPr marL="457200" lvl="1" indent="0">
              <a:buNone/>
            </a:pPr>
            <a:endParaRPr lang="de-DE" i="1" dirty="0"/>
          </a:p>
          <a:p>
            <a:pPr marL="457200" lvl="1" indent="0">
              <a:buNone/>
            </a:pPr>
            <a:r>
              <a:rPr lang="de-DE" i="1" dirty="0"/>
              <a:t>Pageextension &lt;ID&gt; „&lt;Name&gt;“ </a:t>
            </a:r>
            <a:r>
              <a:rPr lang="de-DE" i="1" dirty="0" err="1"/>
              <a:t>extends</a:t>
            </a:r>
            <a:r>
              <a:rPr lang="de-DE" i="1" dirty="0"/>
              <a:t> &lt;Name </a:t>
            </a:r>
            <a:r>
              <a:rPr lang="de-DE" i="1" dirty="0" err="1"/>
              <a:t>of</a:t>
            </a:r>
            <a:r>
              <a:rPr lang="de-DE" i="1" dirty="0"/>
              <a:t> </a:t>
            </a:r>
            <a:r>
              <a:rPr lang="de-DE" i="1" dirty="0" err="1"/>
              <a:t>extended</a:t>
            </a:r>
            <a:r>
              <a:rPr lang="de-DE" i="1" dirty="0"/>
              <a:t> Page&gt; </a:t>
            </a:r>
            <a:endParaRPr lang="de-DE" dirty="0"/>
          </a:p>
          <a:p>
            <a:pPr marL="457200" lvl="1" indent="0">
              <a:buNone/>
            </a:pPr>
            <a:r>
              <a:rPr lang="de-DE" i="1" dirty="0"/>
              <a:t>{</a:t>
            </a:r>
            <a:endParaRPr lang="de-DE"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r>
              <a:rPr lang="de-DE" i="1" dirty="0"/>
              <a:t>	</a:t>
            </a:r>
          </a:p>
          <a:p>
            <a:pPr marL="457200" lvl="1" indent="0">
              <a:buNone/>
            </a:pPr>
            <a:r>
              <a:rPr lang="de-DE" i="1" dirty="0"/>
              <a:t>}</a:t>
            </a:r>
          </a:p>
          <a:p>
            <a:endParaRPr lang="de-DE" dirty="0"/>
          </a:p>
        </p:txBody>
      </p:sp>
      <p:sp>
        <p:nvSpPr>
          <p:cNvPr id="9" name="Rechteck 8">
            <a:extLst>
              <a:ext uri="{FF2B5EF4-FFF2-40B4-BE49-F238E27FC236}">
                <a16:creationId xmlns:a16="http://schemas.microsoft.com/office/drawing/2014/main" id="{6B1562B4-5726-40B1-BB43-13BDA336F2ED}"/>
              </a:ext>
            </a:extLst>
          </p:cNvPr>
          <p:cNvSpPr/>
          <p:nvPr/>
        </p:nvSpPr>
        <p:spPr>
          <a:xfrm>
            <a:off x="1070608" y="2641115"/>
            <a:ext cx="1355436"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[Properties]</a:t>
            </a:r>
            <a:endParaRPr lang="en-GB" sz="1600" dirty="0">
              <a:solidFill>
                <a:schemeClr val="accent5">
                  <a:lumMod val="60000"/>
                  <a:lumOff val="40000"/>
                </a:schemeClr>
              </a:solidFill>
            </a:endParaRPr>
          </a:p>
        </p:txBody>
      </p:sp>
      <p:sp>
        <p:nvSpPr>
          <p:cNvPr id="11" name="Rechteck 10">
            <a:extLst>
              <a:ext uri="{FF2B5EF4-FFF2-40B4-BE49-F238E27FC236}">
                <a16:creationId xmlns:a16="http://schemas.microsoft.com/office/drawing/2014/main" id="{D09EF07F-B0DD-4461-93A5-2DA5ED9856E3}"/>
              </a:ext>
            </a:extLst>
          </p:cNvPr>
          <p:cNvSpPr/>
          <p:nvPr/>
        </p:nvSpPr>
        <p:spPr>
          <a:xfrm>
            <a:off x="1070608" y="3954075"/>
            <a:ext cx="1355436"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[Triggers]</a:t>
            </a:r>
            <a:endParaRPr lang="en-GB" sz="1600" dirty="0">
              <a:solidFill>
                <a:schemeClr val="accent5">
                  <a:lumMod val="60000"/>
                  <a:lumOff val="40000"/>
                </a:schemeClr>
              </a:solidFill>
            </a:endParaRPr>
          </a:p>
        </p:txBody>
      </p:sp>
      <p:sp>
        <p:nvSpPr>
          <p:cNvPr id="12" name="Rechteck 11">
            <a:extLst>
              <a:ext uri="{FF2B5EF4-FFF2-40B4-BE49-F238E27FC236}">
                <a16:creationId xmlns:a16="http://schemas.microsoft.com/office/drawing/2014/main" id="{0D821261-466E-46F4-8E0C-2E0216CAFC5F}"/>
              </a:ext>
            </a:extLst>
          </p:cNvPr>
          <p:cNvSpPr/>
          <p:nvPr/>
        </p:nvSpPr>
        <p:spPr>
          <a:xfrm>
            <a:off x="1070608" y="4282313"/>
            <a:ext cx="1355436"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a:t>
            </a:r>
            <a:r>
              <a:rPr lang="de-DE" sz="1600" i="1" dirty="0" err="1">
                <a:solidFill>
                  <a:schemeClr val="accent5">
                    <a:lumMod val="60000"/>
                    <a:lumOff val="40000"/>
                  </a:schemeClr>
                </a:solidFill>
              </a:rPr>
              <a:t>Procedures</a:t>
            </a:r>
            <a:r>
              <a:rPr lang="de-DE" sz="1600" i="1" dirty="0">
                <a:solidFill>
                  <a:schemeClr val="accent5">
                    <a:lumMod val="60000"/>
                    <a:lumOff val="40000"/>
                  </a:schemeClr>
                </a:solidFill>
              </a:rPr>
              <a:t>]</a:t>
            </a:r>
            <a:endParaRPr lang="en-GB" sz="1600" dirty="0">
              <a:solidFill>
                <a:schemeClr val="accent5">
                  <a:lumMod val="60000"/>
                  <a:lumOff val="40000"/>
                </a:schemeClr>
              </a:solidFill>
            </a:endParaRPr>
          </a:p>
        </p:txBody>
      </p:sp>
      <p:sp>
        <p:nvSpPr>
          <p:cNvPr id="13" name="Rechteck 12">
            <a:extLst>
              <a:ext uri="{FF2B5EF4-FFF2-40B4-BE49-F238E27FC236}">
                <a16:creationId xmlns:a16="http://schemas.microsoft.com/office/drawing/2014/main" id="{564C9D60-32D4-47EA-8811-6A509C2950AE}"/>
              </a:ext>
            </a:extLst>
          </p:cNvPr>
          <p:cNvSpPr/>
          <p:nvPr/>
        </p:nvSpPr>
        <p:spPr>
          <a:xfrm>
            <a:off x="1070608" y="3297595"/>
            <a:ext cx="1355436"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[Actions]</a:t>
            </a:r>
            <a:endParaRPr lang="en-GB" sz="1600" dirty="0">
              <a:solidFill>
                <a:schemeClr val="accent5">
                  <a:lumMod val="60000"/>
                  <a:lumOff val="40000"/>
                </a:schemeClr>
              </a:solidFill>
            </a:endParaRPr>
          </a:p>
        </p:txBody>
      </p:sp>
      <p:sp>
        <p:nvSpPr>
          <p:cNvPr id="14" name="Rechteck 13">
            <a:extLst>
              <a:ext uri="{FF2B5EF4-FFF2-40B4-BE49-F238E27FC236}">
                <a16:creationId xmlns:a16="http://schemas.microsoft.com/office/drawing/2014/main" id="{AAB5412F-3213-4079-9C37-A5ED53327DC6}"/>
              </a:ext>
            </a:extLst>
          </p:cNvPr>
          <p:cNvSpPr/>
          <p:nvPr/>
        </p:nvSpPr>
        <p:spPr>
          <a:xfrm>
            <a:off x="1070608" y="3625835"/>
            <a:ext cx="1355436"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[Variables]</a:t>
            </a:r>
            <a:endParaRPr lang="en-GB" sz="1600" dirty="0">
              <a:solidFill>
                <a:schemeClr val="accent5">
                  <a:lumMod val="60000"/>
                  <a:lumOff val="40000"/>
                </a:schemeClr>
              </a:solidFill>
            </a:endParaRPr>
          </a:p>
        </p:txBody>
      </p:sp>
      <p:sp>
        <p:nvSpPr>
          <p:cNvPr id="15" name="Rechteck 14">
            <a:extLst>
              <a:ext uri="{FF2B5EF4-FFF2-40B4-BE49-F238E27FC236}">
                <a16:creationId xmlns:a16="http://schemas.microsoft.com/office/drawing/2014/main" id="{31BD96ED-5F96-4CD2-A0EF-CFDCBB7144F1}"/>
              </a:ext>
            </a:extLst>
          </p:cNvPr>
          <p:cNvSpPr/>
          <p:nvPr/>
        </p:nvSpPr>
        <p:spPr>
          <a:xfrm>
            <a:off x="1070608" y="2969355"/>
            <a:ext cx="1355436"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[Layout]</a:t>
            </a:r>
            <a:endParaRPr lang="en-GB" sz="1600" dirty="0">
              <a:solidFill>
                <a:schemeClr val="accent5">
                  <a:lumMod val="60000"/>
                  <a:lumOff val="40000"/>
                </a:schemeClr>
              </a:solidFill>
            </a:endParaRPr>
          </a:p>
        </p:txBody>
      </p:sp>
      <p:sp>
        <p:nvSpPr>
          <p:cNvPr id="16" name="Textfeld 15">
            <a:extLst>
              <a:ext uri="{FF2B5EF4-FFF2-40B4-BE49-F238E27FC236}">
                <a16:creationId xmlns:a16="http://schemas.microsoft.com/office/drawing/2014/main" id="{3FAC2BCC-B87B-4E29-8D91-FF260C27A8B3}"/>
              </a:ext>
            </a:extLst>
          </p:cNvPr>
          <p:cNvSpPr txBox="1"/>
          <p:nvPr/>
        </p:nvSpPr>
        <p:spPr>
          <a:xfrm>
            <a:off x="2390604" y="5313966"/>
            <a:ext cx="1355436" cy="461665"/>
          </a:xfrm>
          <a:prstGeom prst="rect">
            <a:avLst/>
          </a:prstGeom>
          <a:noFill/>
        </p:spPr>
        <p:txBody>
          <a:bodyPr wrap="none" rtlCol="0">
            <a:spAutoFit/>
          </a:bodyPr>
          <a:lstStyle/>
          <a:p>
            <a:r>
              <a:rPr lang="de-DE" sz="1200" dirty="0" err="1"/>
              <a:t>c.f</a:t>
            </a:r>
            <a:r>
              <a:rPr lang="de-DE" sz="1200" dirty="0"/>
              <a:t>. Table Elements</a:t>
            </a:r>
          </a:p>
          <a:p>
            <a:r>
              <a:rPr lang="de-DE" sz="1200" dirty="0"/>
              <a:t>Syntax </a:t>
            </a:r>
            <a:r>
              <a:rPr lang="de-DE" sz="1200" dirty="0" err="1"/>
              <a:t>as</a:t>
            </a:r>
            <a:r>
              <a:rPr lang="de-DE" sz="1200" dirty="0"/>
              <a:t> </a:t>
            </a:r>
            <a:r>
              <a:rPr lang="de-DE" sz="1200" dirty="0" err="1"/>
              <a:t>before</a:t>
            </a:r>
            <a:endParaRPr lang="en-GB" sz="1200" dirty="0"/>
          </a:p>
        </p:txBody>
      </p:sp>
      <p:cxnSp>
        <p:nvCxnSpPr>
          <p:cNvPr id="17" name="Gerader Verbinder 16">
            <a:extLst>
              <a:ext uri="{FF2B5EF4-FFF2-40B4-BE49-F238E27FC236}">
                <a16:creationId xmlns:a16="http://schemas.microsoft.com/office/drawing/2014/main" id="{7A352F80-6C10-493F-855F-90B84DF85381}"/>
              </a:ext>
            </a:extLst>
          </p:cNvPr>
          <p:cNvCxnSpPr>
            <a:cxnSpLocks/>
            <a:stCxn id="9" idx="3"/>
            <a:endCxn id="16" idx="0"/>
          </p:cNvCxnSpPr>
          <p:nvPr/>
        </p:nvCxnSpPr>
        <p:spPr>
          <a:xfrm>
            <a:off x="2426044" y="2793514"/>
            <a:ext cx="642278" cy="2520452"/>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0931D508-AF5A-42B9-8290-895DF9AAABCE}"/>
              </a:ext>
            </a:extLst>
          </p:cNvPr>
          <p:cNvCxnSpPr>
            <a:cxnSpLocks/>
            <a:stCxn id="11" idx="3"/>
            <a:endCxn id="16" idx="0"/>
          </p:cNvCxnSpPr>
          <p:nvPr/>
        </p:nvCxnSpPr>
        <p:spPr>
          <a:xfrm>
            <a:off x="2426044" y="4106474"/>
            <a:ext cx="642278" cy="1207492"/>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6A1DAD2A-51E1-43D4-9686-2E2050010950}"/>
              </a:ext>
            </a:extLst>
          </p:cNvPr>
          <p:cNvCxnSpPr>
            <a:cxnSpLocks/>
            <a:stCxn id="12" idx="3"/>
            <a:endCxn id="16" idx="0"/>
          </p:cNvCxnSpPr>
          <p:nvPr/>
        </p:nvCxnSpPr>
        <p:spPr>
          <a:xfrm>
            <a:off x="2426044" y="4434712"/>
            <a:ext cx="642278" cy="879254"/>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908D4CAE-1449-41FD-B536-6F4DF302D361}"/>
              </a:ext>
            </a:extLst>
          </p:cNvPr>
          <p:cNvCxnSpPr>
            <a:cxnSpLocks/>
            <a:stCxn id="14" idx="3"/>
            <a:endCxn id="16" idx="0"/>
          </p:cNvCxnSpPr>
          <p:nvPr/>
        </p:nvCxnSpPr>
        <p:spPr>
          <a:xfrm>
            <a:off x="2426044" y="3778234"/>
            <a:ext cx="642278" cy="1535732"/>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sp>
        <p:nvSpPr>
          <p:cNvPr id="30" name="Rechteck 29">
            <a:extLst>
              <a:ext uri="{FF2B5EF4-FFF2-40B4-BE49-F238E27FC236}">
                <a16:creationId xmlns:a16="http://schemas.microsoft.com/office/drawing/2014/main" id="{EDB2BE69-9109-4CA6-AD87-40302491B518}"/>
              </a:ext>
            </a:extLst>
          </p:cNvPr>
          <p:cNvSpPr/>
          <p:nvPr/>
        </p:nvSpPr>
        <p:spPr>
          <a:xfrm>
            <a:off x="4392390" y="2739937"/>
            <a:ext cx="3454139"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a:t>
            </a:r>
            <a:r>
              <a:rPr lang="de-DE" sz="1600" i="1" dirty="0" err="1">
                <a:solidFill>
                  <a:schemeClr val="accent5">
                    <a:lumMod val="60000"/>
                    <a:lumOff val="40000"/>
                  </a:schemeClr>
                </a:solidFill>
              </a:rPr>
              <a:t>addafter</a:t>
            </a:r>
            <a:r>
              <a:rPr lang="de-DE" sz="1600" i="1" dirty="0">
                <a:solidFill>
                  <a:schemeClr val="accent5">
                    <a:lumMod val="60000"/>
                    <a:lumOff val="40000"/>
                  </a:schemeClr>
                </a:solidFill>
              </a:rPr>
              <a:t>(</a:t>
            </a:r>
            <a:r>
              <a:rPr lang="de-DE" sz="1600" i="1" dirty="0" err="1">
                <a:solidFill>
                  <a:schemeClr val="accent5">
                    <a:lumMod val="60000"/>
                    <a:lumOff val="40000"/>
                  </a:schemeClr>
                </a:solidFill>
              </a:rPr>
              <a:t>anchor</a:t>
            </a:r>
            <a:r>
              <a:rPr lang="de-DE" sz="1600" i="1" dirty="0">
                <a:solidFill>
                  <a:schemeClr val="accent5">
                    <a:lumMod val="60000"/>
                    <a:lumOff val="40000"/>
                  </a:schemeClr>
                </a:solidFill>
              </a:rPr>
              <a:t>){</a:t>
            </a:r>
            <a:r>
              <a:rPr lang="de-DE" sz="1600" i="1" dirty="0" err="1">
                <a:solidFill>
                  <a:schemeClr val="accent5">
                    <a:lumMod val="60000"/>
                    <a:lumOff val="40000"/>
                  </a:schemeClr>
                </a:solidFill>
              </a:rPr>
              <a:t>list</a:t>
            </a:r>
            <a:r>
              <a:rPr lang="de-DE" sz="1600" i="1" dirty="0">
                <a:solidFill>
                  <a:schemeClr val="accent5">
                    <a:lumMod val="60000"/>
                    <a:lumOff val="40000"/>
                  </a:schemeClr>
                </a:solidFill>
              </a:rPr>
              <a:t> </a:t>
            </a:r>
            <a:r>
              <a:rPr lang="de-DE" sz="1600" i="1" dirty="0" err="1">
                <a:solidFill>
                  <a:schemeClr val="accent5">
                    <a:lumMod val="60000"/>
                    <a:lumOff val="40000"/>
                  </a:schemeClr>
                </a:solidFill>
              </a:rPr>
              <a:t>of</a:t>
            </a:r>
            <a:r>
              <a:rPr lang="de-DE" sz="1600" i="1" dirty="0">
                <a:solidFill>
                  <a:schemeClr val="accent5">
                    <a:lumMod val="60000"/>
                    <a:lumOff val="40000"/>
                  </a:schemeClr>
                </a:solidFill>
              </a:rPr>
              <a:t> </a:t>
            </a:r>
            <a:r>
              <a:rPr lang="de-DE" sz="1600" i="1" dirty="0" err="1">
                <a:solidFill>
                  <a:schemeClr val="accent5">
                    <a:lumMod val="60000"/>
                    <a:lumOff val="40000"/>
                  </a:schemeClr>
                </a:solidFill>
              </a:rPr>
              <a:t>elements</a:t>
            </a:r>
            <a:r>
              <a:rPr lang="de-DE" sz="1600" i="1" dirty="0">
                <a:solidFill>
                  <a:schemeClr val="accent5">
                    <a:lumMod val="60000"/>
                    <a:lumOff val="40000"/>
                  </a:schemeClr>
                </a:solidFill>
              </a:rPr>
              <a:t>}]</a:t>
            </a:r>
            <a:endParaRPr lang="en-GB" sz="1600" dirty="0">
              <a:solidFill>
                <a:schemeClr val="accent5">
                  <a:lumMod val="60000"/>
                  <a:lumOff val="40000"/>
                </a:schemeClr>
              </a:solidFill>
            </a:endParaRPr>
          </a:p>
        </p:txBody>
      </p:sp>
      <p:sp>
        <p:nvSpPr>
          <p:cNvPr id="31" name="Rechteck 30">
            <a:extLst>
              <a:ext uri="{FF2B5EF4-FFF2-40B4-BE49-F238E27FC236}">
                <a16:creationId xmlns:a16="http://schemas.microsoft.com/office/drawing/2014/main" id="{13994532-6B63-4CE6-8502-910F7F447591}"/>
              </a:ext>
            </a:extLst>
          </p:cNvPr>
          <p:cNvSpPr/>
          <p:nvPr/>
        </p:nvSpPr>
        <p:spPr>
          <a:xfrm>
            <a:off x="4392390" y="5351027"/>
            <a:ext cx="2823945"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a:t>
            </a:r>
            <a:r>
              <a:rPr lang="de-DE" sz="1600" i="1" dirty="0" err="1">
                <a:solidFill>
                  <a:schemeClr val="accent5">
                    <a:lumMod val="60000"/>
                    <a:lumOff val="40000"/>
                  </a:schemeClr>
                </a:solidFill>
              </a:rPr>
              <a:t>modify</a:t>
            </a:r>
            <a:r>
              <a:rPr lang="de-DE" sz="1600" i="1" dirty="0">
                <a:solidFill>
                  <a:schemeClr val="accent5">
                    <a:lumMod val="60000"/>
                    <a:lumOff val="40000"/>
                  </a:schemeClr>
                </a:solidFill>
              </a:rPr>
              <a:t>(&lt;</a:t>
            </a:r>
            <a:r>
              <a:rPr lang="de-DE" sz="1600" i="1" dirty="0" err="1">
                <a:solidFill>
                  <a:schemeClr val="accent5">
                    <a:lumMod val="60000"/>
                    <a:lumOff val="40000"/>
                  </a:schemeClr>
                </a:solidFill>
              </a:rPr>
              <a:t>control</a:t>
            </a:r>
            <a:r>
              <a:rPr lang="de-DE" sz="1600" i="1" dirty="0">
                <a:solidFill>
                  <a:schemeClr val="accent5">
                    <a:lumMod val="60000"/>
                    <a:lumOff val="40000"/>
                  </a:schemeClr>
                </a:solidFill>
              </a:rPr>
              <a:t> / </a:t>
            </a:r>
            <a:r>
              <a:rPr lang="de-DE" sz="1600" i="1" dirty="0" err="1">
                <a:solidFill>
                  <a:schemeClr val="accent5">
                    <a:lumMod val="60000"/>
                    <a:lumOff val="40000"/>
                  </a:schemeClr>
                </a:solidFill>
              </a:rPr>
              <a:t>action</a:t>
            </a:r>
            <a:r>
              <a:rPr lang="de-DE" sz="1600" i="1" dirty="0">
                <a:solidFill>
                  <a:schemeClr val="accent5">
                    <a:lumMod val="60000"/>
                    <a:lumOff val="40000"/>
                  </a:schemeClr>
                </a:solidFill>
              </a:rPr>
              <a:t>&gt;)]</a:t>
            </a:r>
            <a:endParaRPr lang="en-GB" sz="1600" dirty="0">
              <a:solidFill>
                <a:schemeClr val="accent5">
                  <a:lumMod val="60000"/>
                  <a:lumOff val="40000"/>
                </a:schemeClr>
              </a:solidFill>
            </a:endParaRPr>
          </a:p>
        </p:txBody>
      </p:sp>
      <p:sp>
        <p:nvSpPr>
          <p:cNvPr id="32" name="Rechteck 31">
            <a:extLst>
              <a:ext uri="{FF2B5EF4-FFF2-40B4-BE49-F238E27FC236}">
                <a16:creationId xmlns:a16="http://schemas.microsoft.com/office/drawing/2014/main" id="{72114815-4966-4541-90A6-C84584930E2A}"/>
              </a:ext>
            </a:extLst>
          </p:cNvPr>
          <p:cNvSpPr/>
          <p:nvPr/>
        </p:nvSpPr>
        <p:spPr>
          <a:xfrm>
            <a:off x="4392390" y="4048871"/>
            <a:ext cx="3454139"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a:t>
            </a:r>
            <a:r>
              <a:rPr lang="de-DE" sz="1600" i="1" dirty="0" err="1">
                <a:solidFill>
                  <a:schemeClr val="accent5">
                    <a:lumMod val="60000"/>
                    <a:lumOff val="40000"/>
                  </a:schemeClr>
                </a:solidFill>
              </a:rPr>
              <a:t>moveafter</a:t>
            </a:r>
            <a:r>
              <a:rPr lang="de-DE" sz="1600" i="1" dirty="0">
                <a:solidFill>
                  <a:schemeClr val="accent5">
                    <a:lumMod val="60000"/>
                    <a:lumOff val="40000"/>
                  </a:schemeClr>
                </a:solidFill>
              </a:rPr>
              <a:t>(&lt;</a:t>
            </a:r>
            <a:r>
              <a:rPr lang="de-DE" sz="1600" i="1" dirty="0" err="1">
                <a:solidFill>
                  <a:schemeClr val="accent5">
                    <a:lumMod val="60000"/>
                    <a:lumOff val="40000"/>
                  </a:schemeClr>
                </a:solidFill>
              </a:rPr>
              <a:t>anchor</a:t>
            </a:r>
            <a:r>
              <a:rPr lang="de-DE" sz="1600" i="1" dirty="0">
                <a:solidFill>
                  <a:schemeClr val="accent5">
                    <a:lumMod val="60000"/>
                    <a:lumOff val="40000"/>
                  </a:schemeClr>
                </a:solidFill>
              </a:rPr>
              <a:t>&gt;, &lt;</a:t>
            </a:r>
            <a:r>
              <a:rPr lang="de-DE" sz="1600" i="1" dirty="0" err="1">
                <a:solidFill>
                  <a:schemeClr val="accent5">
                    <a:lumMod val="60000"/>
                    <a:lumOff val="40000"/>
                  </a:schemeClr>
                </a:solidFill>
              </a:rPr>
              <a:t>target</a:t>
            </a:r>
            <a:r>
              <a:rPr lang="de-DE" sz="1600" i="1" dirty="0">
                <a:solidFill>
                  <a:schemeClr val="accent5">
                    <a:lumMod val="60000"/>
                    <a:lumOff val="40000"/>
                  </a:schemeClr>
                </a:solidFill>
              </a:rPr>
              <a:t>&gt;)]</a:t>
            </a:r>
            <a:endParaRPr lang="en-GB" sz="1600" dirty="0">
              <a:solidFill>
                <a:schemeClr val="accent5">
                  <a:lumMod val="60000"/>
                  <a:lumOff val="40000"/>
                </a:schemeClr>
              </a:solidFill>
            </a:endParaRPr>
          </a:p>
        </p:txBody>
      </p:sp>
      <p:sp>
        <p:nvSpPr>
          <p:cNvPr id="33" name="Rechteck 32">
            <a:extLst>
              <a:ext uri="{FF2B5EF4-FFF2-40B4-BE49-F238E27FC236}">
                <a16:creationId xmlns:a16="http://schemas.microsoft.com/office/drawing/2014/main" id="{F1535E0B-A44D-4671-97F4-104D1D4F351E}"/>
              </a:ext>
            </a:extLst>
          </p:cNvPr>
          <p:cNvSpPr/>
          <p:nvPr/>
        </p:nvSpPr>
        <p:spPr>
          <a:xfrm>
            <a:off x="4392390" y="3396417"/>
            <a:ext cx="3454139"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a:t>
            </a:r>
            <a:r>
              <a:rPr lang="de-DE" sz="1600" i="1" dirty="0" err="1">
                <a:solidFill>
                  <a:schemeClr val="accent5">
                    <a:lumMod val="60000"/>
                    <a:lumOff val="40000"/>
                  </a:schemeClr>
                </a:solidFill>
              </a:rPr>
              <a:t>addfirst</a:t>
            </a:r>
            <a:r>
              <a:rPr lang="de-DE" sz="1600" i="1" dirty="0">
                <a:solidFill>
                  <a:schemeClr val="accent5">
                    <a:lumMod val="60000"/>
                    <a:lumOff val="40000"/>
                  </a:schemeClr>
                </a:solidFill>
              </a:rPr>
              <a:t> (</a:t>
            </a:r>
            <a:r>
              <a:rPr lang="de-DE" sz="1600" i="1" dirty="0" err="1">
                <a:solidFill>
                  <a:schemeClr val="accent5">
                    <a:lumMod val="60000"/>
                    <a:lumOff val="40000"/>
                  </a:schemeClr>
                </a:solidFill>
              </a:rPr>
              <a:t>anchor</a:t>
            </a:r>
            <a:r>
              <a:rPr lang="de-DE" sz="1600" i="1" dirty="0">
                <a:solidFill>
                  <a:schemeClr val="accent5">
                    <a:lumMod val="60000"/>
                    <a:lumOff val="40000"/>
                  </a:schemeClr>
                </a:solidFill>
              </a:rPr>
              <a:t>){</a:t>
            </a:r>
            <a:r>
              <a:rPr lang="de-DE" sz="1600" i="1" dirty="0" err="1">
                <a:solidFill>
                  <a:schemeClr val="accent5">
                    <a:lumMod val="60000"/>
                    <a:lumOff val="40000"/>
                  </a:schemeClr>
                </a:solidFill>
              </a:rPr>
              <a:t>list</a:t>
            </a:r>
            <a:r>
              <a:rPr lang="de-DE" sz="1600" i="1" dirty="0">
                <a:solidFill>
                  <a:schemeClr val="accent5">
                    <a:lumMod val="60000"/>
                    <a:lumOff val="40000"/>
                  </a:schemeClr>
                </a:solidFill>
              </a:rPr>
              <a:t> </a:t>
            </a:r>
            <a:r>
              <a:rPr lang="de-DE" sz="1600" i="1" dirty="0" err="1">
                <a:solidFill>
                  <a:schemeClr val="accent5">
                    <a:lumMod val="60000"/>
                    <a:lumOff val="40000"/>
                  </a:schemeClr>
                </a:solidFill>
              </a:rPr>
              <a:t>of</a:t>
            </a:r>
            <a:r>
              <a:rPr lang="de-DE" sz="1600" i="1" dirty="0">
                <a:solidFill>
                  <a:schemeClr val="accent5">
                    <a:lumMod val="60000"/>
                    <a:lumOff val="40000"/>
                  </a:schemeClr>
                </a:solidFill>
              </a:rPr>
              <a:t> </a:t>
            </a:r>
            <a:r>
              <a:rPr lang="de-DE" sz="1600" i="1" dirty="0" err="1">
                <a:solidFill>
                  <a:schemeClr val="accent5">
                    <a:lumMod val="60000"/>
                    <a:lumOff val="40000"/>
                  </a:schemeClr>
                </a:solidFill>
              </a:rPr>
              <a:t>elements</a:t>
            </a:r>
            <a:r>
              <a:rPr lang="de-DE" sz="1600" i="1" dirty="0">
                <a:solidFill>
                  <a:schemeClr val="accent5">
                    <a:lumMod val="60000"/>
                    <a:lumOff val="40000"/>
                  </a:schemeClr>
                </a:solidFill>
              </a:rPr>
              <a:t>}]]</a:t>
            </a:r>
            <a:endParaRPr lang="en-GB" sz="1600" dirty="0">
              <a:solidFill>
                <a:schemeClr val="accent5">
                  <a:lumMod val="60000"/>
                  <a:lumOff val="40000"/>
                </a:schemeClr>
              </a:solidFill>
            </a:endParaRPr>
          </a:p>
        </p:txBody>
      </p:sp>
      <p:sp>
        <p:nvSpPr>
          <p:cNvPr id="34" name="Rechteck 33">
            <a:extLst>
              <a:ext uri="{FF2B5EF4-FFF2-40B4-BE49-F238E27FC236}">
                <a16:creationId xmlns:a16="http://schemas.microsoft.com/office/drawing/2014/main" id="{5A59420D-6277-41F8-96C8-4D48439A09A5}"/>
              </a:ext>
            </a:extLst>
          </p:cNvPr>
          <p:cNvSpPr/>
          <p:nvPr/>
        </p:nvSpPr>
        <p:spPr>
          <a:xfrm>
            <a:off x="4392390" y="3724657"/>
            <a:ext cx="3454139"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a:t>
            </a:r>
            <a:r>
              <a:rPr lang="de-DE" sz="1600" i="1" dirty="0" err="1">
                <a:solidFill>
                  <a:schemeClr val="accent5">
                    <a:lumMod val="60000"/>
                    <a:lumOff val="40000"/>
                  </a:schemeClr>
                </a:solidFill>
              </a:rPr>
              <a:t>addlast</a:t>
            </a:r>
            <a:r>
              <a:rPr lang="de-DE" sz="1600" i="1" dirty="0">
                <a:solidFill>
                  <a:schemeClr val="accent5">
                    <a:lumMod val="60000"/>
                    <a:lumOff val="40000"/>
                  </a:schemeClr>
                </a:solidFill>
              </a:rPr>
              <a:t> (</a:t>
            </a:r>
            <a:r>
              <a:rPr lang="de-DE" sz="1600" i="1" dirty="0" err="1">
                <a:solidFill>
                  <a:schemeClr val="accent5">
                    <a:lumMod val="60000"/>
                    <a:lumOff val="40000"/>
                  </a:schemeClr>
                </a:solidFill>
              </a:rPr>
              <a:t>anchor</a:t>
            </a:r>
            <a:r>
              <a:rPr lang="de-DE" sz="1600" i="1" dirty="0">
                <a:solidFill>
                  <a:schemeClr val="accent5">
                    <a:lumMod val="60000"/>
                    <a:lumOff val="40000"/>
                  </a:schemeClr>
                </a:solidFill>
              </a:rPr>
              <a:t>){</a:t>
            </a:r>
            <a:r>
              <a:rPr lang="de-DE" sz="1600" i="1" dirty="0" err="1">
                <a:solidFill>
                  <a:schemeClr val="accent5">
                    <a:lumMod val="60000"/>
                    <a:lumOff val="40000"/>
                  </a:schemeClr>
                </a:solidFill>
              </a:rPr>
              <a:t>list</a:t>
            </a:r>
            <a:r>
              <a:rPr lang="de-DE" sz="1600" i="1" dirty="0">
                <a:solidFill>
                  <a:schemeClr val="accent5">
                    <a:lumMod val="60000"/>
                    <a:lumOff val="40000"/>
                  </a:schemeClr>
                </a:solidFill>
              </a:rPr>
              <a:t> </a:t>
            </a:r>
            <a:r>
              <a:rPr lang="de-DE" sz="1600" i="1" dirty="0" err="1">
                <a:solidFill>
                  <a:schemeClr val="accent5">
                    <a:lumMod val="60000"/>
                    <a:lumOff val="40000"/>
                  </a:schemeClr>
                </a:solidFill>
              </a:rPr>
              <a:t>of</a:t>
            </a:r>
            <a:r>
              <a:rPr lang="de-DE" sz="1600" i="1" dirty="0">
                <a:solidFill>
                  <a:schemeClr val="accent5">
                    <a:lumMod val="60000"/>
                    <a:lumOff val="40000"/>
                  </a:schemeClr>
                </a:solidFill>
              </a:rPr>
              <a:t> </a:t>
            </a:r>
            <a:r>
              <a:rPr lang="de-DE" sz="1600" i="1" dirty="0" err="1">
                <a:solidFill>
                  <a:schemeClr val="accent5">
                    <a:lumMod val="60000"/>
                    <a:lumOff val="40000"/>
                  </a:schemeClr>
                </a:solidFill>
              </a:rPr>
              <a:t>elements</a:t>
            </a:r>
            <a:r>
              <a:rPr lang="de-DE" sz="1600" i="1" dirty="0">
                <a:solidFill>
                  <a:schemeClr val="accent5">
                    <a:lumMod val="60000"/>
                    <a:lumOff val="40000"/>
                  </a:schemeClr>
                </a:solidFill>
              </a:rPr>
              <a:t>}]]</a:t>
            </a:r>
            <a:endParaRPr lang="en-GB" sz="1600" dirty="0">
              <a:solidFill>
                <a:schemeClr val="accent5">
                  <a:lumMod val="60000"/>
                  <a:lumOff val="40000"/>
                </a:schemeClr>
              </a:solidFill>
            </a:endParaRPr>
          </a:p>
        </p:txBody>
      </p:sp>
      <p:sp>
        <p:nvSpPr>
          <p:cNvPr id="35" name="Rechteck 34">
            <a:extLst>
              <a:ext uri="{FF2B5EF4-FFF2-40B4-BE49-F238E27FC236}">
                <a16:creationId xmlns:a16="http://schemas.microsoft.com/office/drawing/2014/main" id="{773E1134-3CEC-4407-BECF-3D97C394BF71}"/>
              </a:ext>
            </a:extLst>
          </p:cNvPr>
          <p:cNvSpPr/>
          <p:nvPr/>
        </p:nvSpPr>
        <p:spPr>
          <a:xfrm>
            <a:off x="4392390" y="3068177"/>
            <a:ext cx="3454139"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a:t>
            </a:r>
            <a:r>
              <a:rPr lang="de-DE" sz="1600" i="1" dirty="0" err="1">
                <a:solidFill>
                  <a:schemeClr val="accent5">
                    <a:lumMod val="60000"/>
                    <a:lumOff val="40000"/>
                  </a:schemeClr>
                </a:solidFill>
              </a:rPr>
              <a:t>addbefore</a:t>
            </a:r>
            <a:r>
              <a:rPr lang="de-DE" sz="1600" i="1" dirty="0">
                <a:solidFill>
                  <a:schemeClr val="accent5">
                    <a:lumMod val="60000"/>
                    <a:lumOff val="40000"/>
                  </a:schemeClr>
                </a:solidFill>
              </a:rPr>
              <a:t> (</a:t>
            </a:r>
            <a:r>
              <a:rPr lang="de-DE" sz="1600" i="1" dirty="0" err="1">
                <a:solidFill>
                  <a:schemeClr val="accent5">
                    <a:lumMod val="60000"/>
                    <a:lumOff val="40000"/>
                  </a:schemeClr>
                </a:solidFill>
              </a:rPr>
              <a:t>anchor</a:t>
            </a:r>
            <a:r>
              <a:rPr lang="de-DE" sz="1600" i="1" dirty="0">
                <a:solidFill>
                  <a:schemeClr val="accent5">
                    <a:lumMod val="60000"/>
                    <a:lumOff val="40000"/>
                  </a:schemeClr>
                </a:solidFill>
              </a:rPr>
              <a:t>){</a:t>
            </a:r>
            <a:r>
              <a:rPr lang="de-DE" sz="1600" i="1" dirty="0" err="1">
                <a:solidFill>
                  <a:schemeClr val="accent5">
                    <a:lumMod val="60000"/>
                    <a:lumOff val="40000"/>
                  </a:schemeClr>
                </a:solidFill>
              </a:rPr>
              <a:t>list</a:t>
            </a:r>
            <a:r>
              <a:rPr lang="de-DE" sz="1600" i="1" dirty="0">
                <a:solidFill>
                  <a:schemeClr val="accent5">
                    <a:lumMod val="60000"/>
                    <a:lumOff val="40000"/>
                  </a:schemeClr>
                </a:solidFill>
              </a:rPr>
              <a:t> </a:t>
            </a:r>
            <a:r>
              <a:rPr lang="de-DE" sz="1600" i="1" dirty="0" err="1">
                <a:solidFill>
                  <a:schemeClr val="accent5">
                    <a:lumMod val="60000"/>
                    <a:lumOff val="40000"/>
                  </a:schemeClr>
                </a:solidFill>
              </a:rPr>
              <a:t>of</a:t>
            </a:r>
            <a:r>
              <a:rPr lang="de-DE" sz="1600" i="1" dirty="0">
                <a:solidFill>
                  <a:schemeClr val="accent5">
                    <a:lumMod val="60000"/>
                    <a:lumOff val="40000"/>
                  </a:schemeClr>
                </a:solidFill>
              </a:rPr>
              <a:t> </a:t>
            </a:r>
            <a:r>
              <a:rPr lang="de-DE" sz="1600" i="1" dirty="0" err="1">
                <a:solidFill>
                  <a:schemeClr val="accent5">
                    <a:lumMod val="60000"/>
                    <a:lumOff val="40000"/>
                  </a:schemeClr>
                </a:solidFill>
              </a:rPr>
              <a:t>elements</a:t>
            </a:r>
            <a:r>
              <a:rPr lang="de-DE" sz="1600" i="1" dirty="0">
                <a:solidFill>
                  <a:schemeClr val="accent5">
                    <a:lumMod val="60000"/>
                    <a:lumOff val="40000"/>
                  </a:schemeClr>
                </a:solidFill>
              </a:rPr>
              <a:t>}]]</a:t>
            </a:r>
            <a:endParaRPr lang="en-GB" sz="1600" dirty="0">
              <a:solidFill>
                <a:schemeClr val="accent5">
                  <a:lumMod val="60000"/>
                  <a:lumOff val="40000"/>
                </a:schemeClr>
              </a:solidFill>
            </a:endParaRPr>
          </a:p>
        </p:txBody>
      </p:sp>
      <p:sp>
        <p:nvSpPr>
          <p:cNvPr id="36" name="Rechteck 35">
            <a:extLst>
              <a:ext uri="{FF2B5EF4-FFF2-40B4-BE49-F238E27FC236}">
                <a16:creationId xmlns:a16="http://schemas.microsoft.com/office/drawing/2014/main" id="{FBC57A99-FDC6-4BA5-85D3-A2FCFCC5939E}"/>
              </a:ext>
            </a:extLst>
          </p:cNvPr>
          <p:cNvSpPr/>
          <p:nvPr/>
        </p:nvSpPr>
        <p:spPr>
          <a:xfrm>
            <a:off x="4392390" y="4372895"/>
            <a:ext cx="3454139"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a:t>
            </a:r>
            <a:r>
              <a:rPr lang="de-DE" sz="1600" i="1" dirty="0" err="1">
                <a:solidFill>
                  <a:schemeClr val="accent5">
                    <a:lumMod val="60000"/>
                    <a:lumOff val="40000"/>
                  </a:schemeClr>
                </a:solidFill>
              </a:rPr>
              <a:t>movebefore</a:t>
            </a:r>
            <a:r>
              <a:rPr lang="de-DE" sz="1600" i="1" dirty="0">
                <a:solidFill>
                  <a:schemeClr val="accent5">
                    <a:lumMod val="60000"/>
                    <a:lumOff val="40000"/>
                  </a:schemeClr>
                </a:solidFill>
              </a:rPr>
              <a:t>(&lt;</a:t>
            </a:r>
            <a:r>
              <a:rPr lang="de-DE" sz="1600" i="1" dirty="0" err="1">
                <a:solidFill>
                  <a:schemeClr val="accent5">
                    <a:lumMod val="60000"/>
                    <a:lumOff val="40000"/>
                  </a:schemeClr>
                </a:solidFill>
              </a:rPr>
              <a:t>anchor</a:t>
            </a:r>
            <a:r>
              <a:rPr lang="de-DE" sz="1600" i="1" dirty="0">
                <a:solidFill>
                  <a:schemeClr val="accent5">
                    <a:lumMod val="60000"/>
                    <a:lumOff val="40000"/>
                  </a:schemeClr>
                </a:solidFill>
              </a:rPr>
              <a:t>&gt;, &lt;</a:t>
            </a:r>
            <a:r>
              <a:rPr lang="de-DE" sz="1600" i="1" dirty="0" err="1">
                <a:solidFill>
                  <a:schemeClr val="accent5">
                    <a:lumMod val="60000"/>
                    <a:lumOff val="40000"/>
                  </a:schemeClr>
                </a:solidFill>
              </a:rPr>
              <a:t>target</a:t>
            </a:r>
            <a:r>
              <a:rPr lang="de-DE" sz="1600" i="1" dirty="0">
                <a:solidFill>
                  <a:schemeClr val="accent5">
                    <a:lumMod val="60000"/>
                    <a:lumOff val="40000"/>
                  </a:schemeClr>
                </a:solidFill>
              </a:rPr>
              <a:t>&gt;)]</a:t>
            </a:r>
            <a:endParaRPr lang="en-GB" sz="1600" dirty="0">
              <a:solidFill>
                <a:schemeClr val="accent5">
                  <a:lumMod val="60000"/>
                  <a:lumOff val="40000"/>
                </a:schemeClr>
              </a:solidFill>
            </a:endParaRPr>
          </a:p>
        </p:txBody>
      </p:sp>
      <p:sp>
        <p:nvSpPr>
          <p:cNvPr id="37" name="Rechteck 36">
            <a:extLst>
              <a:ext uri="{FF2B5EF4-FFF2-40B4-BE49-F238E27FC236}">
                <a16:creationId xmlns:a16="http://schemas.microsoft.com/office/drawing/2014/main" id="{1D45C5B8-88E2-4788-B316-68CC725E50C6}"/>
              </a:ext>
            </a:extLst>
          </p:cNvPr>
          <p:cNvSpPr/>
          <p:nvPr/>
        </p:nvSpPr>
        <p:spPr>
          <a:xfrm>
            <a:off x="4392390" y="4705335"/>
            <a:ext cx="3454139"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a:t>
            </a:r>
            <a:r>
              <a:rPr lang="de-DE" sz="1600" i="1" dirty="0" err="1">
                <a:solidFill>
                  <a:schemeClr val="accent5">
                    <a:lumMod val="60000"/>
                    <a:lumOff val="40000"/>
                  </a:schemeClr>
                </a:solidFill>
              </a:rPr>
              <a:t>movefirst</a:t>
            </a:r>
            <a:r>
              <a:rPr lang="de-DE" sz="1600" i="1" dirty="0">
                <a:solidFill>
                  <a:schemeClr val="accent5">
                    <a:lumMod val="60000"/>
                    <a:lumOff val="40000"/>
                  </a:schemeClr>
                </a:solidFill>
              </a:rPr>
              <a:t>(&lt;</a:t>
            </a:r>
            <a:r>
              <a:rPr lang="de-DE" sz="1600" i="1" dirty="0" err="1">
                <a:solidFill>
                  <a:schemeClr val="accent5">
                    <a:lumMod val="60000"/>
                    <a:lumOff val="40000"/>
                  </a:schemeClr>
                </a:solidFill>
              </a:rPr>
              <a:t>anchor</a:t>
            </a:r>
            <a:r>
              <a:rPr lang="de-DE" sz="1600" i="1" dirty="0">
                <a:solidFill>
                  <a:schemeClr val="accent5">
                    <a:lumMod val="60000"/>
                    <a:lumOff val="40000"/>
                  </a:schemeClr>
                </a:solidFill>
              </a:rPr>
              <a:t>&gt;, &lt;</a:t>
            </a:r>
            <a:r>
              <a:rPr lang="de-DE" sz="1600" i="1" dirty="0" err="1">
                <a:solidFill>
                  <a:schemeClr val="accent5">
                    <a:lumMod val="60000"/>
                    <a:lumOff val="40000"/>
                  </a:schemeClr>
                </a:solidFill>
              </a:rPr>
              <a:t>target</a:t>
            </a:r>
            <a:r>
              <a:rPr lang="de-DE" sz="1600" i="1" dirty="0">
                <a:solidFill>
                  <a:schemeClr val="accent5">
                    <a:lumMod val="60000"/>
                    <a:lumOff val="40000"/>
                  </a:schemeClr>
                </a:solidFill>
              </a:rPr>
              <a:t>&gt;)]</a:t>
            </a:r>
            <a:endParaRPr lang="en-GB" sz="1600" dirty="0">
              <a:solidFill>
                <a:schemeClr val="accent5">
                  <a:lumMod val="60000"/>
                  <a:lumOff val="40000"/>
                </a:schemeClr>
              </a:solidFill>
            </a:endParaRPr>
          </a:p>
        </p:txBody>
      </p:sp>
      <p:sp>
        <p:nvSpPr>
          <p:cNvPr id="38" name="Rechteck 37">
            <a:extLst>
              <a:ext uri="{FF2B5EF4-FFF2-40B4-BE49-F238E27FC236}">
                <a16:creationId xmlns:a16="http://schemas.microsoft.com/office/drawing/2014/main" id="{A6FCC16F-8196-4E06-884C-E42671F4CF7E}"/>
              </a:ext>
            </a:extLst>
          </p:cNvPr>
          <p:cNvSpPr/>
          <p:nvPr/>
        </p:nvSpPr>
        <p:spPr>
          <a:xfrm>
            <a:off x="4392390" y="5029359"/>
            <a:ext cx="3454139"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a:t>
            </a:r>
            <a:r>
              <a:rPr lang="de-DE" sz="1600" i="1" dirty="0" err="1">
                <a:solidFill>
                  <a:schemeClr val="accent5">
                    <a:lumMod val="60000"/>
                    <a:lumOff val="40000"/>
                  </a:schemeClr>
                </a:solidFill>
              </a:rPr>
              <a:t>movelast</a:t>
            </a:r>
            <a:r>
              <a:rPr lang="de-DE" sz="1600" i="1" dirty="0">
                <a:solidFill>
                  <a:schemeClr val="accent5">
                    <a:lumMod val="60000"/>
                    <a:lumOff val="40000"/>
                  </a:schemeClr>
                </a:solidFill>
              </a:rPr>
              <a:t>(&lt;</a:t>
            </a:r>
            <a:r>
              <a:rPr lang="de-DE" sz="1600" i="1" dirty="0" err="1">
                <a:solidFill>
                  <a:schemeClr val="accent5">
                    <a:lumMod val="60000"/>
                    <a:lumOff val="40000"/>
                  </a:schemeClr>
                </a:solidFill>
              </a:rPr>
              <a:t>anchor</a:t>
            </a:r>
            <a:r>
              <a:rPr lang="de-DE" sz="1600" i="1" dirty="0">
                <a:solidFill>
                  <a:schemeClr val="accent5">
                    <a:lumMod val="60000"/>
                    <a:lumOff val="40000"/>
                  </a:schemeClr>
                </a:solidFill>
              </a:rPr>
              <a:t>&gt;, &lt;</a:t>
            </a:r>
            <a:r>
              <a:rPr lang="de-DE" sz="1600" i="1" dirty="0" err="1">
                <a:solidFill>
                  <a:schemeClr val="accent5">
                    <a:lumMod val="60000"/>
                    <a:lumOff val="40000"/>
                  </a:schemeClr>
                </a:solidFill>
              </a:rPr>
              <a:t>target</a:t>
            </a:r>
            <a:r>
              <a:rPr lang="de-DE" sz="1600" i="1" dirty="0">
                <a:solidFill>
                  <a:schemeClr val="accent5">
                    <a:lumMod val="60000"/>
                    <a:lumOff val="40000"/>
                  </a:schemeClr>
                </a:solidFill>
              </a:rPr>
              <a:t>&gt;)]</a:t>
            </a:r>
            <a:endParaRPr lang="en-GB" sz="1600" dirty="0">
              <a:solidFill>
                <a:schemeClr val="accent5">
                  <a:lumMod val="60000"/>
                  <a:lumOff val="40000"/>
                </a:schemeClr>
              </a:solidFill>
            </a:endParaRPr>
          </a:p>
        </p:txBody>
      </p:sp>
      <p:sp>
        <p:nvSpPr>
          <p:cNvPr id="39" name="Textfeld 38">
            <a:extLst>
              <a:ext uri="{FF2B5EF4-FFF2-40B4-BE49-F238E27FC236}">
                <a16:creationId xmlns:a16="http://schemas.microsoft.com/office/drawing/2014/main" id="{1FFDAC84-54BD-466D-9C5F-DCD69090FB9B}"/>
              </a:ext>
            </a:extLst>
          </p:cNvPr>
          <p:cNvSpPr txBox="1"/>
          <p:nvPr/>
        </p:nvSpPr>
        <p:spPr>
          <a:xfrm>
            <a:off x="8106021" y="2075937"/>
            <a:ext cx="2439963" cy="1384995"/>
          </a:xfrm>
          <a:prstGeom prst="rect">
            <a:avLst/>
          </a:prstGeom>
          <a:noFill/>
        </p:spPr>
        <p:txBody>
          <a:bodyPr wrap="none" rtlCol="0">
            <a:spAutoFit/>
          </a:bodyPr>
          <a:lstStyle/>
          <a:p>
            <a:pPr lvl="1"/>
            <a:r>
              <a:rPr lang="de-DE" sz="1400" i="1" dirty="0"/>
              <a:t>&lt;Keyword&gt;(</a:t>
            </a:r>
            <a:r>
              <a:rPr lang="de-DE" sz="1400" i="1" dirty="0" err="1"/>
              <a:t>anchor</a:t>
            </a:r>
            <a:r>
              <a:rPr lang="de-DE" sz="1400" i="1" dirty="0"/>
              <a:t>) </a:t>
            </a:r>
            <a:endParaRPr lang="de-DE" sz="1400" dirty="0"/>
          </a:p>
          <a:p>
            <a:pPr lvl="1"/>
            <a:r>
              <a:rPr lang="de-DE" sz="1400" i="1" dirty="0"/>
              <a:t>{</a:t>
            </a:r>
            <a:endParaRPr lang="de-DE" sz="1400" dirty="0"/>
          </a:p>
          <a:p>
            <a:pPr lvl="1"/>
            <a:r>
              <a:rPr lang="de-DE" sz="1400" i="1" dirty="0"/>
              <a:t>	[</a:t>
            </a:r>
            <a:r>
              <a:rPr lang="de-DE" sz="1400" i="1" dirty="0" err="1"/>
              <a:t>layout</a:t>
            </a:r>
            <a:r>
              <a:rPr lang="de-DE" sz="1400" i="1" dirty="0"/>
              <a:t> </a:t>
            </a:r>
            <a:r>
              <a:rPr lang="de-DE" sz="1400" i="1" dirty="0" err="1"/>
              <a:t>element</a:t>
            </a:r>
            <a:r>
              <a:rPr lang="de-DE" sz="1400" i="1" dirty="0"/>
              <a:t> 1]</a:t>
            </a:r>
          </a:p>
          <a:p>
            <a:pPr lvl="1"/>
            <a:r>
              <a:rPr lang="de-DE" sz="1400" i="1" dirty="0"/>
              <a:t>	[</a:t>
            </a:r>
            <a:r>
              <a:rPr lang="de-DE" sz="1400" i="1" dirty="0" err="1"/>
              <a:t>layout</a:t>
            </a:r>
            <a:r>
              <a:rPr lang="de-DE" sz="1400" i="1" dirty="0"/>
              <a:t> </a:t>
            </a:r>
            <a:r>
              <a:rPr lang="de-DE" sz="1400" i="1" dirty="0" err="1"/>
              <a:t>element</a:t>
            </a:r>
            <a:r>
              <a:rPr lang="de-DE" sz="1400" i="1" dirty="0"/>
              <a:t> 2]</a:t>
            </a:r>
          </a:p>
          <a:p>
            <a:pPr lvl="1"/>
            <a:r>
              <a:rPr lang="de-DE" sz="1400" i="1" dirty="0"/>
              <a:t>	[….]	</a:t>
            </a:r>
          </a:p>
          <a:p>
            <a:pPr lvl="1"/>
            <a:r>
              <a:rPr lang="de-DE" sz="1400" i="1" dirty="0"/>
              <a:t>}</a:t>
            </a:r>
          </a:p>
        </p:txBody>
      </p:sp>
      <p:sp>
        <p:nvSpPr>
          <p:cNvPr id="40" name="Textfeld 39">
            <a:extLst>
              <a:ext uri="{FF2B5EF4-FFF2-40B4-BE49-F238E27FC236}">
                <a16:creationId xmlns:a16="http://schemas.microsoft.com/office/drawing/2014/main" id="{6EBB2C47-1ECB-4367-BA2B-A9815149AEC5}"/>
              </a:ext>
            </a:extLst>
          </p:cNvPr>
          <p:cNvSpPr txBox="1"/>
          <p:nvPr/>
        </p:nvSpPr>
        <p:spPr>
          <a:xfrm>
            <a:off x="8145996" y="4639879"/>
            <a:ext cx="3063083" cy="1354217"/>
          </a:xfrm>
          <a:prstGeom prst="rect">
            <a:avLst/>
          </a:prstGeom>
          <a:noFill/>
        </p:spPr>
        <p:txBody>
          <a:bodyPr wrap="none" rtlCol="0">
            <a:spAutoFit/>
          </a:bodyPr>
          <a:lstStyle/>
          <a:p>
            <a:pPr lvl="1"/>
            <a:r>
              <a:rPr lang="de-DE" sz="1400" i="1" dirty="0" err="1"/>
              <a:t>modify</a:t>
            </a:r>
            <a:r>
              <a:rPr lang="de-DE" sz="1400" i="1" dirty="0"/>
              <a:t>(&lt;</a:t>
            </a:r>
            <a:r>
              <a:rPr lang="de-DE" sz="1400" i="1" dirty="0" err="1"/>
              <a:t>control</a:t>
            </a:r>
            <a:r>
              <a:rPr lang="de-DE" sz="1400" i="1" dirty="0"/>
              <a:t>- / </a:t>
            </a:r>
            <a:r>
              <a:rPr lang="de-DE" sz="1400" i="1" dirty="0" err="1"/>
              <a:t>actionname</a:t>
            </a:r>
            <a:r>
              <a:rPr lang="de-DE" sz="1400" i="1" dirty="0"/>
              <a:t>&gt;) </a:t>
            </a:r>
            <a:endParaRPr lang="de-DE" sz="1400" dirty="0"/>
          </a:p>
          <a:p>
            <a:pPr lvl="1"/>
            <a:r>
              <a:rPr lang="de-DE" sz="1400" i="1" dirty="0"/>
              <a:t>{</a:t>
            </a:r>
            <a:endParaRPr lang="de-DE" sz="1400" dirty="0"/>
          </a:p>
          <a:p>
            <a:pPr lvl="1"/>
            <a:r>
              <a:rPr lang="de-DE" sz="1400" i="1" dirty="0"/>
              <a:t>	</a:t>
            </a:r>
            <a:r>
              <a:rPr lang="de-DE" sz="1200" i="1" dirty="0"/>
              <a:t>[Properties]</a:t>
            </a:r>
          </a:p>
          <a:p>
            <a:pPr lvl="1"/>
            <a:r>
              <a:rPr lang="de-DE" sz="1200" i="1" dirty="0"/>
              <a:t>	[Triggers]</a:t>
            </a:r>
          </a:p>
          <a:p>
            <a:pPr lvl="1"/>
            <a:r>
              <a:rPr lang="de-DE" sz="1400" i="1" dirty="0"/>
              <a:t>}</a:t>
            </a:r>
          </a:p>
          <a:p>
            <a:endParaRPr lang="en-GB" sz="1400" dirty="0"/>
          </a:p>
        </p:txBody>
      </p:sp>
      <p:sp>
        <p:nvSpPr>
          <p:cNvPr id="41" name="Geschweifte Klammer links 40">
            <a:extLst>
              <a:ext uri="{FF2B5EF4-FFF2-40B4-BE49-F238E27FC236}">
                <a16:creationId xmlns:a16="http://schemas.microsoft.com/office/drawing/2014/main" id="{9D46E67A-C3CA-49CF-A0D4-96C09E685C3B}"/>
              </a:ext>
            </a:extLst>
          </p:cNvPr>
          <p:cNvSpPr/>
          <p:nvPr/>
        </p:nvSpPr>
        <p:spPr>
          <a:xfrm>
            <a:off x="8464367" y="2045483"/>
            <a:ext cx="123568" cy="2123805"/>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2" name="Geschweifte Klammer links 41">
            <a:extLst>
              <a:ext uri="{FF2B5EF4-FFF2-40B4-BE49-F238E27FC236}">
                <a16:creationId xmlns:a16="http://schemas.microsoft.com/office/drawing/2014/main" id="{C6894458-1FBA-4F2B-8ED8-22AF97962FA9}"/>
              </a:ext>
            </a:extLst>
          </p:cNvPr>
          <p:cNvSpPr/>
          <p:nvPr/>
        </p:nvSpPr>
        <p:spPr>
          <a:xfrm>
            <a:off x="8464367" y="4604114"/>
            <a:ext cx="123568" cy="120356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43" name="Gerader Verbinder 42">
            <a:extLst>
              <a:ext uri="{FF2B5EF4-FFF2-40B4-BE49-F238E27FC236}">
                <a16:creationId xmlns:a16="http://schemas.microsoft.com/office/drawing/2014/main" id="{8AE340CD-E60F-4D91-B2CC-B22893E5CAFA}"/>
              </a:ext>
            </a:extLst>
          </p:cNvPr>
          <p:cNvCxnSpPr>
            <a:cxnSpLocks/>
            <a:stCxn id="30" idx="3"/>
            <a:endCxn id="41" idx="1"/>
          </p:cNvCxnSpPr>
          <p:nvPr/>
        </p:nvCxnSpPr>
        <p:spPr>
          <a:xfrm>
            <a:off x="7846529" y="2892336"/>
            <a:ext cx="617838" cy="2150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1DE0AC90-9C53-4AF8-864B-7701DF1F0252}"/>
              </a:ext>
            </a:extLst>
          </p:cNvPr>
          <p:cNvCxnSpPr>
            <a:cxnSpLocks/>
            <a:stCxn id="35" idx="3"/>
            <a:endCxn id="41" idx="1"/>
          </p:cNvCxnSpPr>
          <p:nvPr/>
        </p:nvCxnSpPr>
        <p:spPr>
          <a:xfrm flipV="1">
            <a:off x="7846529" y="3107386"/>
            <a:ext cx="617838" cy="1131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id="{A310A167-2974-4DE4-ACC4-B8D494CEF7BA}"/>
              </a:ext>
            </a:extLst>
          </p:cNvPr>
          <p:cNvCxnSpPr>
            <a:cxnSpLocks/>
            <a:stCxn id="33" idx="3"/>
            <a:endCxn id="41" idx="1"/>
          </p:cNvCxnSpPr>
          <p:nvPr/>
        </p:nvCxnSpPr>
        <p:spPr>
          <a:xfrm flipV="1">
            <a:off x="7846529" y="3107386"/>
            <a:ext cx="617838" cy="4414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52DDE547-EB98-4DB2-8A61-CC17640F15C0}"/>
              </a:ext>
            </a:extLst>
          </p:cNvPr>
          <p:cNvCxnSpPr>
            <a:cxnSpLocks/>
            <a:stCxn id="34" idx="3"/>
            <a:endCxn id="41" idx="1"/>
          </p:cNvCxnSpPr>
          <p:nvPr/>
        </p:nvCxnSpPr>
        <p:spPr>
          <a:xfrm flipV="1">
            <a:off x="7846529" y="3107386"/>
            <a:ext cx="617838" cy="7696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4CC2C1C0-C2E7-41CB-95D1-C76CF1642124}"/>
              </a:ext>
            </a:extLst>
          </p:cNvPr>
          <p:cNvCxnSpPr>
            <a:cxnSpLocks/>
            <a:stCxn id="31" idx="3"/>
            <a:endCxn id="42" idx="1"/>
          </p:cNvCxnSpPr>
          <p:nvPr/>
        </p:nvCxnSpPr>
        <p:spPr>
          <a:xfrm flipV="1">
            <a:off x="7216335" y="5205898"/>
            <a:ext cx="1248032" cy="2975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Geschweifte Klammer links 58">
            <a:extLst>
              <a:ext uri="{FF2B5EF4-FFF2-40B4-BE49-F238E27FC236}">
                <a16:creationId xmlns:a16="http://schemas.microsoft.com/office/drawing/2014/main" id="{6867E06B-65B6-424F-AE08-4FE3EC5C9633}"/>
              </a:ext>
            </a:extLst>
          </p:cNvPr>
          <p:cNvSpPr/>
          <p:nvPr/>
        </p:nvSpPr>
        <p:spPr>
          <a:xfrm>
            <a:off x="4230117" y="2766743"/>
            <a:ext cx="162273" cy="2899678"/>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60" name="Gerader Verbinder 59">
            <a:extLst>
              <a:ext uri="{FF2B5EF4-FFF2-40B4-BE49-F238E27FC236}">
                <a16:creationId xmlns:a16="http://schemas.microsoft.com/office/drawing/2014/main" id="{37D45CEB-9F1E-49F1-BC5B-8E0D443F339B}"/>
              </a:ext>
            </a:extLst>
          </p:cNvPr>
          <p:cNvCxnSpPr>
            <a:cxnSpLocks/>
            <a:stCxn id="15" idx="3"/>
            <a:endCxn id="59" idx="1"/>
          </p:cNvCxnSpPr>
          <p:nvPr/>
        </p:nvCxnSpPr>
        <p:spPr>
          <a:xfrm>
            <a:off x="2426044" y="3121754"/>
            <a:ext cx="1804073" cy="10948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39E3C352-2683-49E5-B8E2-9DCE8295DA17}"/>
              </a:ext>
            </a:extLst>
          </p:cNvPr>
          <p:cNvCxnSpPr>
            <a:cxnSpLocks/>
            <a:stCxn id="13" idx="3"/>
            <a:endCxn id="59" idx="1"/>
          </p:cNvCxnSpPr>
          <p:nvPr/>
        </p:nvCxnSpPr>
        <p:spPr>
          <a:xfrm>
            <a:off x="2426044" y="3449994"/>
            <a:ext cx="1804073" cy="766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Grafik 97">
            <a:extLst>
              <a:ext uri="{FF2B5EF4-FFF2-40B4-BE49-F238E27FC236}">
                <a16:creationId xmlns:a16="http://schemas.microsoft.com/office/drawing/2014/main" id="{EBCF7745-63B6-4182-BB29-CE64EBDEBFC1}"/>
              </a:ext>
            </a:extLst>
          </p:cNvPr>
          <p:cNvPicPr>
            <a:picLocks noChangeAspect="1"/>
          </p:cNvPicPr>
          <p:nvPr/>
        </p:nvPicPr>
        <p:blipFill>
          <a:blip r:embed="rId2"/>
          <a:stretch>
            <a:fillRect/>
          </a:stretch>
        </p:blipFill>
        <p:spPr>
          <a:xfrm>
            <a:off x="11098369" y="5222146"/>
            <a:ext cx="1306856" cy="351305"/>
          </a:xfrm>
          <a:prstGeom prst="rect">
            <a:avLst/>
          </a:prstGeom>
        </p:spPr>
      </p:pic>
      <p:cxnSp>
        <p:nvCxnSpPr>
          <p:cNvPr id="99" name="Gerader Verbinder 98">
            <a:extLst>
              <a:ext uri="{FF2B5EF4-FFF2-40B4-BE49-F238E27FC236}">
                <a16:creationId xmlns:a16="http://schemas.microsoft.com/office/drawing/2014/main" id="{83696CE8-B720-4793-9741-FA5A48F60D23}"/>
              </a:ext>
            </a:extLst>
          </p:cNvPr>
          <p:cNvCxnSpPr>
            <a:cxnSpLocks/>
            <a:endCxn id="98" idx="1"/>
          </p:cNvCxnSpPr>
          <p:nvPr/>
        </p:nvCxnSpPr>
        <p:spPr>
          <a:xfrm>
            <a:off x="9808838" y="5397799"/>
            <a:ext cx="128953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9966D2CB-B156-449F-9027-6E2481049C86}"/>
              </a:ext>
            </a:extLst>
          </p:cNvPr>
          <p:cNvCxnSpPr>
            <a:cxnSpLocks/>
            <a:stCxn id="39" idx="3"/>
            <a:endCxn id="21" idx="1"/>
          </p:cNvCxnSpPr>
          <p:nvPr/>
        </p:nvCxnSpPr>
        <p:spPr>
          <a:xfrm flipV="1">
            <a:off x="10545984" y="2306083"/>
            <a:ext cx="552385" cy="4623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Grafik 9">
            <a:extLst>
              <a:ext uri="{FF2B5EF4-FFF2-40B4-BE49-F238E27FC236}">
                <a16:creationId xmlns:a16="http://schemas.microsoft.com/office/drawing/2014/main" id="{1EFD9F61-1BBA-4C74-9D77-1EB8647DC875}"/>
              </a:ext>
            </a:extLst>
          </p:cNvPr>
          <p:cNvPicPr>
            <a:picLocks noChangeAspect="1"/>
          </p:cNvPicPr>
          <p:nvPr/>
        </p:nvPicPr>
        <p:blipFill>
          <a:blip r:embed="rId3"/>
          <a:stretch>
            <a:fillRect/>
          </a:stretch>
        </p:blipFill>
        <p:spPr>
          <a:xfrm>
            <a:off x="11098369" y="5862366"/>
            <a:ext cx="1338642" cy="382469"/>
          </a:xfrm>
          <a:prstGeom prst="rect">
            <a:avLst/>
          </a:prstGeom>
        </p:spPr>
      </p:pic>
      <p:cxnSp>
        <p:nvCxnSpPr>
          <p:cNvPr id="51" name="Gerader Verbinder 50">
            <a:extLst>
              <a:ext uri="{FF2B5EF4-FFF2-40B4-BE49-F238E27FC236}">
                <a16:creationId xmlns:a16="http://schemas.microsoft.com/office/drawing/2014/main" id="{5103F14C-8D09-436E-9120-CA60A21C090A}"/>
              </a:ext>
            </a:extLst>
          </p:cNvPr>
          <p:cNvCxnSpPr>
            <a:cxnSpLocks/>
            <a:endCxn id="10" idx="1"/>
          </p:cNvCxnSpPr>
          <p:nvPr/>
        </p:nvCxnSpPr>
        <p:spPr>
          <a:xfrm>
            <a:off x="9808838" y="5409576"/>
            <a:ext cx="1289531" cy="6440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F64126A9-7382-48D4-8AAA-DF1BA29D6AB6}"/>
              </a:ext>
            </a:extLst>
          </p:cNvPr>
          <p:cNvSpPr txBox="1"/>
          <p:nvPr/>
        </p:nvSpPr>
        <p:spPr>
          <a:xfrm>
            <a:off x="11098369" y="1890584"/>
            <a:ext cx="574901" cy="830997"/>
          </a:xfrm>
          <a:prstGeom prst="rect">
            <a:avLst/>
          </a:prstGeom>
          <a:noFill/>
        </p:spPr>
        <p:txBody>
          <a:bodyPr wrap="none" rtlCol="0">
            <a:spAutoFit/>
          </a:bodyPr>
          <a:lstStyle/>
          <a:p>
            <a:r>
              <a:rPr lang="de-DE" sz="1200" dirty="0"/>
              <a:t>Group</a:t>
            </a:r>
          </a:p>
          <a:p>
            <a:r>
              <a:rPr lang="de-DE" sz="1200" dirty="0"/>
              <a:t>Field</a:t>
            </a:r>
          </a:p>
          <a:p>
            <a:r>
              <a:rPr lang="de-DE" sz="1200" dirty="0"/>
              <a:t>Label</a:t>
            </a:r>
          </a:p>
          <a:p>
            <a:r>
              <a:rPr lang="de-DE" sz="1200" dirty="0"/>
              <a:t>…</a:t>
            </a:r>
          </a:p>
        </p:txBody>
      </p:sp>
    </p:spTree>
    <p:extLst>
      <p:ext uri="{BB962C8B-B14F-4D97-AF65-F5344CB8AC3E}">
        <p14:creationId xmlns:p14="http://schemas.microsoft.com/office/powerpoint/2010/main" val="180341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0" grpId="0"/>
      <p:bldP spid="31" grpId="0"/>
      <p:bldP spid="32" grpId="0"/>
      <p:bldP spid="33" grpId="0"/>
      <p:bldP spid="34" grpId="0"/>
      <p:bldP spid="35" grpId="0"/>
      <p:bldP spid="36" grpId="0"/>
      <p:bldP spid="37" grpId="0"/>
      <p:bldP spid="38" grpId="0"/>
      <p:bldP spid="39" grpId="0"/>
      <p:bldP spid="40" grpId="0"/>
      <p:bldP spid="41" grpId="0" animBg="1"/>
      <p:bldP spid="42" grpId="0" animBg="1"/>
      <p:bldP spid="59" grpId="0" animBg="1"/>
      <p:bldP spid="21"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14 | </a:t>
            </a:r>
            <a:r>
              <a:rPr lang="en-GB" dirty="0"/>
              <a:t>Page Extension Layout</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113</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13" name="Rechteck 12">
            <a:extLst>
              <a:ext uri="{FF2B5EF4-FFF2-40B4-BE49-F238E27FC236}">
                <a16:creationId xmlns:a16="http://schemas.microsoft.com/office/drawing/2014/main" id="{CDF65873-B406-43EC-B58D-A04B3B141D53}"/>
              </a:ext>
            </a:extLst>
          </p:cNvPr>
          <p:cNvSpPr/>
          <p:nvPr/>
        </p:nvSpPr>
        <p:spPr>
          <a:xfrm>
            <a:off x="359999" y="828101"/>
            <a:ext cx="10315346" cy="291262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b="1" dirty="0">
                <a:solidFill>
                  <a:srgbClr val="002060"/>
                </a:solidFill>
              </a:rPr>
              <a:t>Create an Item (Card) </a:t>
            </a:r>
            <a:r>
              <a:rPr lang="de-DE" b="1" dirty="0" err="1">
                <a:solidFill>
                  <a:srgbClr val="002060"/>
                </a:solidFill>
              </a:rPr>
              <a:t>extension</a:t>
            </a:r>
            <a:endParaRPr lang="de-DE" b="1" dirty="0">
              <a:solidFill>
                <a:srgbClr val="002060"/>
              </a:solidFill>
            </a:endParaRPr>
          </a:p>
          <a:p>
            <a:pPr marL="285750" indent="-285750">
              <a:buFontTx/>
              <a:buChar char="-"/>
            </a:pPr>
            <a:r>
              <a:rPr lang="de-DE" dirty="0">
                <a:solidFill>
                  <a:srgbClr val="002060"/>
                </a:solidFill>
              </a:rPr>
              <a:t>Item Table: Add a </a:t>
            </a:r>
            <a:r>
              <a:rPr lang="de-DE" dirty="0" err="1">
                <a:solidFill>
                  <a:srgbClr val="002060"/>
                </a:solidFill>
              </a:rPr>
              <a:t>new</a:t>
            </a:r>
            <a:r>
              <a:rPr lang="de-DE" dirty="0">
                <a:solidFill>
                  <a:srgbClr val="002060"/>
                </a:solidFill>
              </a:rPr>
              <a:t> </a:t>
            </a:r>
            <a:r>
              <a:rPr lang="de-DE" dirty="0" err="1">
                <a:solidFill>
                  <a:srgbClr val="002060"/>
                </a:solidFill>
              </a:rPr>
              <a:t>field</a:t>
            </a:r>
            <a:r>
              <a:rPr lang="de-DE" dirty="0">
                <a:solidFill>
                  <a:srgbClr val="002060"/>
                </a:solidFill>
              </a:rPr>
              <a:t> „</a:t>
            </a:r>
            <a:r>
              <a:rPr lang="de-DE" dirty="0" err="1">
                <a:solidFill>
                  <a:srgbClr val="002060"/>
                </a:solidFill>
              </a:rPr>
              <a:t>My</a:t>
            </a:r>
            <a:r>
              <a:rPr lang="de-DE" dirty="0">
                <a:solidFill>
                  <a:srgbClr val="002060"/>
                </a:solidFill>
              </a:rPr>
              <a:t> </a:t>
            </a:r>
            <a:r>
              <a:rPr lang="de-DE" dirty="0" err="1">
                <a:solidFill>
                  <a:srgbClr val="002060"/>
                </a:solidFill>
              </a:rPr>
              <a:t>new</a:t>
            </a:r>
            <a:r>
              <a:rPr lang="de-DE" dirty="0">
                <a:solidFill>
                  <a:srgbClr val="002060"/>
                </a:solidFill>
              </a:rPr>
              <a:t> Description“ (Text 50)</a:t>
            </a:r>
          </a:p>
          <a:p>
            <a:pPr marL="285750" indent="-285750">
              <a:buFontTx/>
              <a:buChar char="-"/>
            </a:pPr>
            <a:r>
              <a:rPr lang="de-DE" dirty="0">
                <a:solidFill>
                  <a:srgbClr val="002060"/>
                </a:solidFill>
              </a:rPr>
              <a:t>Item Card</a:t>
            </a:r>
          </a:p>
          <a:p>
            <a:pPr marL="742950" lvl="1" indent="-285750">
              <a:buFontTx/>
              <a:buChar char="-"/>
            </a:pPr>
            <a:r>
              <a:rPr lang="de-DE" dirty="0">
                <a:solidFill>
                  <a:srgbClr val="002060"/>
                </a:solidFill>
              </a:rPr>
              <a:t>Add a </a:t>
            </a:r>
            <a:r>
              <a:rPr lang="de-DE" dirty="0" err="1">
                <a:solidFill>
                  <a:srgbClr val="002060"/>
                </a:solidFill>
              </a:rPr>
              <a:t>label</a:t>
            </a:r>
            <a:r>
              <a:rPr lang="de-DE" dirty="0">
                <a:solidFill>
                  <a:srgbClr val="002060"/>
                </a:solidFill>
              </a:rPr>
              <a:t> „Here </a:t>
            </a:r>
            <a:r>
              <a:rPr lang="de-DE" dirty="0" err="1">
                <a:solidFill>
                  <a:srgbClr val="002060"/>
                </a:solidFill>
              </a:rPr>
              <a:t>comes</a:t>
            </a:r>
            <a:r>
              <a:rPr lang="de-DE" dirty="0">
                <a:solidFill>
                  <a:srgbClr val="002060"/>
                </a:solidFill>
              </a:rPr>
              <a:t> </a:t>
            </a:r>
            <a:r>
              <a:rPr lang="de-DE" dirty="0" err="1">
                <a:solidFill>
                  <a:srgbClr val="002060"/>
                </a:solidFill>
              </a:rPr>
              <a:t>the</a:t>
            </a:r>
            <a:r>
              <a:rPr lang="de-DE" dirty="0">
                <a:solidFill>
                  <a:srgbClr val="002060"/>
                </a:solidFill>
              </a:rPr>
              <a:t> Item </a:t>
            </a:r>
            <a:r>
              <a:rPr lang="de-DE" dirty="0" err="1">
                <a:solidFill>
                  <a:srgbClr val="002060"/>
                </a:solidFill>
              </a:rPr>
              <a:t>No</a:t>
            </a:r>
            <a:r>
              <a:rPr lang="de-DE" dirty="0">
                <a:solidFill>
                  <a:srgbClr val="002060"/>
                </a:solidFill>
              </a:rPr>
              <a:t>.“ on </a:t>
            </a:r>
            <a:r>
              <a:rPr lang="de-DE" dirty="0" err="1">
                <a:solidFill>
                  <a:srgbClr val="002060"/>
                </a:solidFill>
              </a:rPr>
              <a:t>first</a:t>
            </a:r>
            <a:r>
              <a:rPr lang="de-DE" dirty="0">
                <a:solidFill>
                  <a:srgbClr val="002060"/>
                </a:solidFill>
              </a:rPr>
              <a:t> </a:t>
            </a:r>
            <a:r>
              <a:rPr lang="de-DE" dirty="0" err="1">
                <a:solidFill>
                  <a:srgbClr val="002060"/>
                </a:solidFill>
              </a:rPr>
              <a:t>place</a:t>
            </a:r>
            <a:r>
              <a:rPr lang="de-DE" dirty="0">
                <a:solidFill>
                  <a:srgbClr val="002060"/>
                </a:solidFill>
              </a:rPr>
              <a:t> </a:t>
            </a:r>
            <a:r>
              <a:rPr lang="de-DE" dirty="0" err="1">
                <a:solidFill>
                  <a:srgbClr val="002060"/>
                </a:solidFill>
              </a:rPr>
              <a:t>of</a:t>
            </a:r>
            <a:r>
              <a:rPr lang="de-DE" dirty="0">
                <a:solidFill>
                  <a:srgbClr val="002060"/>
                </a:solidFill>
              </a:rPr>
              <a:t> fast </a:t>
            </a:r>
            <a:r>
              <a:rPr lang="de-DE" dirty="0" err="1">
                <a:solidFill>
                  <a:srgbClr val="002060"/>
                </a:solidFill>
              </a:rPr>
              <a:t>tab</a:t>
            </a:r>
            <a:r>
              <a:rPr lang="de-DE" dirty="0">
                <a:solidFill>
                  <a:srgbClr val="002060"/>
                </a:solidFill>
              </a:rPr>
              <a:t> „Item“</a:t>
            </a:r>
          </a:p>
          <a:p>
            <a:pPr marL="742950" lvl="1" indent="-285750">
              <a:buFontTx/>
              <a:buChar char="-"/>
            </a:pPr>
            <a:r>
              <a:rPr lang="de-DE" dirty="0">
                <a:solidFill>
                  <a:srgbClr val="002060"/>
                </a:solidFill>
              </a:rPr>
              <a:t>Move </a:t>
            </a:r>
            <a:r>
              <a:rPr lang="de-DE" dirty="0" err="1">
                <a:solidFill>
                  <a:srgbClr val="002060"/>
                </a:solidFill>
              </a:rPr>
              <a:t>the</a:t>
            </a:r>
            <a:r>
              <a:rPr lang="de-DE" dirty="0">
                <a:solidFill>
                  <a:srgbClr val="002060"/>
                </a:solidFill>
              </a:rPr>
              <a:t> „</a:t>
            </a:r>
            <a:r>
              <a:rPr lang="de-DE" dirty="0" err="1">
                <a:solidFill>
                  <a:srgbClr val="002060"/>
                </a:solidFill>
              </a:rPr>
              <a:t>Replenishment</a:t>
            </a:r>
            <a:r>
              <a:rPr lang="de-DE" dirty="0">
                <a:solidFill>
                  <a:srgbClr val="002060"/>
                </a:solidFill>
              </a:rPr>
              <a:t> System“ </a:t>
            </a:r>
            <a:r>
              <a:rPr lang="de-DE" dirty="0" err="1">
                <a:solidFill>
                  <a:srgbClr val="002060"/>
                </a:solidFill>
              </a:rPr>
              <a:t>from</a:t>
            </a:r>
            <a:r>
              <a:rPr lang="de-DE" dirty="0">
                <a:solidFill>
                  <a:srgbClr val="002060"/>
                </a:solidFill>
              </a:rPr>
              <a:t> </a:t>
            </a:r>
            <a:r>
              <a:rPr lang="de-DE" dirty="0" err="1">
                <a:solidFill>
                  <a:srgbClr val="002060"/>
                </a:solidFill>
              </a:rPr>
              <a:t>where</a:t>
            </a:r>
            <a:r>
              <a:rPr lang="de-DE" dirty="0">
                <a:solidFill>
                  <a:srgbClr val="002060"/>
                </a:solidFill>
              </a:rPr>
              <a:t> </a:t>
            </a:r>
            <a:r>
              <a:rPr lang="de-DE" dirty="0" err="1">
                <a:solidFill>
                  <a:srgbClr val="002060"/>
                </a:solidFill>
              </a:rPr>
              <a:t>ever</a:t>
            </a:r>
            <a:r>
              <a:rPr lang="de-DE" dirty="0">
                <a:solidFill>
                  <a:srgbClr val="002060"/>
                </a:solidFill>
              </a:rPr>
              <a:t> </a:t>
            </a:r>
            <a:r>
              <a:rPr lang="de-DE" dirty="0" err="1">
                <a:solidFill>
                  <a:srgbClr val="002060"/>
                </a:solidFill>
              </a:rPr>
              <a:t>it</a:t>
            </a:r>
            <a:r>
              <a:rPr lang="de-DE" dirty="0">
                <a:solidFill>
                  <a:srgbClr val="002060"/>
                </a:solidFill>
              </a:rPr>
              <a:t> </a:t>
            </a:r>
            <a:r>
              <a:rPr lang="de-DE" dirty="0" err="1">
                <a:solidFill>
                  <a:srgbClr val="002060"/>
                </a:solidFill>
              </a:rPr>
              <a:t>is</a:t>
            </a:r>
            <a:r>
              <a:rPr lang="de-DE" dirty="0">
                <a:solidFill>
                  <a:srgbClr val="002060"/>
                </a:solidFill>
              </a:rPr>
              <a:t> at </a:t>
            </a:r>
            <a:r>
              <a:rPr lang="de-DE" dirty="0" err="1">
                <a:solidFill>
                  <a:srgbClr val="002060"/>
                </a:solidFill>
              </a:rPr>
              <a:t>the</a:t>
            </a:r>
            <a:r>
              <a:rPr lang="de-DE" dirty="0">
                <a:solidFill>
                  <a:srgbClr val="002060"/>
                </a:solidFill>
              </a:rPr>
              <a:t> </a:t>
            </a:r>
            <a:r>
              <a:rPr lang="de-DE" dirty="0" err="1">
                <a:solidFill>
                  <a:srgbClr val="002060"/>
                </a:solidFill>
              </a:rPr>
              <a:t>right</a:t>
            </a:r>
            <a:r>
              <a:rPr lang="de-DE" dirty="0">
                <a:solidFill>
                  <a:srgbClr val="002060"/>
                </a:solidFill>
              </a:rPr>
              <a:t> </a:t>
            </a:r>
            <a:r>
              <a:rPr lang="de-DE" dirty="0" err="1">
                <a:solidFill>
                  <a:srgbClr val="002060"/>
                </a:solidFill>
              </a:rPr>
              <a:t>bottom</a:t>
            </a:r>
            <a:r>
              <a:rPr lang="de-DE" dirty="0">
                <a:solidFill>
                  <a:srgbClr val="002060"/>
                </a:solidFill>
              </a:rPr>
              <a:t> </a:t>
            </a:r>
            <a:r>
              <a:rPr lang="de-DE" dirty="0" err="1">
                <a:solidFill>
                  <a:srgbClr val="002060"/>
                </a:solidFill>
              </a:rPr>
              <a:t>of</a:t>
            </a:r>
            <a:r>
              <a:rPr lang="de-DE" dirty="0">
                <a:solidFill>
                  <a:srgbClr val="002060"/>
                </a:solidFill>
              </a:rPr>
              <a:t> </a:t>
            </a:r>
            <a:r>
              <a:rPr lang="de-DE" dirty="0" err="1">
                <a:solidFill>
                  <a:srgbClr val="002060"/>
                </a:solidFill>
              </a:rPr>
              <a:t>the</a:t>
            </a:r>
            <a:r>
              <a:rPr lang="de-DE" dirty="0">
                <a:solidFill>
                  <a:srgbClr val="002060"/>
                </a:solidFill>
              </a:rPr>
              <a:t> „Item“ fast tab.</a:t>
            </a:r>
          </a:p>
          <a:p>
            <a:pPr marL="742950" lvl="1" indent="-285750">
              <a:buFontTx/>
              <a:buChar char="-"/>
            </a:pPr>
            <a:r>
              <a:rPr lang="de-DE" dirty="0">
                <a:solidFill>
                  <a:srgbClr val="002060"/>
                </a:solidFill>
              </a:rPr>
              <a:t>Add a „Description Group“ at </a:t>
            </a:r>
            <a:r>
              <a:rPr lang="de-DE" dirty="0" err="1">
                <a:solidFill>
                  <a:srgbClr val="002060"/>
                </a:solidFill>
              </a:rPr>
              <a:t>the</a:t>
            </a:r>
            <a:r>
              <a:rPr lang="de-DE" dirty="0">
                <a:solidFill>
                  <a:srgbClr val="002060"/>
                </a:solidFill>
              </a:rPr>
              <a:t> </a:t>
            </a:r>
            <a:r>
              <a:rPr lang="de-DE" dirty="0" err="1">
                <a:solidFill>
                  <a:srgbClr val="002060"/>
                </a:solidFill>
              </a:rPr>
              <a:t>right</a:t>
            </a:r>
            <a:r>
              <a:rPr lang="de-DE" dirty="0">
                <a:solidFill>
                  <a:srgbClr val="002060"/>
                </a:solidFill>
              </a:rPr>
              <a:t> </a:t>
            </a:r>
            <a:r>
              <a:rPr lang="de-DE" dirty="0" err="1">
                <a:solidFill>
                  <a:srgbClr val="002060"/>
                </a:solidFill>
              </a:rPr>
              <a:t>bottom</a:t>
            </a:r>
            <a:r>
              <a:rPr lang="de-DE" dirty="0">
                <a:solidFill>
                  <a:srgbClr val="002060"/>
                </a:solidFill>
              </a:rPr>
              <a:t> </a:t>
            </a:r>
            <a:r>
              <a:rPr lang="de-DE" dirty="0" err="1">
                <a:solidFill>
                  <a:srgbClr val="002060"/>
                </a:solidFill>
              </a:rPr>
              <a:t>of</a:t>
            </a:r>
            <a:r>
              <a:rPr lang="de-DE" dirty="0">
                <a:solidFill>
                  <a:srgbClr val="002060"/>
                </a:solidFill>
              </a:rPr>
              <a:t> </a:t>
            </a:r>
            <a:r>
              <a:rPr lang="de-DE" dirty="0" err="1">
                <a:solidFill>
                  <a:srgbClr val="002060"/>
                </a:solidFill>
              </a:rPr>
              <a:t>the</a:t>
            </a:r>
            <a:r>
              <a:rPr lang="de-DE" dirty="0">
                <a:solidFill>
                  <a:srgbClr val="002060"/>
                </a:solidFill>
              </a:rPr>
              <a:t> „Item“ fast </a:t>
            </a:r>
            <a:r>
              <a:rPr lang="de-DE" dirty="0" err="1">
                <a:solidFill>
                  <a:srgbClr val="002060"/>
                </a:solidFill>
              </a:rPr>
              <a:t>tab</a:t>
            </a:r>
            <a:r>
              <a:rPr lang="de-DE" dirty="0">
                <a:solidFill>
                  <a:srgbClr val="002060"/>
                </a:solidFill>
              </a:rPr>
              <a:t>, </a:t>
            </a:r>
            <a:r>
              <a:rPr lang="de-DE" dirty="0" err="1">
                <a:solidFill>
                  <a:srgbClr val="002060"/>
                </a:solidFill>
              </a:rPr>
              <a:t>containing</a:t>
            </a:r>
            <a:r>
              <a:rPr lang="de-DE" dirty="0">
                <a:solidFill>
                  <a:srgbClr val="002060"/>
                </a:solidFill>
              </a:rPr>
              <a:t> all </a:t>
            </a:r>
            <a:r>
              <a:rPr lang="de-DE" dirty="0" err="1">
                <a:solidFill>
                  <a:srgbClr val="002060"/>
                </a:solidFill>
              </a:rPr>
              <a:t>three</a:t>
            </a:r>
            <a:r>
              <a:rPr lang="de-DE" dirty="0">
                <a:solidFill>
                  <a:srgbClr val="002060"/>
                </a:solidFill>
              </a:rPr>
              <a:t> Item </a:t>
            </a:r>
            <a:r>
              <a:rPr lang="de-DE" dirty="0" err="1">
                <a:solidFill>
                  <a:srgbClr val="002060"/>
                </a:solidFill>
              </a:rPr>
              <a:t>Descriptions</a:t>
            </a:r>
            <a:endParaRPr lang="de-DE" dirty="0">
              <a:solidFill>
                <a:srgbClr val="002060"/>
              </a:solidFill>
            </a:endParaRPr>
          </a:p>
          <a:p>
            <a:pPr marL="742950" lvl="1" indent="-285750">
              <a:buFontTx/>
              <a:buChar char="-"/>
            </a:pPr>
            <a:r>
              <a:rPr lang="de-DE" dirty="0" err="1">
                <a:solidFill>
                  <a:srgbClr val="002060"/>
                </a:solidFill>
              </a:rPr>
              <a:t>Rename</a:t>
            </a:r>
            <a:r>
              <a:rPr lang="de-DE" dirty="0">
                <a:solidFill>
                  <a:srgbClr val="002060"/>
                </a:solidFill>
              </a:rPr>
              <a:t> „Item“ fast </a:t>
            </a:r>
            <a:r>
              <a:rPr lang="de-DE" dirty="0" err="1">
                <a:solidFill>
                  <a:srgbClr val="002060"/>
                </a:solidFill>
              </a:rPr>
              <a:t>tab</a:t>
            </a:r>
            <a:r>
              <a:rPr lang="de-DE" dirty="0">
                <a:solidFill>
                  <a:srgbClr val="002060"/>
                </a:solidFill>
              </a:rPr>
              <a:t> </a:t>
            </a:r>
            <a:r>
              <a:rPr lang="de-DE" dirty="0" err="1">
                <a:solidFill>
                  <a:srgbClr val="002060"/>
                </a:solidFill>
              </a:rPr>
              <a:t>to</a:t>
            </a:r>
            <a:r>
              <a:rPr lang="de-DE" dirty="0">
                <a:solidFill>
                  <a:srgbClr val="002060"/>
                </a:solidFill>
              </a:rPr>
              <a:t> „Item Fast Tab“ („Artikelregister“)</a:t>
            </a:r>
          </a:p>
          <a:p>
            <a:pPr marL="742950" lvl="1" indent="-285750">
              <a:buFontTx/>
              <a:buChar char="-"/>
            </a:pPr>
            <a:r>
              <a:rPr lang="de-DE" dirty="0">
                <a:solidFill>
                  <a:srgbClr val="002060"/>
                </a:solidFill>
              </a:rPr>
              <a:t>Add a </a:t>
            </a:r>
            <a:r>
              <a:rPr lang="de-DE" dirty="0" err="1">
                <a:solidFill>
                  <a:srgbClr val="002060"/>
                </a:solidFill>
              </a:rPr>
              <a:t>new</a:t>
            </a:r>
            <a:r>
              <a:rPr lang="de-DE" dirty="0">
                <a:solidFill>
                  <a:srgbClr val="002060"/>
                </a:solidFill>
              </a:rPr>
              <a:t> </a:t>
            </a:r>
            <a:r>
              <a:rPr lang="de-DE" dirty="0" err="1">
                <a:solidFill>
                  <a:srgbClr val="002060"/>
                </a:solidFill>
              </a:rPr>
              <a:t>first</a:t>
            </a:r>
            <a:r>
              <a:rPr lang="de-DE" dirty="0">
                <a:solidFill>
                  <a:srgbClr val="002060"/>
                </a:solidFill>
              </a:rPr>
              <a:t> fast </a:t>
            </a:r>
            <a:r>
              <a:rPr lang="de-DE" dirty="0" err="1">
                <a:solidFill>
                  <a:srgbClr val="002060"/>
                </a:solidFill>
              </a:rPr>
              <a:t>tab</a:t>
            </a:r>
            <a:r>
              <a:rPr lang="de-DE" dirty="0">
                <a:solidFill>
                  <a:srgbClr val="002060"/>
                </a:solidFill>
              </a:rPr>
              <a:t> „</a:t>
            </a:r>
            <a:r>
              <a:rPr lang="de-DE" dirty="0" err="1">
                <a:solidFill>
                  <a:srgbClr val="002060"/>
                </a:solidFill>
              </a:rPr>
              <a:t>Descriptions</a:t>
            </a:r>
            <a:r>
              <a:rPr lang="de-DE" dirty="0">
                <a:solidFill>
                  <a:srgbClr val="002060"/>
                </a:solidFill>
              </a:rPr>
              <a:t>“, </a:t>
            </a:r>
            <a:r>
              <a:rPr lang="de-DE" dirty="0" err="1">
                <a:solidFill>
                  <a:srgbClr val="002060"/>
                </a:solidFill>
              </a:rPr>
              <a:t>place</a:t>
            </a:r>
            <a:r>
              <a:rPr lang="de-DE" dirty="0">
                <a:solidFill>
                  <a:srgbClr val="002060"/>
                </a:solidFill>
              </a:rPr>
              <a:t> all </a:t>
            </a:r>
            <a:r>
              <a:rPr lang="de-DE" dirty="0" err="1">
                <a:solidFill>
                  <a:srgbClr val="002060"/>
                </a:solidFill>
              </a:rPr>
              <a:t>three</a:t>
            </a:r>
            <a:r>
              <a:rPr lang="de-DE" dirty="0">
                <a:solidFill>
                  <a:srgbClr val="002060"/>
                </a:solidFill>
              </a:rPr>
              <a:t> „</a:t>
            </a:r>
            <a:r>
              <a:rPr lang="de-DE" dirty="0" err="1">
                <a:solidFill>
                  <a:srgbClr val="002060"/>
                </a:solidFill>
              </a:rPr>
              <a:t>Descriptions</a:t>
            </a:r>
            <a:r>
              <a:rPr lang="de-DE" dirty="0">
                <a:solidFill>
                  <a:srgbClr val="002060"/>
                </a:solidFill>
              </a:rPr>
              <a:t>“ on </a:t>
            </a:r>
            <a:r>
              <a:rPr lang="de-DE" dirty="0" err="1">
                <a:solidFill>
                  <a:srgbClr val="002060"/>
                </a:solidFill>
              </a:rPr>
              <a:t>this</a:t>
            </a:r>
            <a:r>
              <a:rPr lang="de-DE" dirty="0">
                <a:solidFill>
                  <a:srgbClr val="002060"/>
                </a:solidFill>
              </a:rPr>
              <a:t> fast </a:t>
            </a:r>
            <a:r>
              <a:rPr lang="de-DE" dirty="0" err="1">
                <a:solidFill>
                  <a:srgbClr val="002060"/>
                </a:solidFill>
              </a:rPr>
              <a:t>tab</a:t>
            </a:r>
            <a:endParaRPr lang="de-DE" dirty="0">
              <a:solidFill>
                <a:srgbClr val="002060"/>
              </a:solidFill>
            </a:endParaRPr>
          </a:p>
          <a:p>
            <a:pPr marL="742950" lvl="1" indent="-285750">
              <a:buFontTx/>
              <a:buChar char="-"/>
            </a:pPr>
            <a:r>
              <a:rPr lang="de-DE" dirty="0">
                <a:solidFill>
                  <a:srgbClr val="002060"/>
                </a:solidFill>
              </a:rPr>
              <a:t>Add an </a:t>
            </a:r>
            <a:r>
              <a:rPr lang="de-DE" dirty="0" err="1">
                <a:solidFill>
                  <a:srgbClr val="002060"/>
                </a:solidFill>
              </a:rPr>
              <a:t>action</a:t>
            </a:r>
            <a:r>
              <a:rPr lang="de-DE" dirty="0">
                <a:solidFill>
                  <a:srgbClr val="002060"/>
                </a:solidFill>
              </a:rPr>
              <a:t> </a:t>
            </a:r>
            <a:r>
              <a:rPr lang="de-DE" dirty="0" err="1">
                <a:solidFill>
                  <a:srgbClr val="002060"/>
                </a:solidFill>
              </a:rPr>
              <a:t>to</a:t>
            </a:r>
            <a:r>
              <a:rPr lang="de-DE" dirty="0">
                <a:solidFill>
                  <a:srgbClr val="002060"/>
                </a:solidFill>
              </a:rPr>
              <a:t> </a:t>
            </a:r>
            <a:r>
              <a:rPr lang="de-DE" dirty="0" err="1">
                <a:solidFill>
                  <a:srgbClr val="002060"/>
                </a:solidFill>
              </a:rPr>
              <a:t>the</a:t>
            </a:r>
            <a:r>
              <a:rPr lang="de-DE" dirty="0">
                <a:solidFill>
                  <a:srgbClr val="002060"/>
                </a:solidFill>
              </a:rPr>
              <a:t> „Sales“ </a:t>
            </a:r>
            <a:r>
              <a:rPr lang="de-DE" dirty="0" err="1">
                <a:solidFill>
                  <a:srgbClr val="002060"/>
                </a:solidFill>
              </a:rPr>
              <a:t>section</a:t>
            </a:r>
            <a:r>
              <a:rPr lang="de-DE" dirty="0">
                <a:solidFill>
                  <a:srgbClr val="002060"/>
                </a:solidFill>
              </a:rPr>
              <a:t> </a:t>
            </a:r>
            <a:r>
              <a:rPr lang="de-DE" dirty="0" err="1">
                <a:solidFill>
                  <a:srgbClr val="002060"/>
                </a:solidFill>
              </a:rPr>
              <a:t>of</a:t>
            </a:r>
            <a:r>
              <a:rPr lang="de-DE" dirty="0">
                <a:solidFill>
                  <a:srgbClr val="002060"/>
                </a:solidFill>
              </a:rPr>
              <a:t> </a:t>
            </a:r>
            <a:r>
              <a:rPr lang="de-DE" dirty="0" err="1">
                <a:solidFill>
                  <a:srgbClr val="002060"/>
                </a:solidFill>
              </a:rPr>
              <a:t>the</a:t>
            </a:r>
            <a:r>
              <a:rPr lang="de-DE" dirty="0">
                <a:solidFill>
                  <a:srgbClr val="002060"/>
                </a:solidFill>
              </a:rPr>
              <a:t> „</a:t>
            </a:r>
            <a:r>
              <a:rPr lang="de-DE" dirty="0" err="1">
                <a:solidFill>
                  <a:srgbClr val="002060"/>
                </a:solidFill>
              </a:rPr>
              <a:t>Navigate</a:t>
            </a:r>
            <a:r>
              <a:rPr lang="de-DE" dirty="0">
                <a:solidFill>
                  <a:srgbClr val="002060"/>
                </a:solidFill>
              </a:rPr>
              <a:t>“ </a:t>
            </a:r>
            <a:r>
              <a:rPr lang="de-DE" dirty="0" err="1">
                <a:solidFill>
                  <a:srgbClr val="002060"/>
                </a:solidFill>
              </a:rPr>
              <a:t>menu</a:t>
            </a:r>
            <a:r>
              <a:rPr lang="de-DE" dirty="0">
                <a:solidFill>
                  <a:srgbClr val="002060"/>
                </a:solidFill>
              </a:rPr>
              <a:t> </a:t>
            </a:r>
            <a:r>
              <a:rPr lang="de-DE" dirty="0" err="1">
                <a:solidFill>
                  <a:srgbClr val="002060"/>
                </a:solidFill>
              </a:rPr>
              <a:t>which</a:t>
            </a:r>
            <a:r>
              <a:rPr lang="de-DE" dirty="0">
                <a:solidFill>
                  <a:srgbClr val="002060"/>
                </a:solidFill>
              </a:rPr>
              <a:t> </a:t>
            </a:r>
            <a:r>
              <a:rPr lang="de-DE" dirty="0" err="1">
                <a:solidFill>
                  <a:srgbClr val="002060"/>
                </a:solidFill>
              </a:rPr>
              <a:t>launches</a:t>
            </a:r>
            <a:r>
              <a:rPr lang="de-DE" dirty="0">
                <a:solidFill>
                  <a:srgbClr val="002060"/>
                </a:solidFill>
              </a:rPr>
              <a:t> </a:t>
            </a:r>
            <a:r>
              <a:rPr lang="de-DE" dirty="0" err="1">
                <a:solidFill>
                  <a:srgbClr val="002060"/>
                </a:solidFill>
              </a:rPr>
              <a:t>the</a:t>
            </a:r>
            <a:r>
              <a:rPr lang="de-DE" dirty="0">
                <a:solidFill>
                  <a:srgbClr val="002060"/>
                </a:solidFill>
              </a:rPr>
              <a:t> </a:t>
            </a:r>
            <a:r>
              <a:rPr lang="de-DE" dirty="0" err="1">
                <a:solidFill>
                  <a:srgbClr val="002060"/>
                </a:solidFill>
              </a:rPr>
              <a:t>currency</a:t>
            </a:r>
            <a:r>
              <a:rPr lang="de-DE" dirty="0">
                <a:solidFill>
                  <a:srgbClr val="002060"/>
                </a:solidFill>
              </a:rPr>
              <a:t> </a:t>
            </a:r>
            <a:r>
              <a:rPr lang="de-DE" dirty="0" err="1">
                <a:solidFill>
                  <a:srgbClr val="002060"/>
                </a:solidFill>
              </a:rPr>
              <a:t>list</a:t>
            </a:r>
            <a:r>
              <a:rPr lang="de-DE" dirty="0">
                <a:solidFill>
                  <a:srgbClr val="002060"/>
                </a:solidFill>
              </a:rPr>
              <a:t>.</a:t>
            </a:r>
          </a:p>
        </p:txBody>
      </p:sp>
      <p:sp>
        <p:nvSpPr>
          <p:cNvPr id="24" name="Textfeld 23">
            <a:extLst>
              <a:ext uri="{FF2B5EF4-FFF2-40B4-BE49-F238E27FC236}">
                <a16:creationId xmlns:a16="http://schemas.microsoft.com/office/drawing/2014/main" id="{323A09E5-8A17-4A63-8293-6B4034B64B03}"/>
              </a:ext>
            </a:extLst>
          </p:cNvPr>
          <p:cNvSpPr txBox="1"/>
          <p:nvPr/>
        </p:nvSpPr>
        <p:spPr>
          <a:xfrm rot="16200000">
            <a:off x="10205025" y="4498667"/>
            <a:ext cx="3457998" cy="246221"/>
          </a:xfrm>
          <a:prstGeom prst="rect">
            <a:avLst/>
          </a:prstGeom>
          <a:noFill/>
        </p:spPr>
        <p:txBody>
          <a:bodyPr wrap="none" rtlCol="0">
            <a:spAutoFit/>
          </a:bodyPr>
          <a:lstStyle/>
          <a:p>
            <a:r>
              <a:rPr lang="de-DE" sz="1000" dirty="0" err="1"/>
              <a:t>There</a:t>
            </a:r>
            <a:r>
              <a:rPr lang="de-DE" sz="1000" dirty="0"/>
              <a:t> </a:t>
            </a:r>
            <a:r>
              <a:rPr lang="de-DE" sz="1000" dirty="0" err="1"/>
              <a:t>might</a:t>
            </a:r>
            <a:r>
              <a:rPr lang="de-DE" sz="1000" dirty="0"/>
              <a:t> </a:t>
            </a:r>
            <a:r>
              <a:rPr lang="de-DE" sz="1000" dirty="0" err="1"/>
              <a:t>be</a:t>
            </a:r>
            <a:r>
              <a:rPr lang="de-DE" sz="1000" dirty="0"/>
              <a:t> </a:t>
            </a:r>
            <a:r>
              <a:rPr lang="de-DE" sz="1000" dirty="0" err="1"/>
              <a:t>other</a:t>
            </a:r>
            <a:r>
              <a:rPr lang="de-DE" sz="1000" dirty="0"/>
              <a:t> </a:t>
            </a:r>
            <a:r>
              <a:rPr lang="de-DE" sz="1000" dirty="0" err="1"/>
              <a:t>ways</a:t>
            </a:r>
            <a:r>
              <a:rPr lang="de-DE" sz="1000" dirty="0"/>
              <a:t> </a:t>
            </a:r>
            <a:r>
              <a:rPr lang="de-DE" sz="1000" dirty="0" err="1"/>
              <a:t>of</a:t>
            </a:r>
            <a:r>
              <a:rPr lang="de-DE" sz="1000" dirty="0"/>
              <a:t> </a:t>
            </a:r>
            <a:r>
              <a:rPr lang="de-DE" sz="1000" dirty="0" err="1"/>
              <a:t>carrying</a:t>
            </a:r>
            <a:r>
              <a:rPr lang="de-DE" sz="1000" dirty="0"/>
              <a:t> out </a:t>
            </a:r>
            <a:r>
              <a:rPr lang="de-DE" sz="1000" dirty="0" err="1"/>
              <a:t>this</a:t>
            </a:r>
            <a:r>
              <a:rPr lang="de-DE" sz="1000" dirty="0"/>
              <a:t> </a:t>
            </a:r>
            <a:r>
              <a:rPr lang="de-DE" sz="1000" dirty="0" err="1"/>
              <a:t>implementation</a:t>
            </a:r>
            <a:endParaRPr lang="en-GB" sz="1000" dirty="0"/>
          </a:p>
        </p:txBody>
      </p:sp>
      <p:sp>
        <p:nvSpPr>
          <p:cNvPr id="37" name="Rechteck 36">
            <a:extLst>
              <a:ext uri="{FF2B5EF4-FFF2-40B4-BE49-F238E27FC236}">
                <a16:creationId xmlns:a16="http://schemas.microsoft.com/office/drawing/2014/main" id="{96E091BF-84A2-4B57-8C6A-6655042D4B23}"/>
              </a:ext>
            </a:extLst>
          </p:cNvPr>
          <p:cNvSpPr/>
          <p:nvPr/>
        </p:nvSpPr>
        <p:spPr>
          <a:xfrm>
            <a:off x="359999" y="4024016"/>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 Create AL Project „</a:t>
            </a:r>
            <a:r>
              <a:rPr lang="de-DE" sz="1400" dirty="0" err="1">
                <a:solidFill>
                  <a:srgbClr val="002060"/>
                </a:solidFill>
              </a:rPr>
              <a:t>SomeALTests</a:t>
            </a:r>
            <a:r>
              <a:rPr lang="de-DE" sz="1400" dirty="0">
                <a:solidFill>
                  <a:srgbClr val="002060"/>
                </a:solidFill>
              </a:rPr>
              <a:t>“</a:t>
            </a:r>
            <a:endParaRPr lang="en-GB" sz="1400" dirty="0">
              <a:solidFill>
                <a:srgbClr val="002060"/>
              </a:solidFill>
            </a:endParaRPr>
          </a:p>
        </p:txBody>
      </p:sp>
      <p:cxnSp>
        <p:nvCxnSpPr>
          <p:cNvPr id="42" name="Gerade Verbindung mit Pfeil 41">
            <a:extLst>
              <a:ext uri="{FF2B5EF4-FFF2-40B4-BE49-F238E27FC236}">
                <a16:creationId xmlns:a16="http://schemas.microsoft.com/office/drawing/2014/main" id="{397F040A-6391-44BF-9E35-E92F1761359B}"/>
              </a:ext>
            </a:extLst>
          </p:cNvPr>
          <p:cNvCxnSpPr>
            <a:cxnSpLocks/>
            <a:stCxn id="37" idx="2"/>
            <a:endCxn id="45" idx="0"/>
          </p:cNvCxnSpPr>
          <p:nvPr/>
        </p:nvCxnSpPr>
        <p:spPr>
          <a:xfrm>
            <a:off x="2170722" y="4389141"/>
            <a:ext cx="0" cy="26295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5" name="Rechteck 44">
            <a:extLst>
              <a:ext uri="{FF2B5EF4-FFF2-40B4-BE49-F238E27FC236}">
                <a16:creationId xmlns:a16="http://schemas.microsoft.com/office/drawing/2014/main" id="{A35768F3-1BC2-461A-B7C0-BC6C805A65D8}"/>
              </a:ext>
            </a:extLst>
          </p:cNvPr>
          <p:cNvSpPr/>
          <p:nvPr/>
        </p:nvSpPr>
        <p:spPr>
          <a:xfrm>
            <a:off x="359999" y="4652093"/>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Create proper </a:t>
            </a:r>
            <a:r>
              <a:rPr lang="de-DE" sz="1400" dirty="0" err="1">
                <a:solidFill>
                  <a:srgbClr val="002060"/>
                </a:solidFill>
              </a:rPr>
              <a:t>file</a:t>
            </a:r>
            <a:r>
              <a:rPr lang="de-DE" sz="1400" dirty="0">
                <a:solidFill>
                  <a:srgbClr val="002060"/>
                </a:solidFill>
              </a:rPr>
              <a:t> </a:t>
            </a:r>
            <a:r>
              <a:rPr lang="de-DE" sz="1400" dirty="0" err="1">
                <a:solidFill>
                  <a:srgbClr val="002060"/>
                </a:solidFill>
              </a:rPr>
              <a:t>structure</a:t>
            </a:r>
            <a:endParaRPr lang="en-GB" sz="1400" dirty="0">
              <a:solidFill>
                <a:srgbClr val="002060"/>
              </a:solidFill>
            </a:endParaRPr>
          </a:p>
        </p:txBody>
      </p:sp>
      <p:pic>
        <p:nvPicPr>
          <p:cNvPr id="6" name="Grafik 5">
            <a:extLst>
              <a:ext uri="{FF2B5EF4-FFF2-40B4-BE49-F238E27FC236}">
                <a16:creationId xmlns:a16="http://schemas.microsoft.com/office/drawing/2014/main" id="{B217026C-C33A-4531-88FD-88771930653B}"/>
              </a:ext>
            </a:extLst>
          </p:cNvPr>
          <p:cNvPicPr>
            <a:picLocks noChangeAspect="1"/>
          </p:cNvPicPr>
          <p:nvPr/>
        </p:nvPicPr>
        <p:blipFill>
          <a:blip r:embed="rId4"/>
          <a:stretch>
            <a:fillRect/>
          </a:stretch>
        </p:blipFill>
        <p:spPr>
          <a:xfrm>
            <a:off x="5391058" y="4042955"/>
            <a:ext cx="1981823" cy="1592536"/>
          </a:xfrm>
          <a:prstGeom prst="rect">
            <a:avLst/>
          </a:prstGeom>
        </p:spPr>
      </p:pic>
      <p:cxnSp>
        <p:nvCxnSpPr>
          <p:cNvPr id="12" name="Verbinder: gewinkelt 11">
            <a:extLst>
              <a:ext uri="{FF2B5EF4-FFF2-40B4-BE49-F238E27FC236}">
                <a16:creationId xmlns:a16="http://schemas.microsoft.com/office/drawing/2014/main" id="{F630F2FC-A654-4190-B902-3518B395A93D}"/>
              </a:ext>
            </a:extLst>
          </p:cNvPr>
          <p:cNvCxnSpPr>
            <a:cxnSpLocks/>
            <a:stCxn id="48" idx="3"/>
            <a:endCxn id="22" idx="1"/>
          </p:cNvCxnSpPr>
          <p:nvPr/>
        </p:nvCxnSpPr>
        <p:spPr>
          <a:xfrm flipV="1">
            <a:off x="3981445" y="5803224"/>
            <a:ext cx="3621446" cy="293857"/>
          </a:xfrm>
          <a:prstGeom prst="bentConnector3">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F7425791-AECD-4383-A9D7-1728D16E2107}"/>
              </a:ext>
            </a:extLst>
          </p:cNvPr>
          <p:cNvCxnSpPr>
            <a:cxnSpLocks/>
            <a:stCxn id="45" idx="3"/>
            <a:endCxn id="6" idx="1"/>
          </p:cNvCxnSpPr>
          <p:nvPr/>
        </p:nvCxnSpPr>
        <p:spPr>
          <a:xfrm>
            <a:off x="3981445" y="4834656"/>
            <a:ext cx="1409613" cy="456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8" name="Rechteck 47">
            <a:extLst>
              <a:ext uri="{FF2B5EF4-FFF2-40B4-BE49-F238E27FC236}">
                <a16:creationId xmlns:a16="http://schemas.microsoft.com/office/drawing/2014/main" id="{0C99256E-AE41-4D18-9C05-17D7E7E348D4}"/>
              </a:ext>
            </a:extLst>
          </p:cNvPr>
          <p:cNvSpPr/>
          <p:nvPr/>
        </p:nvSpPr>
        <p:spPr>
          <a:xfrm>
            <a:off x="359999" y="5914518"/>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Add </a:t>
            </a:r>
            <a:r>
              <a:rPr lang="de-DE" sz="1400" dirty="0" err="1">
                <a:solidFill>
                  <a:srgbClr val="002060"/>
                </a:solidFill>
              </a:rPr>
              <a:t>field</a:t>
            </a:r>
            <a:r>
              <a:rPr lang="de-DE" sz="1400" dirty="0">
                <a:solidFill>
                  <a:srgbClr val="002060"/>
                </a:solidFill>
              </a:rPr>
              <a:t> </a:t>
            </a:r>
            <a:r>
              <a:rPr lang="de-DE" sz="1400" dirty="0" err="1">
                <a:solidFill>
                  <a:srgbClr val="002060"/>
                </a:solidFill>
              </a:rPr>
              <a:t>to</a:t>
            </a:r>
            <a:r>
              <a:rPr lang="de-DE" sz="1400" dirty="0">
                <a:solidFill>
                  <a:srgbClr val="002060"/>
                </a:solidFill>
              </a:rPr>
              <a:t> „Item Extension“</a:t>
            </a:r>
            <a:endParaRPr lang="en-GB" sz="1400" dirty="0">
              <a:solidFill>
                <a:srgbClr val="002060"/>
              </a:solidFill>
            </a:endParaRPr>
          </a:p>
        </p:txBody>
      </p:sp>
      <p:pic>
        <p:nvPicPr>
          <p:cNvPr id="22" name="Grafik 21">
            <a:extLst>
              <a:ext uri="{FF2B5EF4-FFF2-40B4-BE49-F238E27FC236}">
                <a16:creationId xmlns:a16="http://schemas.microsoft.com/office/drawing/2014/main" id="{3E9DE26C-9DD7-4A6F-868D-21DC28D3046E}"/>
              </a:ext>
            </a:extLst>
          </p:cNvPr>
          <p:cNvPicPr>
            <a:picLocks noChangeAspect="1"/>
          </p:cNvPicPr>
          <p:nvPr/>
        </p:nvPicPr>
        <p:blipFill>
          <a:blip r:embed="rId5"/>
          <a:stretch>
            <a:fillRect/>
          </a:stretch>
        </p:blipFill>
        <p:spPr>
          <a:xfrm>
            <a:off x="7602891" y="4761322"/>
            <a:ext cx="3440171" cy="2083804"/>
          </a:xfrm>
          <a:prstGeom prst="rect">
            <a:avLst/>
          </a:prstGeom>
        </p:spPr>
      </p:pic>
      <p:cxnSp>
        <p:nvCxnSpPr>
          <p:cNvPr id="52" name="Gerade Verbindung mit Pfeil 51">
            <a:extLst>
              <a:ext uri="{FF2B5EF4-FFF2-40B4-BE49-F238E27FC236}">
                <a16:creationId xmlns:a16="http://schemas.microsoft.com/office/drawing/2014/main" id="{1A4F4BFC-2A7C-4F70-B087-CCA93FF0EE61}"/>
              </a:ext>
            </a:extLst>
          </p:cNvPr>
          <p:cNvCxnSpPr>
            <a:cxnSpLocks/>
            <a:stCxn id="45" idx="2"/>
            <a:endCxn id="48" idx="0"/>
          </p:cNvCxnSpPr>
          <p:nvPr/>
        </p:nvCxnSpPr>
        <p:spPr>
          <a:xfrm>
            <a:off x="2170722" y="5017218"/>
            <a:ext cx="0" cy="89730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1803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8" y="362249"/>
            <a:ext cx="8690483"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14 | </a:t>
            </a:r>
            <a:r>
              <a:rPr lang="en-GB" dirty="0"/>
              <a:t>Page Extension Layout</a:t>
            </a:r>
            <a:r>
              <a:rPr lang="de-DE" dirty="0"/>
              <a:t>, </a:t>
            </a:r>
            <a:r>
              <a:rPr lang="de-DE" dirty="0" err="1"/>
              <a:t>continued</a:t>
            </a:r>
            <a:r>
              <a:rPr lang="de-DE" dirty="0"/>
              <a:t> 1</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114</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24" name="Textfeld 23">
            <a:extLst>
              <a:ext uri="{FF2B5EF4-FFF2-40B4-BE49-F238E27FC236}">
                <a16:creationId xmlns:a16="http://schemas.microsoft.com/office/drawing/2014/main" id="{323A09E5-8A17-4A63-8293-6B4034B64B03}"/>
              </a:ext>
            </a:extLst>
          </p:cNvPr>
          <p:cNvSpPr txBox="1"/>
          <p:nvPr/>
        </p:nvSpPr>
        <p:spPr>
          <a:xfrm rot="16200000">
            <a:off x="10205025" y="4498667"/>
            <a:ext cx="3457998" cy="246221"/>
          </a:xfrm>
          <a:prstGeom prst="rect">
            <a:avLst/>
          </a:prstGeom>
          <a:noFill/>
        </p:spPr>
        <p:txBody>
          <a:bodyPr wrap="none" rtlCol="0">
            <a:spAutoFit/>
          </a:bodyPr>
          <a:lstStyle/>
          <a:p>
            <a:r>
              <a:rPr lang="de-DE" sz="1000" dirty="0" err="1"/>
              <a:t>There</a:t>
            </a:r>
            <a:r>
              <a:rPr lang="de-DE" sz="1000" dirty="0"/>
              <a:t> </a:t>
            </a:r>
            <a:r>
              <a:rPr lang="de-DE" sz="1000" dirty="0" err="1"/>
              <a:t>might</a:t>
            </a:r>
            <a:r>
              <a:rPr lang="de-DE" sz="1000" dirty="0"/>
              <a:t> </a:t>
            </a:r>
            <a:r>
              <a:rPr lang="de-DE" sz="1000" dirty="0" err="1"/>
              <a:t>be</a:t>
            </a:r>
            <a:r>
              <a:rPr lang="de-DE" sz="1000" dirty="0"/>
              <a:t> </a:t>
            </a:r>
            <a:r>
              <a:rPr lang="de-DE" sz="1000" dirty="0" err="1"/>
              <a:t>other</a:t>
            </a:r>
            <a:r>
              <a:rPr lang="de-DE" sz="1000" dirty="0"/>
              <a:t> </a:t>
            </a:r>
            <a:r>
              <a:rPr lang="de-DE" sz="1000" dirty="0" err="1"/>
              <a:t>ways</a:t>
            </a:r>
            <a:r>
              <a:rPr lang="de-DE" sz="1000" dirty="0"/>
              <a:t> </a:t>
            </a:r>
            <a:r>
              <a:rPr lang="de-DE" sz="1000" dirty="0" err="1"/>
              <a:t>of</a:t>
            </a:r>
            <a:r>
              <a:rPr lang="de-DE" sz="1000" dirty="0"/>
              <a:t> </a:t>
            </a:r>
            <a:r>
              <a:rPr lang="de-DE" sz="1000" dirty="0" err="1"/>
              <a:t>carrying</a:t>
            </a:r>
            <a:r>
              <a:rPr lang="de-DE" sz="1000" dirty="0"/>
              <a:t> out </a:t>
            </a:r>
            <a:r>
              <a:rPr lang="de-DE" sz="1000" dirty="0" err="1"/>
              <a:t>this</a:t>
            </a:r>
            <a:r>
              <a:rPr lang="de-DE" sz="1000" dirty="0"/>
              <a:t> </a:t>
            </a:r>
            <a:r>
              <a:rPr lang="de-DE" sz="1000" dirty="0" err="1"/>
              <a:t>implementation</a:t>
            </a:r>
            <a:endParaRPr lang="en-GB" sz="1000" dirty="0"/>
          </a:p>
        </p:txBody>
      </p:sp>
      <p:sp>
        <p:nvSpPr>
          <p:cNvPr id="37" name="Rechteck 36">
            <a:extLst>
              <a:ext uri="{FF2B5EF4-FFF2-40B4-BE49-F238E27FC236}">
                <a16:creationId xmlns:a16="http://schemas.microsoft.com/office/drawing/2014/main" id="{96E091BF-84A2-4B57-8C6A-6655042D4B23}"/>
              </a:ext>
            </a:extLst>
          </p:cNvPr>
          <p:cNvSpPr/>
          <p:nvPr/>
        </p:nvSpPr>
        <p:spPr>
          <a:xfrm>
            <a:off x="359999" y="2980765"/>
            <a:ext cx="3621446" cy="448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002060"/>
                </a:solidFill>
              </a:rPr>
              <a:t>Add a label „Here comes the Item No.“ on first place of fast tab „Item“</a:t>
            </a:r>
          </a:p>
        </p:txBody>
      </p:sp>
      <p:cxnSp>
        <p:nvCxnSpPr>
          <p:cNvPr id="42" name="Gerade Verbindung mit Pfeil 41">
            <a:extLst>
              <a:ext uri="{FF2B5EF4-FFF2-40B4-BE49-F238E27FC236}">
                <a16:creationId xmlns:a16="http://schemas.microsoft.com/office/drawing/2014/main" id="{397F040A-6391-44BF-9E35-E92F1761359B}"/>
              </a:ext>
            </a:extLst>
          </p:cNvPr>
          <p:cNvCxnSpPr>
            <a:cxnSpLocks/>
            <a:stCxn id="37" idx="2"/>
            <a:endCxn id="50" idx="0"/>
          </p:cNvCxnSpPr>
          <p:nvPr/>
        </p:nvCxnSpPr>
        <p:spPr>
          <a:xfrm>
            <a:off x="2170722" y="3429000"/>
            <a:ext cx="5147" cy="25076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5" name="Rechteck 44">
            <a:extLst>
              <a:ext uri="{FF2B5EF4-FFF2-40B4-BE49-F238E27FC236}">
                <a16:creationId xmlns:a16="http://schemas.microsoft.com/office/drawing/2014/main" id="{A35768F3-1BC2-461A-B7C0-BC6C805A65D8}"/>
              </a:ext>
            </a:extLst>
          </p:cNvPr>
          <p:cNvSpPr/>
          <p:nvPr/>
        </p:nvSpPr>
        <p:spPr>
          <a:xfrm>
            <a:off x="359999" y="4148437"/>
            <a:ext cx="3621446" cy="7452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002060"/>
                </a:solidFill>
              </a:rPr>
              <a:t>Move the „</a:t>
            </a:r>
            <a:r>
              <a:rPr lang="en-GB" sz="1400" dirty="0" err="1">
                <a:solidFill>
                  <a:srgbClr val="002060"/>
                </a:solidFill>
              </a:rPr>
              <a:t>Relenishment</a:t>
            </a:r>
            <a:r>
              <a:rPr lang="en-GB" sz="1400" dirty="0">
                <a:solidFill>
                  <a:srgbClr val="002060"/>
                </a:solidFill>
              </a:rPr>
              <a:t> System“ from where ever it is at the right bottom of the „Item“ fast tab.</a:t>
            </a:r>
          </a:p>
        </p:txBody>
      </p:sp>
      <p:cxnSp>
        <p:nvCxnSpPr>
          <p:cNvPr id="12" name="Verbinder: gewinkelt 11">
            <a:extLst>
              <a:ext uri="{FF2B5EF4-FFF2-40B4-BE49-F238E27FC236}">
                <a16:creationId xmlns:a16="http://schemas.microsoft.com/office/drawing/2014/main" id="{F630F2FC-A654-4190-B902-3518B395A93D}"/>
              </a:ext>
            </a:extLst>
          </p:cNvPr>
          <p:cNvCxnSpPr>
            <a:cxnSpLocks/>
            <a:stCxn id="45" idx="3"/>
            <a:endCxn id="33" idx="1"/>
          </p:cNvCxnSpPr>
          <p:nvPr/>
        </p:nvCxnSpPr>
        <p:spPr>
          <a:xfrm>
            <a:off x="3981445" y="4521043"/>
            <a:ext cx="2172950" cy="478430"/>
          </a:xfrm>
          <a:prstGeom prst="bentConnector3">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48" name="Rechteck 47">
            <a:extLst>
              <a:ext uri="{FF2B5EF4-FFF2-40B4-BE49-F238E27FC236}">
                <a16:creationId xmlns:a16="http://schemas.microsoft.com/office/drawing/2014/main" id="{0C99256E-AE41-4D18-9C05-17D7E7E348D4}"/>
              </a:ext>
            </a:extLst>
          </p:cNvPr>
          <p:cNvSpPr/>
          <p:nvPr/>
        </p:nvSpPr>
        <p:spPr>
          <a:xfrm>
            <a:off x="359999" y="5554774"/>
            <a:ext cx="3621446" cy="724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Add a „Description Group“ at </a:t>
            </a:r>
            <a:r>
              <a:rPr lang="de-DE" sz="1400" dirty="0" err="1">
                <a:solidFill>
                  <a:srgbClr val="002060"/>
                </a:solidFill>
              </a:rPr>
              <a:t>the</a:t>
            </a:r>
            <a:r>
              <a:rPr lang="de-DE" sz="1400" dirty="0">
                <a:solidFill>
                  <a:srgbClr val="002060"/>
                </a:solidFill>
              </a:rPr>
              <a:t> </a:t>
            </a:r>
            <a:r>
              <a:rPr lang="de-DE" sz="1400" dirty="0" err="1">
                <a:solidFill>
                  <a:srgbClr val="002060"/>
                </a:solidFill>
              </a:rPr>
              <a:t>right</a:t>
            </a:r>
            <a:r>
              <a:rPr lang="de-DE" sz="1400" dirty="0">
                <a:solidFill>
                  <a:srgbClr val="002060"/>
                </a:solidFill>
              </a:rPr>
              <a:t> </a:t>
            </a:r>
            <a:r>
              <a:rPr lang="de-DE" sz="1400" dirty="0" err="1">
                <a:solidFill>
                  <a:srgbClr val="002060"/>
                </a:solidFill>
              </a:rPr>
              <a:t>bottom</a:t>
            </a:r>
            <a:r>
              <a:rPr lang="de-DE" sz="1400" dirty="0">
                <a:solidFill>
                  <a:srgbClr val="002060"/>
                </a:solidFill>
              </a:rPr>
              <a:t> </a:t>
            </a:r>
            <a:r>
              <a:rPr lang="de-DE" sz="1400" dirty="0" err="1">
                <a:solidFill>
                  <a:srgbClr val="002060"/>
                </a:solidFill>
              </a:rPr>
              <a:t>of</a:t>
            </a:r>
            <a:r>
              <a:rPr lang="de-DE" sz="1400" dirty="0">
                <a:solidFill>
                  <a:srgbClr val="002060"/>
                </a:solidFill>
              </a:rPr>
              <a:t> </a:t>
            </a:r>
            <a:r>
              <a:rPr lang="de-DE" sz="1400" dirty="0" err="1">
                <a:solidFill>
                  <a:srgbClr val="002060"/>
                </a:solidFill>
              </a:rPr>
              <a:t>the</a:t>
            </a:r>
            <a:r>
              <a:rPr lang="de-DE" sz="1400" dirty="0">
                <a:solidFill>
                  <a:srgbClr val="002060"/>
                </a:solidFill>
              </a:rPr>
              <a:t> „Item“ fast </a:t>
            </a:r>
            <a:r>
              <a:rPr lang="de-DE" sz="1400" dirty="0" err="1">
                <a:solidFill>
                  <a:srgbClr val="002060"/>
                </a:solidFill>
              </a:rPr>
              <a:t>tab</a:t>
            </a:r>
            <a:r>
              <a:rPr lang="de-DE" sz="1400" dirty="0">
                <a:solidFill>
                  <a:srgbClr val="002060"/>
                </a:solidFill>
              </a:rPr>
              <a:t>, </a:t>
            </a:r>
            <a:r>
              <a:rPr lang="de-DE" sz="1400" dirty="0" err="1">
                <a:solidFill>
                  <a:srgbClr val="002060"/>
                </a:solidFill>
              </a:rPr>
              <a:t>containing</a:t>
            </a:r>
            <a:r>
              <a:rPr lang="de-DE" sz="1400" dirty="0">
                <a:solidFill>
                  <a:srgbClr val="002060"/>
                </a:solidFill>
              </a:rPr>
              <a:t> all </a:t>
            </a:r>
            <a:r>
              <a:rPr lang="de-DE" sz="1400" dirty="0" err="1">
                <a:solidFill>
                  <a:srgbClr val="002060"/>
                </a:solidFill>
              </a:rPr>
              <a:t>three</a:t>
            </a:r>
            <a:r>
              <a:rPr lang="de-DE" sz="1400" dirty="0">
                <a:solidFill>
                  <a:srgbClr val="002060"/>
                </a:solidFill>
              </a:rPr>
              <a:t> Item </a:t>
            </a:r>
            <a:r>
              <a:rPr lang="de-DE" sz="1400" dirty="0" err="1">
                <a:solidFill>
                  <a:srgbClr val="002060"/>
                </a:solidFill>
              </a:rPr>
              <a:t>Descriptions</a:t>
            </a:r>
            <a:endParaRPr lang="en-GB" sz="1400" dirty="0">
              <a:solidFill>
                <a:srgbClr val="002060"/>
              </a:solidFill>
            </a:endParaRPr>
          </a:p>
        </p:txBody>
      </p:sp>
      <p:pic>
        <p:nvPicPr>
          <p:cNvPr id="2" name="Grafik 1">
            <a:extLst>
              <a:ext uri="{FF2B5EF4-FFF2-40B4-BE49-F238E27FC236}">
                <a16:creationId xmlns:a16="http://schemas.microsoft.com/office/drawing/2014/main" id="{21A1CBDB-182F-4C56-AB29-D6F13F019891}"/>
              </a:ext>
            </a:extLst>
          </p:cNvPr>
          <p:cNvPicPr>
            <a:picLocks noChangeAspect="1"/>
          </p:cNvPicPr>
          <p:nvPr/>
        </p:nvPicPr>
        <p:blipFill>
          <a:blip r:embed="rId4"/>
          <a:stretch>
            <a:fillRect/>
          </a:stretch>
        </p:blipFill>
        <p:spPr>
          <a:xfrm>
            <a:off x="359999" y="819118"/>
            <a:ext cx="5736248" cy="1704778"/>
          </a:xfrm>
          <a:prstGeom prst="rect">
            <a:avLst/>
          </a:prstGeom>
        </p:spPr>
      </p:pic>
      <p:cxnSp>
        <p:nvCxnSpPr>
          <p:cNvPr id="20" name="Verbinder: gewinkelt 19">
            <a:extLst>
              <a:ext uri="{FF2B5EF4-FFF2-40B4-BE49-F238E27FC236}">
                <a16:creationId xmlns:a16="http://schemas.microsoft.com/office/drawing/2014/main" id="{B2D35498-154A-4AB3-85BC-A7D7A7935620}"/>
              </a:ext>
            </a:extLst>
          </p:cNvPr>
          <p:cNvCxnSpPr>
            <a:cxnSpLocks/>
            <a:stCxn id="2" idx="2"/>
            <a:endCxn id="37" idx="0"/>
          </p:cNvCxnSpPr>
          <p:nvPr/>
        </p:nvCxnSpPr>
        <p:spPr>
          <a:xfrm rot="5400000">
            <a:off x="2470989" y="2223630"/>
            <a:ext cx="456869" cy="1057401"/>
          </a:xfrm>
          <a:prstGeom prst="bentConnector3">
            <a:avLst>
              <a:gd name="adj1" fmla="val 50000"/>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pic>
        <p:nvPicPr>
          <p:cNvPr id="19" name="Grafik 18">
            <a:extLst>
              <a:ext uri="{FF2B5EF4-FFF2-40B4-BE49-F238E27FC236}">
                <a16:creationId xmlns:a16="http://schemas.microsoft.com/office/drawing/2014/main" id="{FC313F87-5634-45CF-94D3-B3A1567FA405}"/>
              </a:ext>
            </a:extLst>
          </p:cNvPr>
          <p:cNvPicPr>
            <a:picLocks noChangeAspect="1"/>
          </p:cNvPicPr>
          <p:nvPr/>
        </p:nvPicPr>
        <p:blipFill>
          <a:blip r:embed="rId5"/>
          <a:stretch>
            <a:fillRect/>
          </a:stretch>
        </p:blipFill>
        <p:spPr>
          <a:xfrm>
            <a:off x="6154396" y="1841158"/>
            <a:ext cx="4210457" cy="2265902"/>
          </a:xfrm>
          <a:prstGeom prst="rect">
            <a:avLst/>
          </a:prstGeom>
        </p:spPr>
      </p:pic>
      <p:pic>
        <p:nvPicPr>
          <p:cNvPr id="33" name="Grafik 32">
            <a:extLst>
              <a:ext uri="{FF2B5EF4-FFF2-40B4-BE49-F238E27FC236}">
                <a16:creationId xmlns:a16="http://schemas.microsoft.com/office/drawing/2014/main" id="{60CFF986-16EC-4AE9-9974-80A6DB31AD3E}"/>
              </a:ext>
            </a:extLst>
          </p:cNvPr>
          <p:cNvPicPr>
            <a:picLocks noChangeAspect="1"/>
          </p:cNvPicPr>
          <p:nvPr/>
        </p:nvPicPr>
        <p:blipFill>
          <a:blip r:embed="rId6"/>
          <a:stretch>
            <a:fillRect/>
          </a:stretch>
        </p:blipFill>
        <p:spPr>
          <a:xfrm>
            <a:off x="6154395" y="4237608"/>
            <a:ext cx="4645519" cy="1523730"/>
          </a:xfrm>
          <a:prstGeom prst="rect">
            <a:avLst/>
          </a:prstGeom>
        </p:spPr>
      </p:pic>
      <p:sp>
        <p:nvSpPr>
          <p:cNvPr id="39" name="Rechteck 38">
            <a:extLst>
              <a:ext uri="{FF2B5EF4-FFF2-40B4-BE49-F238E27FC236}">
                <a16:creationId xmlns:a16="http://schemas.microsoft.com/office/drawing/2014/main" id="{41BC2560-97A9-4BB1-8DC1-C0D91FB3A40C}"/>
              </a:ext>
            </a:extLst>
          </p:cNvPr>
          <p:cNvSpPr/>
          <p:nvPr/>
        </p:nvSpPr>
        <p:spPr>
          <a:xfrm>
            <a:off x="6148818" y="1818494"/>
            <a:ext cx="4260070" cy="3943302"/>
          </a:xfrm>
          <a:prstGeom prst="rect">
            <a:avLst/>
          </a:prstGeom>
          <a:solidFill>
            <a:schemeClr val="accent5">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Grafik 37">
            <a:extLst>
              <a:ext uri="{FF2B5EF4-FFF2-40B4-BE49-F238E27FC236}">
                <a16:creationId xmlns:a16="http://schemas.microsoft.com/office/drawing/2014/main" id="{601DE15E-0515-4BF2-BE24-D4594B59D524}"/>
              </a:ext>
            </a:extLst>
          </p:cNvPr>
          <p:cNvPicPr>
            <a:picLocks noChangeAspect="1"/>
          </p:cNvPicPr>
          <p:nvPr/>
        </p:nvPicPr>
        <p:blipFill>
          <a:blip r:embed="rId7"/>
          <a:stretch>
            <a:fillRect/>
          </a:stretch>
        </p:blipFill>
        <p:spPr>
          <a:xfrm>
            <a:off x="7331577" y="2199503"/>
            <a:ext cx="4400419" cy="4284821"/>
          </a:xfrm>
          <a:prstGeom prst="rect">
            <a:avLst/>
          </a:prstGeom>
        </p:spPr>
      </p:pic>
      <p:cxnSp>
        <p:nvCxnSpPr>
          <p:cNvPr id="47" name="Verbinder: gewinkelt 46">
            <a:extLst>
              <a:ext uri="{FF2B5EF4-FFF2-40B4-BE49-F238E27FC236}">
                <a16:creationId xmlns:a16="http://schemas.microsoft.com/office/drawing/2014/main" id="{D542F7EC-D5B1-4334-8D49-94A4952A1E2B}"/>
              </a:ext>
            </a:extLst>
          </p:cNvPr>
          <p:cNvCxnSpPr>
            <a:cxnSpLocks/>
            <a:stCxn id="48" idx="3"/>
            <a:endCxn id="38" idx="2"/>
          </p:cNvCxnSpPr>
          <p:nvPr/>
        </p:nvCxnSpPr>
        <p:spPr>
          <a:xfrm>
            <a:off x="3981445" y="5917209"/>
            <a:ext cx="5550342" cy="567115"/>
          </a:xfrm>
          <a:prstGeom prst="bentConnector4">
            <a:avLst>
              <a:gd name="adj1" fmla="val 30180"/>
              <a:gd name="adj2" fmla="val 140309"/>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50" name="Rechteck 49">
            <a:extLst>
              <a:ext uri="{FF2B5EF4-FFF2-40B4-BE49-F238E27FC236}">
                <a16:creationId xmlns:a16="http://schemas.microsoft.com/office/drawing/2014/main" id="{BBFCA195-E8A4-4293-8F02-10A760543206}"/>
              </a:ext>
            </a:extLst>
          </p:cNvPr>
          <p:cNvSpPr/>
          <p:nvPr/>
        </p:nvSpPr>
        <p:spPr>
          <a:xfrm>
            <a:off x="1652315" y="3679764"/>
            <a:ext cx="1047108" cy="24805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Check </a:t>
            </a:r>
            <a:r>
              <a:rPr lang="de-DE" sz="1200" dirty="0" err="1">
                <a:solidFill>
                  <a:srgbClr val="04276E"/>
                </a:solidFill>
              </a:rPr>
              <a:t>Result</a:t>
            </a:r>
            <a:endParaRPr lang="de-DE" sz="1200" i="1" dirty="0">
              <a:solidFill>
                <a:srgbClr val="04276E"/>
              </a:solidFill>
            </a:endParaRPr>
          </a:p>
        </p:txBody>
      </p:sp>
      <p:cxnSp>
        <p:nvCxnSpPr>
          <p:cNvPr id="53" name="Gerade Verbindung mit Pfeil 52">
            <a:extLst>
              <a:ext uri="{FF2B5EF4-FFF2-40B4-BE49-F238E27FC236}">
                <a16:creationId xmlns:a16="http://schemas.microsoft.com/office/drawing/2014/main" id="{ADC74834-4B0A-4FFF-82F8-F1516970CEC9}"/>
              </a:ext>
            </a:extLst>
          </p:cNvPr>
          <p:cNvCxnSpPr>
            <a:cxnSpLocks/>
            <a:stCxn id="50" idx="2"/>
            <a:endCxn id="45" idx="0"/>
          </p:cNvCxnSpPr>
          <p:nvPr/>
        </p:nvCxnSpPr>
        <p:spPr>
          <a:xfrm flipH="1">
            <a:off x="2170722" y="3927820"/>
            <a:ext cx="5147" cy="22061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0DE1C23B-2DB5-4E98-ABE4-6B05061020A0}"/>
              </a:ext>
            </a:extLst>
          </p:cNvPr>
          <p:cNvCxnSpPr>
            <a:cxnSpLocks/>
            <a:stCxn id="45" idx="2"/>
            <a:endCxn id="59" idx="0"/>
          </p:cNvCxnSpPr>
          <p:nvPr/>
        </p:nvCxnSpPr>
        <p:spPr>
          <a:xfrm>
            <a:off x="2170722" y="4893649"/>
            <a:ext cx="1684" cy="23502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9" name="Rechteck 58">
            <a:extLst>
              <a:ext uri="{FF2B5EF4-FFF2-40B4-BE49-F238E27FC236}">
                <a16:creationId xmlns:a16="http://schemas.microsoft.com/office/drawing/2014/main" id="{638DA3DE-0307-4243-8915-E5988567AB32}"/>
              </a:ext>
            </a:extLst>
          </p:cNvPr>
          <p:cNvSpPr/>
          <p:nvPr/>
        </p:nvSpPr>
        <p:spPr>
          <a:xfrm>
            <a:off x="1648852" y="5128675"/>
            <a:ext cx="1047108" cy="24805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Check </a:t>
            </a:r>
            <a:r>
              <a:rPr lang="de-DE" sz="1200" dirty="0" err="1">
                <a:solidFill>
                  <a:srgbClr val="04276E"/>
                </a:solidFill>
              </a:rPr>
              <a:t>Result</a:t>
            </a:r>
            <a:endParaRPr lang="de-DE" sz="1200" i="1" dirty="0">
              <a:solidFill>
                <a:srgbClr val="04276E"/>
              </a:solidFill>
            </a:endParaRPr>
          </a:p>
        </p:txBody>
      </p:sp>
      <p:cxnSp>
        <p:nvCxnSpPr>
          <p:cNvPr id="60" name="Gerade Verbindung mit Pfeil 59">
            <a:extLst>
              <a:ext uri="{FF2B5EF4-FFF2-40B4-BE49-F238E27FC236}">
                <a16:creationId xmlns:a16="http://schemas.microsoft.com/office/drawing/2014/main" id="{7DA02655-065C-4CA5-9991-B0D7EC427363}"/>
              </a:ext>
            </a:extLst>
          </p:cNvPr>
          <p:cNvCxnSpPr>
            <a:cxnSpLocks/>
            <a:stCxn id="59" idx="2"/>
            <a:endCxn id="48" idx="0"/>
          </p:cNvCxnSpPr>
          <p:nvPr/>
        </p:nvCxnSpPr>
        <p:spPr>
          <a:xfrm flipH="1">
            <a:off x="2170722" y="5376731"/>
            <a:ext cx="1684" cy="17804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Verbinder: gewinkelt 69">
            <a:extLst>
              <a:ext uri="{FF2B5EF4-FFF2-40B4-BE49-F238E27FC236}">
                <a16:creationId xmlns:a16="http://schemas.microsoft.com/office/drawing/2014/main" id="{19F68709-3BFE-4C21-AEDB-8CB0A4085270}"/>
              </a:ext>
            </a:extLst>
          </p:cNvPr>
          <p:cNvCxnSpPr>
            <a:cxnSpLocks/>
            <a:stCxn id="37" idx="3"/>
            <a:endCxn id="19" idx="1"/>
          </p:cNvCxnSpPr>
          <p:nvPr/>
        </p:nvCxnSpPr>
        <p:spPr>
          <a:xfrm flipV="1">
            <a:off x="3981445" y="2974109"/>
            <a:ext cx="2172951" cy="230774"/>
          </a:xfrm>
          <a:prstGeom prst="bentConnector3">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26" name="Rechteck 25">
            <a:extLst>
              <a:ext uri="{FF2B5EF4-FFF2-40B4-BE49-F238E27FC236}">
                <a16:creationId xmlns:a16="http://schemas.microsoft.com/office/drawing/2014/main" id="{FF8C3102-E515-4158-9F0D-2B73C7B4C4BB}"/>
              </a:ext>
            </a:extLst>
          </p:cNvPr>
          <p:cNvSpPr/>
          <p:nvPr/>
        </p:nvSpPr>
        <p:spPr>
          <a:xfrm>
            <a:off x="411953" y="1029042"/>
            <a:ext cx="5645948" cy="156660"/>
          </a:xfrm>
          <a:prstGeom prst="rect">
            <a:avLst/>
          </a:prstGeom>
          <a:solidFill>
            <a:schemeClr val="accent5">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hteck 26">
            <a:extLst>
              <a:ext uri="{FF2B5EF4-FFF2-40B4-BE49-F238E27FC236}">
                <a16:creationId xmlns:a16="http://schemas.microsoft.com/office/drawing/2014/main" id="{599F5AE7-5AF7-47D7-B998-BE7BA9F22D8E}"/>
              </a:ext>
            </a:extLst>
          </p:cNvPr>
          <p:cNvSpPr/>
          <p:nvPr/>
        </p:nvSpPr>
        <p:spPr>
          <a:xfrm>
            <a:off x="411953" y="1973134"/>
            <a:ext cx="5645948" cy="528728"/>
          </a:xfrm>
          <a:prstGeom prst="rect">
            <a:avLst/>
          </a:prstGeom>
          <a:solidFill>
            <a:schemeClr val="accent5">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6221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8" y="362249"/>
            <a:ext cx="8690483"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14 | </a:t>
            </a:r>
            <a:r>
              <a:rPr lang="en-GB" dirty="0"/>
              <a:t>Page Extension Layout</a:t>
            </a:r>
            <a:r>
              <a:rPr lang="de-DE" dirty="0"/>
              <a:t>, </a:t>
            </a:r>
            <a:r>
              <a:rPr lang="de-DE" dirty="0" err="1"/>
              <a:t>continued</a:t>
            </a:r>
            <a:r>
              <a:rPr lang="de-DE" dirty="0"/>
              <a:t> 2</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115</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24" name="Textfeld 23">
            <a:extLst>
              <a:ext uri="{FF2B5EF4-FFF2-40B4-BE49-F238E27FC236}">
                <a16:creationId xmlns:a16="http://schemas.microsoft.com/office/drawing/2014/main" id="{323A09E5-8A17-4A63-8293-6B4034B64B03}"/>
              </a:ext>
            </a:extLst>
          </p:cNvPr>
          <p:cNvSpPr txBox="1"/>
          <p:nvPr/>
        </p:nvSpPr>
        <p:spPr>
          <a:xfrm rot="16200000">
            <a:off x="10205025" y="4498667"/>
            <a:ext cx="3457998" cy="246221"/>
          </a:xfrm>
          <a:prstGeom prst="rect">
            <a:avLst/>
          </a:prstGeom>
          <a:noFill/>
        </p:spPr>
        <p:txBody>
          <a:bodyPr wrap="none" rtlCol="0">
            <a:spAutoFit/>
          </a:bodyPr>
          <a:lstStyle/>
          <a:p>
            <a:r>
              <a:rPr lang="de-DE" sz="1000" dirty="0" err="1"/>
              <a:t>There</a:t>
            </a:r>
            <a:r>
              <a:rPr lang="de-DE" sz="1000" dirty="0"/>
              <a:t> </a:t>
            </a:r>
            <a:r>
              <a:rPr lang="de-DE" sz="1000" dirty="0" err="1"/>
              <a:t>might</a:t>
            </a:r>
            <a:r>
              <a:rPr lang="de-DE" sz="1000" dirty="0"/>
              <a:t> </a:t>
            </a:r>
            <a:r>
              <a:rPr lang="de-DE" sz="1000" dirty="0" err="1"/>
              <a:t>be</a:t>
            </a:r>
            <a:r>
              <a:rPr lang="de-DE" sz="1000" dirty="0"/>
              <a:t> </a:t>
            </a:r>
            <a:r>
              <a:rPr lang="de-DE" sz="1000" dirty="0" err="1"/>
              <a:t>other</a:t>
            </a:r>
            <a:r>
              <a:rPr lang="de-DE" sz="1000" dirty="0"/>
              <a:t> </a:t>
            </a:r>
            <a:r>
              <a:rPr lang="de-DE" sz="1000" dirty="0" err="1"/>
              <a:t>ways</a:t>
            </a:r>
            <a:r>
              <a:rPr lang="de-DE" sz="1000" dirty="0"/>
              <a:t> </a:t>
            </a:r>
            <a:r>
              <a:rPr lang="de-DE" sz="1000" dirty="0" err="1"/>
              <a:t>of</a:t>
            </a:r>
            <a:r>
              <a:rPr lang="de-DE" sz="1000" dirty="0"/>
              <a:t> </a:t>
            </a:r>
            <a:r>
              <a:rPr lang="de-DE" sz="1000" dirty="0" err="1"/>
              <a:t>carrying</a:t>
            </a:r>
            <a:r>
              <a:rPr lang="de-DE" sz="1000" dirty="0"/>
              <a:t> out </a:t>
            </a:r>
            <a:r>
              <a:rPr lang="de-DE" sz="1000" dirty="0" err="1"/>
              <a:t>this</a:t>
            </a:r>
            <a:r>
              <a:rPr lang="de-DE" sz="1000" dirty="0"/>
              <a:t> </a:t>
            </a:r>
            <a:r>
              <a:rPr lang="de-DE" sz="1000" dirty="0" err="1"/>
              <a:t>implementation</a:t>
            </a:r>
            <a:endParaRPr lang="en-GB" sz="1000" dirty="0"/>
          </a:p>
        </p:txBody>
      </p:sp>
      <p:sp>
        <p:nvSpPr>
          <p:cNvPr id="37" name="Rechteck 36">
            <a:extLst>
              <a:ext uri="{FF2B5EF4-FFF2-40B4-BE49-F238E27FC236}">
                <a16:creationId xmlns:a16="http://schemas.microsoft.com/office/drawing/2014/main" id="{96E091BF-84A2-4B57-8C6A-6655042D4B23}"/>
              </a:ext>
            </a:extLst>
          </p:cNvPr>
          <p:cNvSpPr/>
          <p:nvPr/>
        </p:nvSpPr>
        <p:spPr>
          <a:xfrm>
            <a:off x="359999" y="2980765"/>
            <a:ext cx="3621446" cy="4853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002060"/>
                </a:solidFill>
              </a:rPr>
              <a:t>Rename „Item“ fast tab to „Item Fast Tab“ („</a:t>
            </a:r>
            <a:r>
              <a:rPr lang="en-GB" sz="1400" dirty="0" err="1">
                <a:solidFill>
                  <a:srgbClr val="002060"/>
                </a:solidFill>
              </a:rPr>
              <a:t>Artikelregister</a:t>
            </a:r>
            <a:r>
              <a:rPr lang="en-GB" sz="1400" dirty="0">
                <a:solidFill>
                  <a:srgbClr val="002060"/>
                </a:solidFill>
              </a:rPr>
              <a:t>“)</a:t>
            </a:r>
          </a:p>
        </p:txBody>
      </p:sp>
      <p:sp>
        <p:nvSpPr>
          <p:cNvPr id="45" name="Rechteck 44">
            <a:extLst>
              <a:ext uri="{FF2B5EF4-FFF2-40B4-BE49-F238E27FC236}">
                <a16:creationId xmlns:a16="http://schemas.microsoft.com/office/drawing/2014/main" id="{A35768F3-1BC2-461A-B7C0-BC6C805A65D8}"/>
              </a:ext>
            </a:extLst>
          </p:cNvPr>
          <p:cNvSpPr/>
          <p:nvPr/>
        </p:nvSpPr>
        <p:spPr>
          <a:xfrm>
            <a:off x="359999" y="4272007"/>
            <a:ext cx="3621446" cy="5595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002060"/>
                </a:solidFill>
              </a:rPr>
              <a:t>Add a new first fast tab „Descriptions“, place all three „Descriptions“ on this fast tab</a:t>
            </a:r>
          </a:p>
        </p:txBody>
      </p:sp>
      <p:cxnSp>
        <p:nvCxnSpPr>
          <p:cNvPr id="12" name="Verbinder: gewinkelt 11">
            <a:extLst>
              <a:ext uri="{FF2B5EF4-FFF2-40B4-BE49-F238E27FC236}">
                <a16:creationId xmlns:a16="http://schemas.microsoft.com/office/drawing/2014/main" id="{F630F2FC-A654-4190-B902-3518B395A93D}"/>
              </a:ext>
            </a:extLst>
          </p:cNvPr>
          <p:cNvCxnSpPr>
            <a:cxnSpLocks/>
            <a:stCxn id="45" idx="3"/>
            <a:endCxn id="17" idx="1"/>
          </p:cNvCxnSpPr>
          <p:nvPr/>
        </p:nvCxnSpPr>
        <p:spPr>
          <a:xfrm flipV="1">
            <a:off x="3981445" y="4170984"/>
            <a:ext cx="3029611" cy="380782"/>
          </a:xfrm>
          <a:prstGeom prst="bentConnector3">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F7425791-AECD-4383-A9D7-1728D16E2107}"/>
              </a:ext>
            </a:extLst>
          </p:cNvPr>
          <p:cNvCxnSpPr>
            <a:cxnSpLocks/>
            <a:stCxn id="37" idx="3"/>
            <a:endCxn id="5" idx="1"/>
          </p:cNvCxnSpPr>
          <p:nvPr/>
        </p:nvCxnSpPr>
        <p:spPr>
          <a:xfrm flipV="1">
            <a:off x="3981445" y="3180944"/>
            <a:ext cx="2172951" cy="4248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8" name="Rechteck 47">
            <a:extLst>
              <a:ext uri="{FF2B5EF4-FFF2-40B4-BE49-F238E27FC236}">
                <a16:creationId xmlns:a16="http://schemas.microsoft.com/office/drawing/2014/main" id="{0C99256E-AE41-4D18-9C05-17D7E7E348D4}"/>
              </a:ext>
            </a:extLst>
          </p:cNvPr>
          <p:cNvSpPr/>
          <p:nvPr/>
        </p:nvSpPr>
        <p:spPr>
          <a:xfrm>
            <a:off x="359999" y="5554774"/>
            <a:ext cx="3621446" cy="724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002060"/>
                </a:solidFill>
              </a:rPr>
              <a:t>Add an action to the „Sales“ section of the „Navigate“ menu which launches the currency list.</a:t>
            </a:r>
          </a:p>
        </p:txBody>
      </p:sp>
      <p:pic>
        <p:nvPicPr>
          <p:cNvPr id="2" name="Grafik 1">
            <a:extLst>
              <a:ext uri="{FF2B5EF4-FFF2-40B4-BE49-F238E27FC236}">
                <a16:creationId xmlns:a16="http://schemas.microsoft.com/office/drawing/2014/main" id="{21A1CBDB-182F-4C56-AB29-D6F13F019891}"/>
              </a:ext>
            </a:extLst>
          </p:cNvPr>
          <p:cNvPicPr>
            <a:picLocks noChangeAspect="1"/>
          </p:cNvPicPr>
          <p:nvPr/>
        </p:nvPicPr>
        <p:blipFill>
          <a:blip r:embed="rId4"/>
          <a:stretch>
            <a:fillRect/>
          </a:stretch>
        </p:blipFill>
        <p:spPr>
          <a:xfrm>
            <a:off x="359999" y="819118"/>
            <a:ext cx="5736248" cy="1704778"/>
          </a:xfrm>
          <a:prstGeom prst="rect">
            <a:avLst/>
          </a:prstGeom>
        </p:spPr>
      </p:pic>
      <p:cxnSp>
        <p:nvCxnSpPr>
          <p:cNvPr id="20" name="Verbinder: gewinkelt 19">
            <a:extLst>
              <a:ext uri="{FF2B5EF4-FFF2-40B4-BE49-F238E27FC236}">
                <a16:creationId xmlns:a16="http://schemas.microsoft.com/office/drawing/2014/main" id="{B2D35498-154A-4AB3-85BC-A7D7A7935620}"/>
              </a:ext>
            </a:extLst>
          </p:cNvPr>
          <p:cNvCxnSpPr>
            <a:cxnSpLocks/>
            <a:stCxn id="2" idx="2"/>
            <a:endCxn id="37" idx="0"/>
          </p:cNvCxnSpPr>
          <p:nvPr/>
        </p:nvCxnSpPr>
        <p:spPr>
          <a:xfrm rot="5400000">
            <a:off x="2470989" y="2223630"/>
            <a:ext cx="456869" cy="1057401"/>
          </a:xfrm>
          <a:prstGeom prst="bentConnector3">
            <a:avLst>
              <a:gd name="adj1" fmla="val 50000"/>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E6F4E525-20B7-4700-8256-643992B925E6}"/>
              </a:ext>
            </a:extLst>
          </p:cNvPr>
          <p:cNvSpPr/>
          <p:nvPr/>
        </p:nvSpPr>
        <p:spPr>
          <a:xfrm>
            <a:off x="411953" y="1320644"/>
            <a:ext cx="5645948" cy="634523"/>
          </a:xfrm>
          <a:prstGeom prst="rect">
            <a:avLst/>
          </a:prstGeom>
          <a:solidFill>
            <a:schemeClr val="accent5">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fik 4">
            <a:extLst>
              <a:ext uri="{FF2B5EF4-FFF2-40B4-BE49-F238E27FC236}">
                <a16:creationId xmlns:a16="http://schemas.microsoft.com/office/drawing/2014/main" id="{96F6F4D9-70CA-4A57-B039-DD1BABDA5EB9}"/>
              </a:ext>
            </a:extLst>
          </p:cNvPr>
          <p:cNvPicPr>
            <a:picLocks noChangeAspect="1"/>
          </p:cNvPicPr>
          <p:nvPr/>
        </p:nvPicPr>
        <p:blipFill>
          <a:blip r:embed="rId5"/>
          <a:stretch>
            <a:fillRect/>
          </a:stretch>
        </p:blipFill>
        <p:spPr>
          <a:xfrm>
            <a:off x="6154396" y="2474952"/>
            <a:ext cx="2240347" cy="1411983"/>
          </a:xfrm>
          <a:prstGeom prst="rect">
            <a:avLst/>
          </a:prstGeom>
        </p:spPr>
      </p:pic>
      <p:sp>
        <p:nvSpPr>
          <p:cNvPr id="39" name="Rechteck 38">
            <a:extLst>
              <a:ext uri="{FF2B5EF4-FFF2-40B4-BE49-F238E27FC236}">
                <a16:creationId xmlns:a16="http://schemas.microsoft.com/office/drawing/2014/main" id="{41BC2560-97A9-4BB1-8DC1-C0D91FB3A40C}"/>
              </a:ext>
            </a:extLst>
          </p:cNvPr>
          <p:cNvSpPr/>
          <p:nvPr/>
        </p:nvSpPr>
        <p:spPr>
          <a:xfrm>
            <a:off x="6112933" y="2441428"/>
            <a:ext cx="3385054" cy="2266496"/>
          </a:xfrm>
          <a:prstGeom prst="rect">
            <a:avLst/>
          </a:prstGeom>
          <a:solidFill>
            <a:schemeClr val="accent5">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fik 16">
            <a:extLst>
              <a:ext uri="{FF2B5EF4-FFF2-40B4-BE49-F238E27FC236}">
                <a16:creationId xmlns:a16="http://schemas.microsoft.com/office/drawing/2014/main" id="{DF367AEC-C775-47BF-AF4B-545D52D059CC}"/>
              </a:ext>
            </a:extLst>
          </p:cNvPr>
          <p:cNvPicPr>
            <a:picLocks noChangeAspect="1"/>
          </p:cNvPicPr>
          <p:nvPr/>
        </p:nvPicPr>
        <p:blipFill>
          <a:blip r:embed="rId6"/>
          <a:stretch>
            <a:fillRect/>
          </a:stretch>
        </p:blipFill>
        <p:spPr>
          <a:xfrm>
            <a:off x="7011056" y="1697086"/>
            <a:ext cx="4324451" cy="4947796"/>
          </a:xfrm>
          <a:prstGeom prst="rect">
            <a:avLst/>
          </a:prstGeom>
        </p:spPr>
      </p:pic>
      <p:sp>
        <p:nvSpPr>
          <p:cNvPr id="36" name="Rechteck 35">
            <a:extLst>
              <a:ext uri="{FF2B5EF4-FFF2-40B4-BE49-F238E27FC236}">
                <a16:creationId xmlns:a16="http://schemas.microsoft.com/office/drawing/2014/main" id="{4ABF56B1-C873-445D-A15B-05624D162080}"/>
              </a:ext>
            </a:extLst>
          </p:cNvPr>
          <p:cNvSpPr/>
          <p:nvPr/>
        </p:nvSpPr>
        <p:spPr>
          <a:xfrm>
            <a:off x="6990672" y="1613698"/>
            <a:ext cx="4429031" cy="5031184"/>
          </a:xfrm>
          <a:prstGeom prst="rect">
            <a:avLst/>
          </a:prstGeom>
          <a:solidFill>
            <a:schemeClr val="accent5">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Grafik 22">
            <a:extLst>
              <a:ext uri="{FF2B5EF4-FFF2-40B4-BE49-F238E27FC236}">
                <a16:creationId xmlns:a16="http://schemas.microsoft.com/office/drawing/2014/main" id="{65B5786E-E38A-44AB-91DE-0E241D707B6D}"/>
              </a:ext>
            </a:extLst>
          </p:cNvPr>
          <p:cNvPicPr>
            <a:picLocks noChangeAspect="1"/>
          </p:cNvPicPr>
          <p:nvPr/>
        </p:nvPicPr>
        <p:blipFill>
          <a:blip r:embed="rId7"/>
          <a:stretch>
            <a:fillRect/>
          </a:stretch>
        </p:blipFill>
        <p:spPr>
          <a:xfrm>
            <a:off x="8203748" y="3180944"/>
            <a:ext cx="3480135" cy="3314807"/>
          </a:xfrm>
          <a:prstGeom prst="rect">
            <a:avLst/>
          </a:prstGeom>
        </p:spPr>
      </p:pic>
      <p:cxnSp>
        <p:nvCxnSpPr>
          <p:cNvPr id="50" name="Gerade Verbindung mit Pfeil 49">
            <a:extLst>
              <a:ext uri="{FF2B5EF4-FFF2-40B4-BE49-F238E27FC236}">
                <a16:creationId xmlns:a16="http://schemas.microsoft.com/office/drawing/2014/main" id="{5DD59737-0A17-4C7A-A807-0F23E3D50FC3}"/>
              </a:ext>
            </a:extLst>
          </p:cNvPr>
          <p:cNvCxnSpPr>
            <a:cxnSpLocks/>
            <a:stCxn id="37" idx="2"/>
            <a:endCxn id="51" idx="0"/>
          </p:cNvCxnSpPr>
          <p:nvPr/>
        </p:nvCxnSpPr>
        <p:spPr>
          <a:xfrm>
            <a:off x="2170722" y="3466082"/>
            <a:ext cx="5147" cy="23839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1" name="Rechteck 50">
            <a:extLst>
              <a:ext uri="{FF2B5EF4-FFF2-40B4-BE49-F238E27FC236}">
                <a16:creationId xmlns:a16="http://schemas.microsoft.com/office/drawing/2014/main" id="{467A3A43-2417-48DD-BC1B-0A96B6E1CC99}"/>
              </a:ext>
            </a:extLst>
          </p:cNvPr>
          <p:cNvSpPr/>
          <p:nvPr/>
        </p:nvSpPr>
        <p:spPr>
          <a:xfrm>
            <a:off x="1652315" y="3704478"/>
            <a:ext cx="1047108" cy="24805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Check </a:t>
            </a:r>
            <a:r>
              <a:rPr lang="de-DE" sz="1200" dirty="0" err="1">
                <a:solidFill>
                  <a:srgbClr val="04276E"/>
                </a:solidFill>
              </a:rPr>
              <a:t>Result</a:t>
            </a:r>
            <a:endParaRPr lang="de-DE" sz="1200" i="1" dirty="0">
              <a:solidFill>
                <a:srgbClr val="04276E"/>
              </a:solidFill>
            </a:endParaRPr>
          </a:p>
        </p:txBody>
      </p:sp>
      <p:cxnSp>
        <p:nvCxnSpPr>
          <p:cNvPr id="53" name="Gerade Verbindung mit Pfeil 52">
            <a:extLst>
              <a:ext uri="{FF2B5EF4-FFF2-40B4-BE49-F238E27FC236}">
                <a16:creationId xmlns:a16="http://schemas.microsoft.com/office/drawing/2014/main" id="{4B4FC587-550F-42E5-8660-A93B19D5BC9A}"/>
              </a:ext>
            </a:extLst>
          </p:cNvPr>
          <p:cNvCxnSpPr>
            <a:cxnSpLocks/>
            <a:stCxn id="51" idx="2"/>
            <a:endCxn id="45" idx="0"/>
          </p:cNvCxnSpPr>
          <p:nvPr/>
        </p:nvCxnSpPr>
        <p:spPr>
          <a:xfrm flipH="1">
            <a:off x="2170722" y="3952534"/>
            <a:ext cx="5147" cy="31947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Gerade Verbindung mit Pfeil 53">
            <a:extLst>
              <a:ext uri="{FF2B5EF4-FFF2-40B4-BE49-F238E27FC236}">
                <a16:creationId xmlns:a16="http://schemas.microsoft.com/office/drawing/2014/main" id="{8C51141E-D4AF-4618-A139-71C25B350155}"/>
              </a:ext>
            </a:extLst>
          </p:cNvPr>
          <p:cNvCxnSpPr>
            <a:cxnSpLocks/>
            <a:stCxn id="45" idx="2"/>
            <a:endCxn id="55" idx="0"/>
          </p:cNvCxnSpPr>
          <p:nvPr/>
        </p:nvCxnSpPr>
        <p:spPr>
          <a:xfrm>
            <a:off x="2170722" y="4831525"/>
            <a:ext cx="5147" cy="24455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5" name="Rechteck 54">
            <a:extLst>
              <a:ext uri="{FF2B5EF4-FFF2-40B4-BE49-F238E27FC236}">
                <a16:creationId xmlns:a16="http://schemas.microsoft.com/office/drawing/2014/main" id="{8ABE61B2-46AA-40F0-8E02-ADC3E2CEBC47}"/>
              </a:ext>
            </a:extLst>
          </p:cNvPr>
          <p:cNvSpPr/>
          <p:nvPr/>
        </p:nvSpPr>
        <p:spPr>
          <a:xfrm>
            <a:off x="1652315" y="5076077"/>
            <a:ext cx="1047108" cy="24805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Check </a:t>
            </a:r>
            <a:r>
              <a:rPr lang="de-DE" sz="1200" dirty="0" err="1">
                <a:solidFill>
                  <a:srgbClr val="04276E"/>
                </a:solidFill>
              </a:rPr>
              <a:t>Result</a:t>
            </a:r>
            <a:endParaRPr lang="de-DE" sz="1200" i="1" dirty="0">
              <a:solidFill>
                <a:srgbClr val="04276E"/>
              </a:solidFill>
            </a:endParaRPr>
          </a:p>
        </p:txBody>
      </p:sp>
      <p:cxnSp>
        <p:nvCxnSpPr>
          <p:cNvPr id="56" name="Gerade Verbindung mit Pfeil 55">
            <a:extLst>
              <a:ext uri="{FF2B5EF4-FFF2-40B4-BE49-F238E27FC236}">
                <a16:creationId xmlns:a16="http://schemas.microsoft.com/office/drawing/2014/main" id="{B5CE17D3-B766-40F1-B66B-C7CA9ECD325A}"/>
              </a:ext>
            </a:extLst>
          </p:cNvPr>
          <p:cNvCxnSpPr>
            <a:cxnSpLocks/>
            <a:stCxn id="55" idx="2"/>
            <a:endCxn id="48" idx="0"/>
          </p:cNvCxnSpPr>
          <p:nvPr/>
        </p:nvCxnSpPr>
        <p:spPr>
          <a:xfrm flipH="1">
            <a:off x="2170722" y="5324133"/>
            <a:ext cx="5147" cy="23064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Verbinder: gewinkelt 46">
            <a:extLst>
              <a:ext uri="{FF2B5EF4-FFF2-40B4-BE49-F238E27FC236}">
                <a16:creationId xmlns:a16="http://schemas.microsoft.com/office/drawing/2014/main" id="{D542F7EC-D5B1-4334-8D49-94A4952A1E2B}"/>
              </a:ext>
            </a:extLst>
          </p:cNvPr>
          <p:cNvCxnSpPr>
            <a:cxnSpLocks/>
            <a:stCxn id="48" idx="3"/>
            <a:endCxn id="23" idx="2"/>
          </p:cNvCxnSpPr>
          <p:nvPr/>
        </p:nvCxnSpPr>
        <p:spPr>
          <a:xfrm>
            <a:off x="3981445" y="5917209"/>
            <a:ext cx="5962371" cy="578542"/>
          </a:xfrm>
          <a:prstGeom prst="bentConnector4">
            <a:avLst>
              <a:gd name="adj1" fmla="val 35408"/>
              <a:gd name="adj2" fmla="val 139513"/>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B4FFD32C-87A6-4D7F-A41B-4692B3FF045E}"/>
              </a:ext>
            </a:extLst>
          </p:cNvPr>
          <p:cNvSpPr/>
          <p:nvPr/>
        </p:nvSpPr>
        <p:spPr>
          <a:xfrm>
            <a:off x="411953" y="1029042"/>
            <a:ext cx="5645948" cy="156660"/>
          </a:xfrm>
          <a:prstGeom prst="rect">
            <a:avLst/>
          </a:prstGeom>
          <a:solidFill>
            <a:schemeClr val="accent5">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82795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8" y="362249"/>
            <a:ext cx="8690483"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14 | </a:t>
            </a:r>
            <a:r>
              <a:rPr lang="en-GB" dirty="0"/>
              <a:t>Page Extension Layout</a:t>
            </a:r>
            <a:r>
              <a:rPr lang="de-DE" dirty="0"/>
              <a:t>, </a:t>
            </a:r>
            <a:r>
              <a:rPr lang="de-DE" dirty="0" err="1"/>
              <a:t>continued</a:t>
            </a:r>
            <a:r>
              <a:rPr lang="de-DE" dirty="0"/>
              <a:t> 4</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116</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28" name="Rechteck 27">
            <a:extLst>
              <a:ext uri="{FF2B5EF4-FFF2-40B4-BE49-F238E27FC236}">
                <a16:creationId xmlns:a16="http://schemas.microsoft.com/office/drawing/2014/main" id="{F4D8A6CB-384C-43D0-8E8F-6E6F3B713914}"/>
              </a:ext>
            </a:extLst>
          </p:cNvPr>
          <p:cNvSpPr/>
          <p:nvPr/>
        </p:nvSpPr>
        <p:spPr>
          <a:xfrm>
            <a:off x="2899742" y="5258413"/>
            <a:ext cx="6758608" cy="102535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err="1">
                <a:solidFill>
                  <a:srgbClr val="FF0000"/>
                </a:solidFill>
              </a:rPr>
              <a:t>Learn</a:t>
            </a:r>
            <a:r>
              <a:rPr lang="de-DE" sz="1600" dirty="0">
                <a:solidFill>
                  <a:srgbClr val="FF0000"/>
                </a:solidFill>
              </a:rPr>
              <a:t> </a:t>
            </a:r>
          </a:p>
          <a:p>
            <a:pPr marL="342900" indent="-342900">
              <a:buAutoNum type="arabicParenR"/>
            </a:pPr>
            <a:r>
              <a:rPr lang="de-DE" sz="1600" dirty="0" err="1">
                <a:solidFill>
                  <a:srgbClr val="FF0000"/>
                </a:solidFill>
              </a:rPr>
              <a:t>how</a:t>
            </a:r>
            <a:r>
              <a:rPr lang="de-DE" sz="1600" dirty="0">
                <a:solidFill>
                  <a:srgbClr val="FF0000"/>
                </a:solidFill>
              </a:rPr>
              <a:t> </a:t>
            </a:r>
            <a:r>
              <a:rPr lang="de-DE" sz="1600" dirty="0" err="1">
                <a:solidFill>
                  <a:srgbClr val="FF0000"/>
                </a:solidFill>
              </a:rPr>
              <a:t>to</a:t>
            </a:r>
            <a:r>
              <a:rPr lang="de-DE" sz="1600" dirty="0">
                <a:solidFill>
                  <a:srgbClr val="FF0000"/>
                </a:solidFill>
              </a:rPr>
              <a:t> </a:t>
            </a:r>
            <a:r>
              <a:rPr lang="de-DE" sz="1600" dirty="0" err="1">
                <a:solidFill>
                  <a:srgbClr val="FF0000"/>
                </a:solidFill>
              </a:rPr>
              <a:t>influence</a:t>
            </a:r>
            <a:r>
              <a:rPr lang="de-DE" sz="1600" dirty="0">
                <a:solidFill>
                  <a:srgbClr val="FF0000"/>
                </a:solidFill>
              </a:rPr>
              <a:t> </a:t>
            </a:r>
            <a:r>
              <a:rPr lang="de-DE" sz="1600" dirty="0" err="1">
                <a:solidFill>
                  <a:srgbClr val="FF0000"/>
                </a:solidFill>
              </a:rPr>
              <a:t>the</a:t>
            </a:r>
            <a:r>
              <a:rPr lang="de-DE" sz="1600" dirty="0">
                <a:solidFill>
                  <a:srgbClr val="FF0000"/>
                </a:solidFill>
              </a:rPr>
              <a:t> </a:t>
            </a:r>
            <a:r>
              <a:rPr lang="de-DE" sz="1600" dirty="0" err="1">
                <a:solidFill>
                  <a:srgbClr val="FF0000"/>
                </a:solidFill>
              </a:rPr>
              <a:t>layout</a:t>
            </a:r>
            <a:r>
              <a:rPr lang="de-DE" sz="1600" dirty="0">
                <a:solidFill>
                  <a:srgbClr val="FF0000"/>
                </a:solidFill>
              </a:rPr>
              <a:t> </a:t>
            </a:r>
            <a:r>
              <a:rPr lang="de-DE" sz="1600" dirty="0" err="1">
                <a:solidFill>
                  <a:srgbClr val="FF0000"/>
                </a:solidFill>
              </a:rPr>
              <a:t>of</a:t>
            </a:r>
            <a:r>
              <a:rPr lang="de-DE" sz="1600" dirty="0">
                <a:solidFill>
                  <a:srgbClr val="FF0000"/>
                </a:solidFill>
              </a:rPr>
              <a:t> a </a:t>
            </a:r>
            <a:r>
              <a:rPr lang="de-DE" sz="1600" dirty="0" err="1">
                <a:solidFill>
                  <a:srgbClr val="FF0000"/>
                </a:solidFill>
              </a:rPr>
              <a:t>page</a:t>
            </a:r>
            <a:endParaRPr lang="de-DE" sz="1600" dirty="0">
              <a:solidFill>
                <a:srgbClr val="FF0000"/>
              </a:solidFill>
            </a:endParaRPr>
          </a:p>
          <a:p>
            <a:pPr marL="342900" indent="-342900">
              <a:buAutoNum type="arabicParenR"/>
            </a:pPr>
            <a:r>
              <a:rPr lang="de-DE" sz="1600" dirty="0">
                <a:solidFill>
                  <a:srgbClr val="FF0000"/>
                </a:solidFill>
              </a:rPr>
              <a:t>Page </a:t>
            </a:r>
            <a:r>
              <a:rPr lang="de-DE" sz="1600" dirty="0" err="1">
                <a:solidFill>
                  <a:srgbClr val="FF0000"/>
                </a:solidFill>
              </a:rPr>
              <a:t>extensions</a:t>
            </a:r>
            <a:r>
              <a:rPr lang="de-DE" sz="1600" dirty="0">
                <a:solidFill>
                  <a:srgbClr val="FF0000"/>
                </a:solidFill>
              </a:rPr>
              <a:t> </a:t>
            </a:r>
            <a:r>
              <a:rPr lang="de-DE" sz="1600" dirty="0" err="1">
                <a:solidFill>
                  <a:srgbClr val="FF0000"/>
                </a:solidFill>
              </a:rPr>
              <a:t>are</a:t>
            </a:r>
            <a:r>
              <a:rPr lang="de-DE" sz="1600" dirty="0">
                <a:solidFill>
                  <a:srgbClr val="FF0000"/>
                </a:solidFill>
              </a:rPr>
              <a:t> „</a:t>
            </a:r>
            <a:r>
              <a:rPr lang="de-DE" sz="1600" dirty="0" err="1">
                <a:solidFill>
                  <a:srgbClr val="FF0000"/>
                </a:solidFill>
              </a:rPr>
              <a:t>executed</a:t>
            </a:r>
            <a:r>
              <a:rPr lang="de-DE" sz="1600" dirty="0">
                <a:solidFill>
                  <a:srgbClr val="FF0000"/>
                </a:solidFill>
              </a:rPr>
              <a:t>“ </a:t>
            </a:r>
            <a:r>
              <a:rPr lang="de-DE" sz="1600" dirty="0" err="1">
                <a:solidFill>
                  <a:srgbClr val="FF0000"/>
                </a:solidFill>
              </a:rPr>
              <a:t>from</a:t>
            </a:r>
            <a:r>
              <a:rPr lang="de-DE" sz="1600" dirty="0">
                <a:solidFill>
                  <a:srgbClr val="FF0000"/>
                </a:solidFill>
              </a:rPr>
              <a:t> top </a:t>
            </a:r>
            <a:r>
              <a:rPr lang="de-DE" sz="1600" dirty="0" err="1">
                <a:solidFill>
                  <a:srgbClr val="FF0000"/>
                </a:solidFill>
              </a:rPr>
              <a:t>to</a:t>
            </a:r>
            <a:r>
              <a:rPr lang="de-DE" sz="1600" dirty="0">
                <a:solidFill>
                  <a:srgbClr val="FF0000"/>
                </a:solidFill>
              </a:rPr>
              <a:t> </a:t>
            </a:r>
            <a:r>
              <a:rPr lang="de-DE" sz="1600" dirty="0" err="1">
                <a:solidFill>
                  <a:srgbClr val="FF0000"/>
                </a:solidFill>
              </a:rPr>
              <a:t>bottom</a:t>
            </a:r>
            <a:r>
              <a:rPr lang="de-DE" sz="1600" dirty="0">
                <a:solidFill>
                  <a:srgbClr val="FF0000"/>
                </a:solidFill>
              </a:rPr>
              <a:t> … „</a:t>
            </a:r>
            <a:r>
              <a:rPr lang="de-DE" sz="1600" dirty="0" err="1">
                <a:solidFill>
                  <a:srgbClr val="FF0000"/>
                </a:solidFill>
              </a:rPr>
              <a:t>the</a:t>
            </a:r>
            <a:r>
              <a:rPr lang="de-DE" sz="1600" dirty="0">
                <a:solidFill>
                  <a:srgbClr val="FF0000"/>
                </a:solidFill>
              </a:rPr>
              <a:t> last </a:t>
            </a:r>
            <a:r>
              <a:rPr lang="de-DE" sz="1600" dirty="0" err="1">
                <a:solidFill>
                  <a:srgbClr val="FF0000"/>
                </a:solidFill>
              </a:rPr>
              <a:t>one</a:t>
            </a:r>
            <a:r>
              <a:rPr lang="de-DE" sz="1600" dirty="0">
                <a:solidFill>
                  <a:srgbClr val="FF0000"/>
                </a:solidFill>
              </a:rPr>
              <a:t> </a:t>
            </a:r>
            <a:r>
              <a:rPr lang="de-DE" sz="1600" dirty="0" err="1">
                <a:solidFill>
                  <a:srgbClr val="FF0000"/>
                </a:solidFill>
              </a:rPr>
              <a:t>wins</a:t>
            </a:r>
            <a:r>
              <a:rPr lang="de-DE" sz="1600" dirty="0">
                <a:solidFill>
                  <a:srgbClr val="FF0000"/>
                </a:solidFill>
              </a:rPr>
              <a:t>“</a:t>
            </a:r>
            <a:endParaRPr lang="en-GB" sz="1600" dirty="0">
              <a:solidFill>
                <a:srgbClr val="FF0000"/>
              </a:solidFill>
            </a:endParaRPr>
          </a:p>
        </p:txBody>
      </p:sp>
      <p:pic>
        <p:nvPicPr>
          <p:cNvPr id="2" name="Grafik 1">
            <a:extLst>
              <a:ext uri="{FF2B5EF4-FFF2-40B4-BE49-F238E27FC236}">
                <a16:creationId xmlns:a16="http://schemas.microsoft.com/office/drawing/2014/main" id="{5E1A5135-DEAD-4B9F-9B73-7B4BDC8B8255}"/>
              </a:ext>
            </a:extLst>
          </p:cNvPr>
          <p:cNvPicPr>
            <a:picLocks noChangeAspect="1"/>
          </p:cNvPicPr>
          <p:nvPr/>
        </p:nvPicPr>
        <p:blipFill>
          <a:blip r:embed="rId4"/>
          <a:stretch>
            <a:fillRect/>
          </a:stretch>
        </p:blipFill>
        <p:spPr>
          <a:xfrm>
            <a:off x="380528" y="1025211"/>
            <a:ext cx="6400264" cy="3598689"/>
          </a:xfrm>
          <a:prstGeom prst="rect">
            <a:avLst/>
          </a:prstGeom>
          <a:ln w="12700">
            <a:solidFill>
              <a:srgbClr val="04276E"/>
            </a:solidFill>
          </a:ln>
          <a:effectLst>
            <a:outerShdw blurRad="50800" dist="38100" dir="2700000" algn="tl" rotWithShape="0">
              <a:prstClr val="black">
                <a:alpha val="40000"/>
              </a:prstClr>
            </a:outerShdw>
          </a:effectLst>
        </p:spPr>
      </p:pic>
      <p:sp>
        <p:nvSpPr>
          <p:cNvPr id="5" name="Rechteck 4">
            <a:extLst>
              <a:ext uri="{FF2B5EF4-FFF2-40B4-BE49-F238E27FC236}">
                <a16:creationId xmlns:a16="http://schemas.microsoft.com/office/drawing/2014/main" id="{574C0760-45D0-410F-9DB9-D971B731CC06}"/>
              </a:ext>
            </a:extLst>
          </p:cNvPr>
          <p:cNvSpPr/>
          <p:nvPr/>
        </p:nvSpPr>
        <p:spPr>
          <a:xfrm>
            <a:off x="507975" y="3889610"/>
            <a:ext cx="2017016" cy="51036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eck 11">
            <a:extLst>
              <a:ext uri="{FF2B5EF4-FFF2-40B4-BE49-F238E27FC236}">
                <a16:creationId xmlns:a16="http://schemas.microsoft.com/office/drawing/2014/main" id="{1CA556BA-6F2D-4794-B75B-C612E75E98B5}"/>
              </a:ext>
            </a:extLst>
          </p:cNvPr>
          <p:cNvSpPr/>
          <p:nvPr/>
        </p:nvSpPr>
        <p:spPr>
          <a:xfrm>
            <a:off x="507974" y="3151047"/>
            <a:ext cx="2017016" cy="51036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eck 8">
            <a:extLst>
              <a:ext uri="{FF2B5EF4-FFF2-40B4-BE49-F238E27FC236}">
                <a16:creationId xmlns:a16="http://schemas.microsoft.com/office/drawing/2014/main" id="{14C7A9A5-3F92-4236-B954-7E586AF2E654}"/>
              </a:ext>
            </a:extLst>
          </p:cNvPr>
          <p:cNvSpPr/>
          <p:nvPr/>
        </p:nvSpPr>
        <p:spPr>
          <a:xfrm>
            <a:off x="2899742" y="5841048"/>
            <a:ext cx="1049482"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Verbinder: gewinkelt 12">
            <a:extLst>
              <a:ext uri="{FF2B5EF4-FFF2-40B4-BE49-F238E27FC236}">
                <a16:creationId xmlns:a16="http://schemas.microsoft.com/office/drawing/2014/main" id="{47734DA0-0942-4C77-9040-46FAC31C1685}"/>
              </a:ext>
            </a:extLst>
          </p:cNvPr>
          <p:cNvCxnSpPr>
            <a:cxnSpLocks/>
            <a:stCxn id="5" idx="1"/>
            <a:endCxn id="9" idx="1"/>
          </p:cNvCxnSpPr>
          <p:nvPr/>
        </p:nvCxnSpPr>
        <p:spPr>
          <a:xfrm rot="10800000" flipH="1" flipV="1">
            <a:off x="507974" y="4144793"/>
            <a:ext cx="2391767" cy="1878817"/>
          </a:xfrm>
          <a:prstGeom prst="bentConnector3">
            <a:avLst>
              <a:gd name="adj1" fmla="val -9558"/>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Verbinder: gewinkelt 17">
            <a:extLst>
              <a:ext uri="{FF2B5EF4-FFF2-40B4-BE49-F238E27FC236}">
                <a16:creationId xmlns:a16="http://schemas.microsoft.com/office/drawing/2014/main" id="{DC6BF65D-332D-425E-B969-76918B8A4624}"/>
              </a:ext>
            </a:extLst>
          </p:cNvPr>
          <p:cNvCxnSpPr>
            <a:cxnSpLocks/>
            <a:stCxn id="12" idx="1"/>
            <a:endCxn id="9" idx="1"/>
          </p:cNvCxnSpPr>
          <p:nvPr/>
        </p:nvCxnSpPr>
        <p:spPr>
          <a:xfrm rot="10800000" flipH="1" flipV="1">
            <a:off x="507974" y="3406231"/>
            <a:ext cx="2391768" cy="2617380"/>
          </a:xfrm>
          <a:prstGeom prst="bentConnector3">
            <a:avLst>
              <a:gd name="adj1" fmla="val -9558"/>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64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15 | Module </a:t>
            </a:r>
            <a:r>
              <a:rPr lang="en-GB" dirty="0"/>
              <a:t>Hazard Category Part 2</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117</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72075" y="5041094"/>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Setup proper File </a:t>
            </a:r>
            <a:r>
              <a:rPr lang="de-DE" sz="1400" dirty="0" err="1">
                <a:solidFill>
                  <a:srgbClr val="002060"/>
                </a:solidFill>
              </a:rPr>
              <a:t>Structure</a:t>
            </a:r>
            <a:endParaRPr lang="en-GB" sz="1400" dirty="0">
              <a:solidFill>
                <a:srgbClr val="002060"/>
              </a:solidFill>
            </a:endParaRPr>
          </a:p>
        </p:txBody>
      </p:sp>
      <p:sp>
        <p:nvSpPr>
          <p:cNvPr id="13" name="Rechteck 12">
            <a:extLst>
              <a:ext uri="{FF2B5EF4-FFF2-40B4-BE49-F238E27FC236}">
                <a16:creationId xmlns:a16="http://schemas.microsoft.com/office/drawing/2014/main" id="{CDF65873-B406-43EC-B58D-A04B3B141D53}"/>
              </a:ext>
            </a:extLst>
          </p:cNvPr>
          <p:cNvSpPr/>
          <p:nvPr/>
        </p:nvSpPr>
        <p:spPr>
          <a:xfrm>
            <a:off x="359999" y="828100"/>
            <a:ext cx="9915213" cy="316201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dirty="0">
                <a:solidFill>
                  <a:srgbClr val="002060"/>
                </a:solidFill>
              </a:rPr>
              <a:t>FRD</a:t>
            </a:r>
          </a:p>
          <a:p>
            <a:r>
              <a:rPr lang="en-GB" sz="1400" dirty="0">
                <a:solidFill>
                  <a:srgbClr val="002060"/>
                </a:solidFill>
              </a:rPr>
              <a:t>It shall be possible to group Items according to their "Hazard Category". "Hazard Categories" should be freely definable. When an article is purchased via ordering, its "Hazard Category" is to be displayed in the purchasing document and should be changeable there. During the course of item posting, the "Hazard Category" has to be transferred into the "Item Ledger Entries" and, if indicated, into the posted purchase documents.</a:t>
            </a:r>
          </a:p>
          <a:p>
            <a:endParaRPr lang="en-GB" sz="1400" dirty="0">
              <a:solidFill>
                <a:srgbClr val="002060"/>
              </a:solidFill>
            </a:endParaRPr>
          </a:p>
          <a:p>
            <a:r>
              <a:rPr lang="en-GB" sz="1400" dirty="0">
                <a:solidFill>
                  <a:srgbClr val="002060"/>
                </a:solidFill>
              </a:rPr>
              <a:t>No other processes are to be respected.</a:t>
            </a:r>
          </a:p>
          <a:p>
            <a:r>
              <a:rPr lang="en-GB" sz="1400" dirty="0">
                <a:solidFill>
                  <a:srgbClr val="002060"/>
                </a:solidFill>
              </a:rPr>
              <a:t>No further details have to be respected concerning, e.g., manipulations of partially posted documents etc..</a:t>
            </a:r>
          </a:p>
          <a:p>
            <a:endParaRPr lang="de-DE" sz="1400" dirty="0">
              <a:solidFill>
                <a:srgbClr val="002060"/>
              </a:solidFill>
            </a:endParaRPr>
          </a:p>
          <a:p>
            <a:r>
              <a:rPr lang="de-DE" sz="1400" dirty="0" err="1">
                <a:solidFill>
                  <a:srgbClr val="002060"/>
                </a:solidFill>
              </a:rPr>
              <a:t>Remember</a:t>
            </a:r>
            <a:r>
              <a:rPr lang="de-DE" sz="1400" dirty="0">
                <a:solidFill>
                  <a:srgbClr val="002060"/>
                </a:solidFill>
              </a:rPr>
              <a:t>: N</a:t>
            </a:r>
            <a:r>
              <a:rPr lang="en-GB" sz="1400" dirty="0" err="1">
                <a:solidFill>
                  <a:srgbClr val="002060"/>
                </a:solidFill>
              </a:rPr>
              <a:t>ew</a:t>
            </a:r>
            <a:r>
              <a:rPr lang="en-GB" sz="1400" dirty="0">
                <a:solidFill>
                  <a:srgbClr val="002060"/>
                </a:solidFill>
              </a:rPr>
              <a:t> data structure was setup with GAP-AL-004</a:t>
            </a:r>
          </a:p>
          <a:p>
            <a:endParaRPr lang="en-GB" sz="1400" dirty="0">
              <a:solidFill>
                <a:srgbClr val="002060"/>
              </a:solidFill>
            </a:endParaRPr>
          </a:p>
          <a:p>
            <a:r>
              <a:rPr lang="de-DE" sz="1400" dirty="0">
                <a:solidFill>
                  <a:srgbClr val="002060"/>
                </a:solidFill>
              </a:rPr>
              <a:t>G</a:t>
            </a:r>
            <a:r>
              <a:rPr lang="en-GB" sz="1400" dirty="0">
                <a:solidFill>
                  <a:srgbClr val="002060"/>
                </a:solidFill>
              </a:rPr>
              <a:t>AP-AL-005: Hazard Categories – Functionality</a:t>
            </a:r>
          </a:p>
          <a:p>
            <a:r>
              <a:rPr lang="de-DE" sz="1400" dirty="0">
                <a:solidFill>
                  <a:srgbClr val="002060"/>
                </a:solidFill>
              </a:rPr>
              <a:t>I</a:t>
            </a:r>
            <a:r>
              <a:rPr lang="en-GB" sz="1400" dirty="0" err="1">
                <a:solidFill>
                  <a:srgbClr val="002060"/>
                </a:solidFill>
              </a:rPr>
              <a:t>mplement</a:t>
            </a:r>
            <a:r>
              <a:rPr lang="en-GB" sz="1400" dirty="0">
                <a:solidFill>
                  <a:srgbClr val="002060"/>
                </a:solidFill>
              </a:rPr>
              <a:t> new fields in tables “Item”, “Purchase Line”, “Purch. Rcpt. Line”, “Item Journal Line” and “Item Ledger Entry”.</a:t>
            </a:r>
          </a:p>
          <a:p>
            <a:r>
              <a:rPr lang="de-DE" sz="1400" dirty="0">
                <a:solidFill>
                  <a:srgbClr val="002060"/>
                </a:solidFill>
              </a:rPr>
              <a:t>I</a:t>
            </a:r>
            <a:r>
              <a:rPr lang="en-GB" sz="1400" dirty="0" err="1">
                <a:solidFill>
                  <a:srgbClr val="002060"/>
                </a:solidFill>
              </a:rPr>
              <a:t>mplement</a:t>
            </a:r>
            <a:r>
              <a:rPr lang="en-GB" sz="1400" dirty="0">
                <a:solidFill>
                  <a:srgbClr val="002060"/>
                </a:solidFill>
              </a:rPr>
              <a:t> functionality.</a:t>
            </a:r>
          </a:p>
        </p:txBody>
      </p:sp>
      <p:sp>
        <p:nvSpPr>
          <p:cNvPr id="16" name="Rechteck 15">
            <a:extLst>
              <a:ext uri="{FF2B5EF4-FFF2-40B4-BE49-F238E27FC236}">
                <a16:creationId xmlns:a16="http://schemas.microsoft.com/office/drawing/2014/main" id="{632DE605-2B56-49DD-9CBF-36DE1CACF8D5}"/>
              </a:ext>
            </a:extLst>
          </p:cNvPr>
          <p:cNvSpPr/>
          <p:nvPr/>
        </p:nvSpPr>
        <p:spPr>
          <a:xfrm>
            <a:off x="372075" y="4267273"/>
            <a:ext cx="3335307" cy="515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AL Project „Hazard </a:t>
            </a:r>
            <a:r>
              <a:rPr lang="de-DE" sz="1400" dirty="0" err="1">
                <a:solidFill>
                  <a:srgbClr val="002060"/>
                </a:solidFill>
              </a:rPr>
              <a:t>Categories</a:t>
            </a:r>
            <a:r>
              <a:rPr lang="de-DE" sz="1400" dirty="0">
                <a:solidFill>
                  <a:srgbClr val="002060"/>
                </a:solidFill>
              </a:rPr>
              <a:t>“</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039729" y="4783154"/>
            <a:ext cx="0" cy="25794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5" name="Rechteck 24">
            <a:extLst>
              <a:ext uri="{FF2B5EF4-FFF2-40B4-BE49-F238E27FC236}">
                <a16:creationId xmlns:a16="http://schemas.microsoft.com/office/drawing/2014/main" id="{72FCC2A6-2F33-4483-AEBB-7CD4D60F6D67}"/>
              </a:ext>
            </a:extLst>
          </p:cNvPr>
          <p:cNvSpPr/>
          <p:nvPr/>
        </p:nvSpPr>
        <p:spPr>
          <a:xfrm>
            <a:off x="372075" y="5623750"/>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GAP-AL-005</a:t>
            </a:r>
            <a:endParaRPr lang="en-GB" sz="1400" dirty="0">
              <a:solidFill>
                <a:srgbClr val="002060"/>
              </a:solidFill>
            </a:endParaRPr>
          </a:p>
        </p:txBody>
      </p:sp>
      <p:sp>
        <p:nvSpPr>
          <p:cNvPr id="26" name="Rechteck 25">
            <a:extLst>
              <a:ext uri="{FF2B5EF4-FFF2-40B4-BE49-F238E27FC236}">
                <a16:creationId xmlns:a16="http://schemas.microsoft.com/office/drawing/2014/main" id="{55C853EB-B661-4FDA-B4EE-5A57191358DB}"/>
              </a:ext>
            </a:extLst>
          </p:cNvPr>
          <p:cNvSpPr/>
          <p:nvPr/>
        </p:nvSpPr>
        <p:spPr>
          <a:xfrm>
            <a:off x="4508647" y="4470784"/>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Don‘t</a:t>
            </a:r>
            <a:r>
              <a:rPr lang="de-DE" sz="1400" dirty="0">
                <a:solidFill>
                  <a:srgbClr val="002060"/>
                </a:solidFill>
              </a:rPr>
              <a:t> </a:t>
            </a:r>
            <a:r>
              <a:rPr lang="de-DE" sz="1400" dirty="0" err="1">
                <a:solidFill>
                  <a:srgbClr val="002060"/>
                </a:solidFill>
              </a:rPr>
              <a:t>forget</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Documentation</a:t>
            </a:r>
            <a:endParaRPr lang="en-GB" sz="1400" dirty="0">
              <a:solidFill>
                <a:srgbClr val="002060"/>
              </a:solidFill>
            </a:endParaRPr>
          </a:p>
        </p:txBody>
      </p:sp>
      <p:sp>
        <p:nvSpPr>
          <p:cNvPr id="32" name="Rechteck 31">
            <a:extLst>
              <a:ext uri="{FF2B5EF4-FFF2-40B4-BE49-F238E27FC236}">
                <a16:creationId xmlns:a16="http://schemas.microsoft.com/office/drawing/2014/main" id="{01C5DFE5-599A-4321-A629-02A6BA477EE0}"/>
              </a:ext>
            </a:extLst>
          </p:cNvPr>
          <p:cNvSpPr/>
          <p:nvPr/>
        </p:nvSpPr>
        <p:spPr>
          <a:xfrm>
            <a:off x="4508646" y="5003173"/>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Don‘t</a:t>
            </a:r>
            <a:r>
              <a:rPr lang="de-DE" sz="1400" dirty="0">
                <a:solidFill>
                  <a:srgbClr val="002060"/>
                </a:solidFill>
              </a:rPr>
              <a:t> </a:t>
            </a:r>
            <a:r>
              <a:rPr lang="de-DE" sz="1400" dirty="0" err="1">
                <a:solidFill>
                  <a:srgbClr val="002060"/>
                </a:solidFill>
              </a:rPr>
              <a:t>forget</a:t>
            </a:r>
            <a:r>
              <a:rPr lang="de-DE" sz="1400" dirty="0">
                <a:solidFill>
                  <a:srgbClr val="002060"/>
                </a:solidFill>
              </a:rPr>
              <a:t> </a:t>
            </a:r>
            <a:r>
              <a:rPr lang="de-DE" sz="1400" dirty="0" err="1">
                <a:solidFill>
                  <a:srgbClr val="002060"/>
                </a:solidFill>
              </a:rPr>
              <a:t>to</a:t>
            </a:r>
            <a:r>
              <a:rPr lang="de-DE" sz="1400" dirty="0">
                <a:solidFill>
                  <a:srgbClr val="002060"/>
                </a:solidFill>
              </a:rPr>
              <a:t> update </a:t>
            </a:r>
            <a:r>
              <a:rPr lang="de-DE" sz="1400" dirty="0" err="1">
                <a:solidFill>
                  <a:srgbClr val="002060"/>
                </a:solidFill>
              </a:rPr>
              <a:t>the</a:t>
            </a:r>
            <a:r>
              <a:rPr lang="de-DE" sz="1400" dirty="0">
                <a:solidFill>
                  <a:srgbClr val="002060"/>
                </a:solidFill>
              </a:rPr>
              <a:t> „</a:t>
            </a:r>
            <a:r>
              <a:rPr lang="de-DE" sz="1400" dirty="0" err="1">
                <a:solidFill>
                  <a:srgbClr val="002060"/>
                </a:solidFill>
              </a:rPr>
              <a:t>app.tags</a:t>
            </a:r>
            <a:r>
              <a:rPr lang="de-DE" sz="1400" dirty="0">
                <a:solidFill>
                  <a:srgbClr val="002060"/>
                </a:solidFill>
              </a:rPr>
              <a:t>“</a:t>
            </a:r>
            <a:endParaRPr lang="en-GB" sz="1400" dirty="0">
              <a:solidFill>
                <a:srgbClr val="002060"/>
              </a:solidFill>
            </a:endParaRPr>
          </a:p>
        </p:txBody>
      </p:sp>
      <p:sp>
        <p:nvSpPr>
          <p:cNvPr id="33" name="Rechteck 32">
            <a:extLst>
              <a:ext uri="{FF2B5EF4-FFF2-40B4-BE49-F238E27FC236}">
                <a16:creationId xmlns:a16="http://schemas.microsoft.com/office/drawing/2014/main" id="{CA57603D-D219-4531-96FC-7ED73DAF670E}"/>
              </a:ext>
            </a:extLst>
          </p:cNvPr>
          <p:cNvSpPr/>
          <p:nvPr/>
        </p:nvSpPr>
        <p:spPr>
          <a:xfrm>
            <a:off x="4508645" y="5559685"/>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and Test </a:t>
            </a:r>
            <a:r>
              <a:rPr lang="de-DE" sz="1400" dirty="0" err="1">
                <a:solidFill>
                  <a:srgbClr val="002060"/>
                </a:solidFill>
              </a:rPr>
              <a:t>the</a:t>
            </a:r>
            <a:r>
              <a:rPr lang="de-DE" sz="1400" dirty="0">
                <a:solidFill>
                  <a:srgbClr val="002060"/>
                </a:solidFill>
              </a:rPr>
              <a:t> </a:t>
            </a:r>
            <a:r>
              <a:rPr lang="de-DE" sz="1400" dirty="0" err="1">
                <a:solidFill>
                  <a:srgbClr val="002060"/>
                </a:solidFill>
              </a:rPr>
              <a:t>implementation</a:t>
            </a:r>
            <a:endParaRPr lang="en-GB" sz="1400" dirty="0">
              <a:solidFill>
                <a:srgbClr val="002060"/>
              </a:solidFill>
            </a:endParaRPr>
          </a:p>
        </p:txBody>
      </p:sp>
      <p:cxnSp>
        <p:nvCxnSpPr>
          <p:cNvPr id="34" name="Gerade Verbindung mit Pfeil 33">
            <a:extLst>
              <a:ext uri="{FF2B5EF4-FFF2-40B4-BE49-F238E27FC236}">
                <a16:creationId xmlns:a16="http://schemas.microsoft.com/office/drawing/2014/main" id="{3090D606-825D-461F-9693-B272378D9893}"/>
              </a:ext>
            </a:extLst>
          </p:cNvPr>
          <p:cNvCxnSpPr>
            <a:cxnSpLocks/>
            <a:stCxn id="9" idx="2"/>
            <a:endCxn id="25" idx="0"/>
          </p:cNvCxnSpPr>
          <p:nvPr/>
        </p:nvCxnSpPr>
        <p:spPr>
          <a:xfrm>
            <a:off x="2039729" y="5406219"/>
            <a:ext cx="0" cy="21753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F19F4DB2-48AC-44D1-871C-2D61369EFF3E}"/>
              </a:ext>
            </a:extLst>
          </p:cNvPr>
          <p:cNvCxnSpPr>
            <a:cxnSpLocks/>
            <a:stCxn id="26" idx="2"/>
            <a:endCxn id="32" idx="0"/>
          </p:cNvCxnSpPr>
          <p:nvPr/>
        </p:nvCxnSpPr>
        <p:spPr>
          <a:xfrm flipH="1">
            <a:off x="6176300" y="4835909"/>
            <a:ext cx="1" cy="16726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58769D61-FE8D-42BE-9B8A-57B750B650C8}"/>
              </a:ext>
            </a:extLst>
          </p:cNvPr>
          <p:cNvCxnSpPr>
            <a:cxnSpLocks/>
            <a:stCxn id="32" idx="2"/>
            <a:endCxn id="33" idx="0"/>
          </p:cNvCxnSpPr>
          <p:nvPr/>
        </p:nvCxnSpPr>
        <p:spPr>
          <a:xfrm flipH="1">
            <a:off x="6176299" y="5368298"/>
            <a:ext cx="1" cy="19138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Verbinder: gewinkelt 38">
            <a:extLst>
              <a:ext uri="{FF2B5EF4-FFF2-40B4-BE49-F238E27FC236}">
                <a16:creationId xmlns:a16="http://schemas.microsoft.com/office/drawing/2014/main" id="{F8590672-77B1-4D00-B224-916CC64DE5B9}"/>
              </a:ext>
            </a:extLst>
          </p:cNvPr>
          <p:cNvCxnSpPr>
            <a:cxnSpLocks/>
            <a:stCxn id="25" idx="3"/>
            <a:endCxn id="26" idx="1"/>
          </p:cNvCxnSpPr>
          <p:nvPr/>
        </p:nvCxnSpPr>
        <p:spPr>
          <a:xfrm flipV="1">
            <a:off x="3707382" y="4653347"/>
            <a:ext cx="801265" cy="1152966"/>
          </a:xfrm>
          <a:prstGeom prst="bentConnector3">
            <a:avLst>
              <a:gd name="adj1" fmla="val 71737"/>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44" name="Verbinder: gewinkelt 43">
            <a:extLst>
              <a:ext uri="{FF2B5EF4-FFF2-40B4-BE49-F238E27FC236}">
                <a16:creationId xmlns:a16="http://schemas.microsoft.com/office/drawing/2014/main" id="{76EC2E52-723B-4105-B24B-157C5A515F97}"/>
              </a:ext>
            </a:extLst>
          </p:cNvPr>
          <p:cNvCxnSpPr>
            <a:cxnSpLocks/>
          </p:cNvCxnSpPr>
          <p:nvPr/>
        </p:nvCxnSpPr>
        <p:spPr>
          <a:xfrm>
            <a:off x="3707382" y="5190606"/>
            <a:ext cx="6886300" cy="532783"/>
          </a:xfrm>
          <a:prstGeom prst="bentConnector4">
            <a:avLst>
              <a:gd name="adj1" fmla="val 5086"/>
              <a:gd name="adj2" fmla="val 207009"/>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pic>
        <p:nvPicPr>
          <p:cNvPr id="6" name="Grafik 5">
            <a:extLst>
              <a:ext uri="{FF2B5EF4-FFF2-40B4-BE49-F238E27FC236}">
                <a16:creationId xmlns:a16="http://schemas.microsoft.com/office/drawing/2014/main" id="{2AFAF166-C236-4701-80D9-A7B63F170576}"/>
              </a:ext>
            </a:extLst>
          </p:cNvPr>
          <p:cNvPicPr>
            <a:picLocks noChangeAspect="1"/>
          </p:cNvPicPr>
          <p:nvPr/>
        </p:nvPicPr>
        <p:blipFill>
          <a:blip r:embed="rId4"/>
          <a:stretch>
            <a:fillRect/>
          </a:stretch>
        </p:blipFill>
        <p:spPr>
          <a:xfrm>
            <a:off x="9255232" y="1755382"/>
            <a:ext cx="2676899" cy="4001058"/>
          </a:xfrm>
          <a:prstGeom prst="rect">
            <a:avLst/>
          </a:prstGeom>
        </p:spPr>
      </p:pic>
      <p:sp>
        <p:nvSpPr>
          <p:cNvPr id="21" name="Rechteck 20">
            <a:extLst>
              <a:ext uri="{FF2B5EF4-FFF2-40B4-BE49-F238E27FC236}">
                <a16:creationId xmlns:a16="http://schemas.microsoft.com/office/drawing/2014/main" id="{B8645DC1-C94B-44A5-9510-0FBE63AB9EF8}"/>
              </a:ext>
            </a:extLst>
          </p:cNvPr>
          <p:cNvSpPr/>
          <p:nvPr/>
        </p:nvSpPr>
        <p:spPr>
          <a:xfrm>
            <a:off x="359998" y="3259659"/>
            <a:ext cx="8806035" cy="720000"/>
          </a:xfrm>
          <a:prstGeom prst="rect">
            <a:avLst/>
          </a:prstGeom>
          <a:noFill/>
          <a:ln>
            <a:solidFill>
              <a:srgbClr val="0427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5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3000" y="390525"/>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15 | Module </a:t>
            </a:r>
            <a:r>
              <a:rPr lang="en-GB" dirty="0"/>
              <a:t>Hazard Category Part 2, continued</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118</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pic>
        <p:nvPicPr>
          <p:cNvPr id="6" name="Grafik 5">
            <a:extLst>
              <a:ext uri="{FF2B5EF4-FFF2-40B4-BE49-F238E27FC236}">
                <a16:creationId xmlns:a16="http://schemas.microsoft.com/office/drawing/2014/main" id="{2AFAF166-C236-4701-80D9-A7B63F170576}"/>
              </a:ext>
            </a:extLst>
          </p:cNvPr>
          <p:cNvPicPr>
            <a:picLocks noChangeAspect="1"/>
          </p:cNvPicPr>
          <p:nvPr/>
        </p:nvPicPr>
        <p:blipFill>
          <a:blip r:embed="rId4"/>
          <a:stretch>
            <a:fillRect/>
          </a:stretch>
        </p:blipFill>
        <p:spPr>
          <a:xfrm>
            <a:off x="4541473" y="1514195"/>
            <a:ext cx="3326177" cy="4971509"/>
          </a:xfrm>
          <a:prstGeom prst="rect">
            <a:avLst/>
          </a:prstGeom>
          <a:ln>
            <a:solidFill>
              <a:srgbClr val="FF0000"/>
            </a:solidFill>
          </a:ln>
        </p:spPr>
      </p:pic>
      <p:sp>
        <p:nvSpPr>
          <p:cNvPr id="9" name="Rechteck 8">
            <a:extLst>
              <a:ext uri="{FF2B5EF4-FFF2-40B4-BE49-F238E27FC236}">
                <a16:creationId xmlns:a16="http://schemas.microsoft.com/office/drawing/2014/main" id="{E802D364-43FF-4CFD-BEC4-A9254FD0F7E9}"/>
              </a:ext>
            </a:extLst>
          </p:cNvPr>
          <p:cNvSpPr/>
          <p:nvPr/>
        </p:nvSpPr>
        <p:spPr>
          <a:xfrm>
            <a:off x="5086705" y="2581275"/>
            <a:ext cx="2571396"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eck 11">
            <a:extLst>
              <a:ext uri="{FF2B5EF4-FFF2-40B4-BE49-F238E27FC236}">
                <a16:creationId xmlns:a16="http://schemas.microsoft.com/office/drawing/2014/main" id="{0F41843A-5C49-451A-85E4-30BD42C33796}"/>
              </a:ext>
            </a:extLst>
          </p:cNvPr>
          <p:cNvSpPr/>
          <p:nvPr/>
        </p:nvSpPr>
        <p:spPr>
          <a:xfrm>
            <a:off x="5086705" y="3629025"/>
            <a:ext cx="2571396"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hteck 12">
            <a:extLst>
              <a:ext uri="{FF2B5EF4-FFF2-40B4-BE49-F238E27FC236}">
                <a16:creationId xmlns:a16="http://schemas.microsoft.com/office/drawing/2014/main" id="{83503243-251D-470A-8170-778EA54AC551}"/>
              </a:ext>
            </a:extLst>
          </p:cNvPr>
          <p:cNvSpPr/>
          <p:nvPr/>
        </p:nvSpPr>
        <p:spPr>
          <a:xfrm>
            <a:off x="5086705" y="3895725"/>
            <a:ext cx="2571396"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hteck 13">
            <a:extLst>
              <a:ext uri="{FF2B5EF4-FFF2-40B4-BE49-F238E27FC236}">
                <a16:creationId xmlns:a16="http://schemas.microsoft.com/office/drawing/2014/main" id="{AB86F400-9ED9-4E60-88C3-73CEC05C694C}"/>
              </a:ext>
            </a:extLst>
          </p:cNvPr>
          <p:cNvSpPr/>
          <p:nvPr/>
        </p:nvSpPr>
        <p:spPr>
          <a:xfrm>
            <a:off x="5086705" y="4143375"/>
            <a:ext cx="2571396"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hteck 14">
            <a:extLst>
              <a:ext uri="{FF2B5EF4-FFF2-40B4-BE49-F238E27FC236}">
                <a16:creationId xmlns:a16="http://schemas.microsoft.com/office/drawing/2014/main" id="{41BB4E9A-3197-4D93-BB78-FB1E37696907}"/>
              </a:ext>
            </a:extLst>
          </p:cNvPr>
          <p:cNvSpPr/>
          <p:nvPr/>
        </p:nvSpPr>
        <p:spPr>
          <a:xfrm>
            <a:off x="5086705" y="4400550"/>
            <a:ext cx="2571396"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hteck 15">
            <a:extLst>
              <a:ext uri="{FF2B5EF4-FFF2-40B4-BE49-F238E27FC236}">
                <a16:creationId xmlns:a16="http://schemas.microsoft.com/office/drawing/2014/main" id="{07A2B80E-38AC-46AB-8A85-2992FB22E68F}"/>
              </a:ext>
            </a:extLst>
          </p:cNvPr>
          <p:cNvSpPr/>
          <p:nvPr/>
        </p:nvSpPr>
        <p:spPr>
          <a:xfrm>
            <a:off x="5086705" y="5172075"/>
            <a:ext cx="1742720"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hteck 16">
            <a:extLst>
              <a:ext uri="{FF2B5EF4-FFF2-40B4-BE49-F238E27FC236}">
                <a16:creationId xmlns:a16="http://schemas.microsoft.com/office/drawing/2014/main" id="{EF6EB57A-6C7C-4D1B-B028-1C33B215AA66}"/>
              </a:ext>
            </a:extLst>
          </p:cNvPr>
          <p:cNvSpPr/>
          <p:nvPr/>
        </p:nvSpPr>
        <p:spPr>
          <a:xfrm>
            <a:off x="5086705" y="5435772"/>
            <a:ext cx="1742720"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765938C8-7BE1-459D-A5E8-F7ADEF568741}"/>
              </a:ext>
            </a:extLst>
          </p:cNvPr>
          <p:cNvSpPr/>
          <p:nvPr/>
        </p:nvSpPr>
        <p:spPr>
          <a:xfrm>
            <a:off x="5086705" y="5700852"/>
            <a:ext cx="1742720"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hteck 18">
            <a:extLst>
              <a:ext uri="{FF2B5EF4-FFF2-40B4-BE49-F238E27FC236}">
                <a16:creationId xmlns:a16="http://schemas.microsoft.com/office/drawing/2014/main" id="{2DA66D27-6D61-4334-B650-93E358C95BA8}"/>
              </a:ext>
            </a:extLst>
          </p:cNvPr>
          <p:cNvSpPr/>
          <p:nvPr/>
        </p:nvSpPr>
        <p:spPr>
          <a:xfrm>
            <a:off x="5086705" y="5972175"/>
            <a:ext cx="1742720"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hteck 19">
            <a:extLst>
              <a:ext uri="{FF2B5EF4-FFF2-40B4-BE49-F238E27FC236}">
                <a16:creationId xmlns:a16="http://schemas.microsoft.com/office/drawing/2014/main" id="{DF1AB956-5D17-4C65-B82F-E23DDF1A166E}"/>
              </a:ext>
            </a:extLst>
          </p:cNvPr>
          <p:cNvSpPr/>
          <p:nvPr/>
        </p:nvSpPr>
        <p:spPr>
          <a:xfrm>
            <a:off x="5086705" y="6229350"/>
            <a:ext cx="1742720" cy="238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hteck 20">
            <a:extLst>
              <a:ext uri="{FF2B5EF4-FFF2-40B4-BE49-F238E27FC236}">
                <a16:creationId xmlns:a16="http://schemas.microsoft.com/office/drawing/2014/main" id="{836B7805-F8D1-4409-83C5-786041C2EB00}"/>
              </a:ext>
            </a:extLst>
          </p:cNvPr>
          <p:cNvSpPr/>
          <p:nvPr/>
        </p:nvSpPr>
        <p:spPr>
          <a:xfrm>
            <a:off x="190500" y="2345100"/>
            <a:ext cx="4051113"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04276E"/>
                </a:solidFill>
              </a:rPr>
              <a:t>Posting: </a:t>
            </a:r>
          </a:p>
          <a:p>
            <a:pPr algn="ctr"/>
            <a:r>
              <a:rPr lang="de-DE" sz="1200" dirty="0">
                <a:solidFill>
                  <a:srgbClr val="04276E"/>
                </a:solidFill>
              </a:rPr>
              <a:t>Transfer </a:t>
            </a:r>
            <a:r>
              <a:rPr lang="de-DE" sz="1200" dirty="0" err="1">
                <a:solidFill>
                  <a:srgbClr val="04276E"/>
                </a:solidFill>
              </a:rPr>
              <a:t>of</a:t>
            </a:r>
            <a:r>
              <a:rPr lang="de-DE" sz="1200" dirty="0">
                <a:solidFill>
                  <a:srgbClr val="04276E"/>
                </a:solidFill>
              </a:rPr>
              <a:t> Hazard </a:t>
            </a:r>
            <a:r>
              <a:rPr lang="de-DE" sz="1200" dirty="0" err="1">
                <a:solidFill>
                  <a:srgbClr val="04276E"/>
                </a:solidFill>
              </a:rPr>
              <a:t>Category</a:t>
            </a:r>
            <a:r>
              <a:rPr lang="de-DE" sz="1200" dirty="0">
                <a:solidFill>
                  <a:srgbClr val="04276E"/>
                </a:solidFill>
              </a:rPr>
              <a:t> </a:t>
            </a:r>
            <a:r>
              <a:rPr lang="de-DE" sz="1200" dirty="0" err="1">
                <a:solidFill>
                  <a:srgbClr val="04276E"/>
                </a:solidFill>
              </a:rPr>
              <a:t>from</a:t>
            </a:r>
            <a:r>
              <a:rPr lang="de-DE" sz="1200" dirty="0">
                <a:solidFill>
                  <a:srgbClr val="04276E"/>
                </a:solidFill>
              </a:rPr>
              <a:t> </a:t>
            </a:r>
            <a:r>
              <a:rPr lang="de-DE" sz="1200" dirty="0" err="1">
                <a:solidFill>
                  <a:srgbClr val="04276E"/>
                </a:solidFill>
              </a:rPr>
              <a:t>Jnl</a:t>
            </a:r>
            <a:r>
              <a:rPr lang="de-DE" sz="1200" dirty="0">
                <a:solidFill>
                  <a:srgbClr val="04276E"/>
                </a:solidFill>
              </a:rPr>
              <a:t> Line </a:t>
            </a:r>
            <a:r>
              <a:rPr lang="de-DE" sz="1200" dirty="0" err="1">
                <a:solidFill>
                  <a:srgbClr val="04276E"/>
                </a:solidFill>
              </a:rPr>
              <a:t>to</a:t>
            </a:r>
            <a:r>
              <a:rPr lang="de-DE" sz="1200" dirty="0">
                <a:solidFill>
                  <a:srgbClr val="04276E"/>
                </a:solidFill>
              </a:rPr>
              <a:t> Entry</a:t>
            </a:r>
          </a:p>
          <a:p>
            <a:pPr algn="ctr"/>
            <a:r>
              <a:rPr lang="de-DE" sz="1200" dirty="0">
                <a:solidFill>
                  <a:srgbClr val="04276E"/>
                </a:solidFill>
              </a:rPr>
              <a:t>(via </a:t>
            </a:r>
            <a:r>
              <a:rPr lang="de-DE" sz="1200" i="1" dirty="0" err="1">
                <a:solidFill>
                  <a:srgbClr val="04276E"/>
                </a:solidFill>
              </a:rPr>
              <a:t>OnAfterInitItemLedgEntry</a:t>
            </a:r>
            <a:r>
              <a:rPr lang="de-DE" sz="1200" dirty="0">
                <a:solidFill>
                  <a:srgbClr val="04276E"/>
                </a:solidFill>
              </a:rPr>
              <a:t>)</a:t>
            </a:r>
            <a:endParaRPr lang="en-GB" sz="1200" dirty="0">
              <a:solidFill>
                <a:srgbClr val="04276E"/>
              </a:solidFill>
            </a:endParaRPr>
          </a:p>
        </p:txBody>
      </p:sp>
      <p:sp>
        <p:nvSpPr>
          <p:cNvPr id="31" name="Rechteck 30">
            <a:extLst>
              <a:ext uri="{FF2B5EF4-FFF2-40B4-BE49-F238E27FC236}">
                <a16:creationId xmlns:a16="http://schemas.microsoft.com/office/drawing/2014/main" id="{1FA35698-17DB-4B20-A850-711EB3D7179D}"/>
              </a:ext>
            </a:extLst>
          </p:cNvPr>
          <p:cNvSpPr/>
          <p:nvPr/>
        </p:nvSpPr>
        <p:spPr>
          <a:xfrm>
            <a:off x="8258174" y="3609696"/>
            <a:ext cx="3766869"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04276E"/>
                </a:solidFill>
              </a:rPr>
              <a:t>New </a:t>
            </a:r>
            <a:r>
              <a:rPr lang="de-DE" sz="1200" dirty="0" err="1">
                <a:solidFill>
                  <a:srgbClr val="04276E"/>
                </a:solidFill>
              </a:rPr>
              <a:t>field</a:t>
            </a:r>
            <a:r>
              <a:rPr lang="de-DE" sz="1200" dirty="0">
                <a:solidFill>
                  <a:srgbClr val="04276E"/>
                </a:solidFill>
              </a:rPr>
              <a:t> „Hazard </a:t>
            </a:r>
            <a:r>
              <a:rPr lang="de-DE" sz="1200" dirty="0" err="1">
                <a:solidFill>
                  <a:srgbClr val="04276E"/>
                </a:solidFill>
              </a:rPr>
              <a:t>Category</a:t>
            </a:r>
            <a:r>
              <a:rPr lang="de-DE" sz="1200" dirty="0">
                <a:solidFill>
                  <a:srgbClr val="04276E"/>
                </a:solidFill>
              </a:rPr>
              <a:t> Code“ on Fast Tab „Item“</a:t>
            </a:r>
            <a:endParaRPr lang="en-GB" sz="1200" dirty="0">
              <a:solidFill>
                <a:srgbClr val="04276E"/>
              </a:solidFill>
            </a:endParaRPr>
          </a:p>
        </p:txBody>
      </p:sp>
      <p:sp>
        <p:nvSpPr>
          <p:cNvPr id="32" name="Rechteck 31">
            <a:extLst>
              <a:ext uri="{FF2B5EF4-FFF2-40B4-BE49-F238E27FC236}">
                <a16:creationId xmlns:a16="http://schemas.microsoft.com/office/drawing/2014/main" id="{748CC0AB-9139-49ED-9BB8-44E34DA97095}"/>
              </a:ext>
            </a:extLst>
          </p:cNvPr>
          <p:cNvSpPr/>
          <p:nvPr/>
        </p:nvSpPr>
        <p:spPr>
          <a:xfrm>
            <a:off x="8258174" y="4095750"/>
            <a:ext cx="3766869"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04276E"/>
                </a:solidFill>
              </a:rPr>
              <a:t>New </a:t>
            </a:r>
            <a:r>
              <a:rPr lang="de-DE" sz="1200" dirty="0" err="1">
                <a:solidFill>
                  <a:srgbClr val="04276E"/>
                </a:solidFill>
              </a:rPr>
              <a:t>field</a:t>
            </a:r>
            <a:r>
              <a:rPr lang="de-DE" sz="1200" dirty="0">
                <a:solidFill>
                  <a:srgbClr val="04276E"/>
                </a:solidFill>
              </a:rPr>
              <a:t> „Hazard </a:t>
            </a:r>
            <a:r>
              <a:rPr lang="de-DE" sz="1200" dirty="0" err="1">
                <a:solidFill>
                  <a:srgbClr val="04276E"/>
                </a:solidFill>
              </a:rPr>
              <a:t>Category</a:t>
            </a:r>
            <a:r>
              <a:rPr lang="de-DE" sz="1200" dirty="0">
                <a:solidFill>
                  <a:srgbClr val="04276E"/>
                </a:solidFill>
              </a:rPr>
              <a:t> Code“</a:t>
            </a:r>
            <a:endParaRPr lang="en-GB" sz="1200" dirty="0">
              <a:solidFill>
                <a:srgbClr val="04276E"/>
              </a:solidFill>
            </a:endParaRPr>
          </a:p>
        </p:txBody>
      </p:sp>
      <p:sp>
        <p:nvSpPr>
          <p:cNvPr id="33" name="Rechteck 32">
            <a:extLst>
              <a:ext uri="{FF2B5EF4-FFF2-40B4-BE49-F238E27FC236}">
                <a16:creationId xmlns:a16="http://schemas.microsoft.com/office/drawing/2014/main" id="{C43ECDF4-5170-434C-BD48-F141E4746380}"/>
              </a:ext>
            </a:extLst>
          </p:cNvPr>
          <p:cNvSpPr/>
          <p:nvPr/>
        </p:nvSpPr>
        <p:spPr>
          <a:xfrm>
            <a:off x="8258173" y="5254348"/>
            <a:ext cx="3766869" cy="266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04276E"/>
                </a:solidFill>
              </a:rPr>
              <a:t>New </a:t>
            </a:r>
            <a:r>
              <a:rPr lang="de-DE" sz="1200" dirty="0" err="1">
                <a:solidFill>
                  <a:srgbClr val="04276E"/>
                </a:solidFill>
              </a:rPr>
              <a:t>field</a:t>
            </a:r>
            <a:r>
              <a:rPr lang="de-DE" sz="1200" dirty="0">
                <a:solidFill>
                  <a:srgbClr val="04276E"/>
                </a:solidFill>
              </a:rPr>
              <a:t> „Hazard </a:t>
            </a:r>
            <a:r>
              <a:rPr lang="de-DE" sz="1200" dirty="0" err="1">
                <a:solidFill>
                  <a:srgbClr val="04276E"/>
                </a:solidFill>
              </a:rPr>
              <a:t>Category</a:t>
            </a:r>
            <a:r>
              <a:rPr lang="de-DE" sz="1200" dirty="0">
                <a:solidFill>
                  <a:srgbClr val="04276E"/>
                </a:solidFill>
              </a:rPr>
              <a:t> Code“ Code[20]</a:t>
            </a:r>
            <a:endParaRPr lang="en-GB" sz="1200" dirty="0">
              <a:solidFill>
                <a:srgbClr val="04276E"/>
              </a:solidFill>
            </a:endParaRPr>
          </a:p>
        </p:txBody>
      </p:sp>
      <p:cxnSp>
        <p:nvCxnSpPr>
          <p:cNvPr id="34" name="Gerader Verbinder 33">
            <a:extLst>
              <a:ext uri="{FF2B5EF4-FFF2-40B4-BE49-F238E27FC236}">
                <a16:creationId xmlns:a16="http://schemas.microsoft.com/office/drawing/2014/main" id="{3AECCCBE-CDD6-4B7A-B83C-6B72F9E85754}"/>
              </a:ext>
            </a:extLst>
          </p:cNvPr>
          <p:cNvCxnSpPr>
            <a:cxnSpLocks/>
            <a:stCxn id="32" idx="1"/>
            <a:endCxn id="13" idx="3"/>
          </p:cNvCxnSpPr>
          <p:nvPr/>
        </p:nvCxnSpPr>
        <p:spPr>
          <a:xfrm flipH="1" flipV="1">
            <a:off x="7658101" y="4014788"/>
            <a:ext cx="600073" cy="21431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64A595B2-A32D-4A75-A19F-CC747942BBD0}"/>
              </a:ext>
            </a:extLst>
          </p:cNvPr>
          <p:cNvCxnSpPr>
            <a:cxnSpLocks/>
            <a:stCxn id="32" idx="1"/>
            <a:endCxn id="14" idx="3"/>
          </p:cNvCxnSpPr>
          <p:nvPr/>
        </p:nvCxnSpPr>
        <p:spPr>
          <a:xfrm flipH="1">
            <a:off x="7658101" y="4229100"/>
            <a:ext cx="600073" cy="3333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F0A5CC1C-43B3-4B02-A5CF-ED45B031A1E8}"/>
              </a:ext>
            </a:extLst>
          </p:cNvPr>
          <p:cNvCxnSpPr>
            <a:cxnSpLocks/>
            <a:stCxn id="32" idx="1"/>
            <a:endCxn id="15" idx="3"/>
          </p:cNvCxnSpPr>
          <p:nvPr/>
        </p:nvCxnSpPr>
        <p:spPr>
          <a:xfrm flipH="1">
            <a:off x="7658101" y="4229100"/>
            <a:ext cx="600073" cy="29051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EF42DBB1-8759-4DE5-A95A-5866B0788928}"/>
              </a:ext>
            </a:extLst>
          </p:cNvPr>
          <p:cNvCxnSpPr>
            <a:cxnSpLocks/>
            <a:stCxn id="31" idx="1"/>
            <a:endCxn id="12" idx="3"/>
          </p:cNvCxnSpPr>
          <p:nvPr/>
        </p:nvCxnSpPr>
        <p:spPr>
          <a:xfrm flipH="1">
            <a:off x="7658101" y="3743046"/>
            <a:ext cx="600073" cy="50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CF1FFF98-07D9-4784-9793-AC1DFBA733BB}"/>
              </a:ext>
            </a:extLst>
          </p:cNvPr>
          <p:cNvCxnSpPr>
            <a:cxnSpLocks/>
            <a:stCxn id="33" idx="1"/>
            <a:endCxn id="16" idx="3"/>
          </p:cNvCxnSpPr>
          <p:nvPr/>
        </p:nvCxnSpPr>
        <p:spPr>
          <a:xfrm flipH="1" flipV="1">
            <a:off x="6829425" y="5291138"/>
            <a:ext cx="1428748" cy="9656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67666047-8743-4C35-BD2F-A14B3B448790}"/>
              </a:ext>
            </a:extLst>
          </p:cNvPr>
          <p:cNvCxnSpPr>
            <a:cxnSpLocks/>
            <a:stCxn id="33" idx="1"/>
            <a:endCxn id="17" idx="3"/>
          </p:cNvCxnSpPr>
          <p:nvPr/>
        </p:nvCxnSpPr>
        <p:spPr>
          <a:xfrm flipH="1">
            <a:off x="6829425" y="5387698"/>
            <a:ext cx="1428748" cy="16713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id="{1EE151D9-1AAE-4252-B5A3-C6C107683923}"/>
              </a:ext>
            </a:extLst>
          </p:cNvPr>
          <p:cNvCxnSpPr>
            <a:cxnSpLocks/>
            <a:stCxn id="33" idx="1"/>
            <a:endCxn id="18" idx="3"/>
          </p:cNvCxnSpPr>
          <p:nvPr/>
        </p:nvCxnSpPr>
        <p:spPr>
          <a:xfrm flipH="1">
            <a:off x="6829425" y="5387698"/>
            <a:ext cx="1428748" cy="4322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Gerader Verbinder 52">
            <a:extLst>
              <a:ext uri="{FF2B5EF4-FFF2-40B4-BE49-F238E27FC236}">
                <a16:creationId xmlns:a16="http://schemas.microsoft.com/office/drawing/2014/main" id="{C56A4AD6-41CE-4D4F-86E7-46E04709B6FF}"/>
              </a:ext>
            </a:extLst>
          </p:cNvPr>
          <p:cNvCxnSpPr>
            <a:cxnSpLocks/>
            <a:stCxn id="33" idx="1"/>
            <a:endCxn id="19" idx="3"/>
          </p:cNvCxnSpPr>
          <p:nvPr/>
        </p:nvCxnSpPr>
        <p:spPr>
          <a:xfrm flipH="1">
            <a:off x="6829425" y="5387698"/>
            <a:ext cx="1428748" cy="7035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9842F87B-AD1E-4FF7-9F13-CCFC8250E323}"/>
              </a:ext>
            </a:extLst>
          </p:cNvPr>
          <p:cNvCxnSpPr>
            <a:cxnSpLocks/>
            <a:stCxn id="33" idx="1"/>
            <a:endCxn id="20" idx="3"/>
          </p:cNvCxnSpPr>
          <p:nvPr/>
        </p:nvCxnSpPr>
        <p:spPr>
          <a:xfrm flipH="1">
            <a:off x="6829425" y="5387698"/>
            <a:ext cx="1428748" cy="96071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D0C3E1B5-74E4-43E5-ACF9-9C022F49363F}"/>
              </a:ext>
            </a:extLst>
          </p:cNvPr>
          <p:cNvCxnSpPr>
            <a:cxnSpLocks/>
            <a:stCxn id="21" idx="3"/>
            <a:endCxn id="9" idx="1"/>
          </p:cNvCxnSpPr>
          <p:nvPr/>
        </p:nvCxnSpPr>
        <p:spPr>
          <a:xfrm flipV="1">
            <a:off x="4241613" y="2700338"/>
            <a:ext cx="845092" cy="476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Rechteck 74">
            <a:extLst>
              <a:ext uri="{FF2B5EF4-FFF2-40B4-BE49-F238E27FC236}">
                <a16:creationId xmlns:a16="http://schemas.microsoft.com/office/drawing/2014/main" id="{3EF919E4-7555-42E0-B1E2-7E5204C52213}"/>
              </a:ext>
            </a:extLst>
          </p:cNvPr>
          <p:cNvSpPr/>
          <p:nvPr/>
        </p:nvSpPr>
        <p:spPr>
          <a:xfrm>
            <a:off x="190500" y="4476750"/>
            <a:ext cx="4051113" cy="714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04276E"/>
                </a:solidFill>
              </a:rPr>
              <a:t>Posting: </a:t>
            </a:r>
          </a:p>
          <a:p>
            <a:pPr algn="ctr"/>
            <a:r>
              <a:rPr lang="de-DE" sz="1200" dirty="0">
                <a:solidFill>
                  <a:srgbClr val="04276E"/>
                </a:solidFill>
              </a:rPr>
              <a:t>Transfer </a:t>
            </a:r>
            <a:r>
              <a:rPr lang="de-DE" sz="1200" dirty="0" err="1">
                <a:solidFill>
                  <a:srgbClr val="04276E"/>
                </a:solidFill>
              </a:rPr>
              <a:t>of</a:t>
            </a:r>
            <a:r>
              <a:rPr lang="de-DE" sz="1200" dirty="0">
                <a:solidFill>
                  <a:srgbClr val="04276E"/>
                </a:solidFill>
              </a:rPr>
              <a:t> „Hazard </a:t>
            </a:r>
            <a:r>
              <a:rPr lang="de-DE" sz="1200" dirty="0" err="1">
                <a:solidFill>
                  <a:srgbClr val="04276E"/>
                </a:solidFill>
              </a:rPr>
              <a:t>Category</a:t>
            </a:r>
            <a:r>
              <a:rPr lang="de-DE" sz="1200" dirty="0">
                <a:solidFill>
                  <a:srgbClr val="04276E"/>
                </a:solidFill>
              </a:rPr>
              <a:t>“ </a:t>
            </a:r>
            <a:r>
              <a:rPr lang="de-DE" sz="1200" dirty="0" err="1">
                <a:solidFill>
                  <a:srgbClr val="04276E"/>
                </a:solidFill>
              </a:rPr>
              <a:t>from</a:t>
            </a:r>
            <a:r>
              <a:rPr lang="de-DE" sz="1200" dirty="0">
                <a:solidFill>
                  <a:srgbClr val="04276E"/>
                </a:solidFill>
              </a:rPr>
              <a:t> </a:t>
            </a:r>
            <a:r>
              <a:rPr lang="de-DE" sz="1200" dirty="0" err="1">
                <a:solidFill>
                  <a:srgbClr val="04276E"/>
                </a:solidFill>
              </a:rPr>
              <a:t>Purchase</a:t>
            </a:r>
            <a:r>
              <a:rPr lang="de-DE" sz="1200" dirty="0">
                <a:solidFill>
                  <a:srgbClr val="04276E"/>
                </a:solidFill>
              </a:rPr>
              <a:t> Line </a:t>
            </a:r>
            <a:r>
              <a:rPr lang="de-DE" sz="1200" dirty="0" err="1">
                <a:solidFill>
                  <a:srgbClr val="04276E"/>
                </a:solidFill>
              </a:rPr>
              <a:t>to</a:t>
            </a:r>
            <a:r>
              <a:rPr lang="de-DE" sz="1200" dirty="0">
                <a:solidFill>
                  <a:srgbClr val="04276E"/>
                </a:solidFill>
              </a:rPr>
              <a:t> „</a:t>
            </a:r>
            <a:r>
              <a:rPr lang="de-DE" sz="1200" dirty="0" err="1">
                <a:solidFill>
                  <a:srgbClr val="04276E"/>
                </a:solidFill>
              </a:rPr>
              <a:t>Jnl</a:t>
            </a:r>
            <a:r>
              <a:rPr lang="de-DE" sz="1200" dirty="0">
                <a:solidFill>
                  <a:srgbClr val="04276E"/>
                </a:solidFill>
              </a:rPr>
              <a:t> Line“ </a:t>
            </a:r>
          </a:p>
          <a:p>
            <a:pPr algn="ctr"/>
            <a:r>
              <a:rPr lang="de-DE" sz="1200" dirty="0">
                <a:solidFill>
                  <a:srgbClr val="04276E"/>
                </a:solidFill>
              </a:rPr>
              <a:t>(via </a:t>
            </a:r>
            <a:r>
              <a:rPr lang="de-DE" sz="1200" i="1" dirty="0" err="1">
                <a:solidFill>
                  <a:srgbClr val="04276E"/>
                </a:solidFill>
              </a:rPr>
              <a:t>OnAfterCopyItemJnlLineFromPurchLine</a:t>
            </a:r>
            <a:r>
              <a:rPr lang="de-DE" sz="1200" dirty="0">
                <a:solidFill>
                  <a:srgbClr val="04276E"/>
                </a:solidFill>
              </a:rPr>
              <a:t>)</a:t>
            </a:r>
            <a:endParaRPr lang="en-GB" sz="1200" dirty="0">
              <a:solidFill>
                <a:srgbClr val="04276E"/>
              </a:solidFill>
            </a:endParaRPr>
          </a:p>
        </p:txBody>
      </p:sp>
      <p:cxnSp>
        <p:nvCxnSpPr>
          <p:cNvPr id="77" name="Gerader Verbinder 76">
            <a:extLst>
              <a:ext uri="{FF2B5EF4-FFF2-40B4-BE49-F238E27FC236}">
                <a16:creationId xmlns:a16="http://schemas.microsoft.com/office/drawing/2014/main" id="{92980005-3A8D-4107-B45E-D999C373C45A}"/>
              </a:ext>
            </a:extLst>
          </p:cNvPr>
          <p:cNvCxnSpPr>
            <a:cxnSpLocks/>
            <a:stCxn id="75" idx="3"/>
            <a:endCxn id="17" idx="1"/>
          </p:cNvCxnSpPr>
          <p:nvPr/>
        </p:nvCxnSpPr>
        <p:spPr>
          <a:xfrm>
            <a:off x="4241613" y="4833938"/>
            <a:ext cx="845092" cy="7208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Textfeld 84">
            <a:extLst>
              <a:ext uri="{FF2B5EF4-FFF2-40B4-BE49-F238E27FC236}">
                <a16:creationId xmlns:a16="http://schemas.microsoft.com/office/drawing/2014/main" id="{4C19EC15-220C-47D4-ACEA-B7871ED6F791}"/>
              </a:ext>
            </a:extLst>
          </p:cNvPr>
          <p:cNvSpPr txBox="1"/>
          <p:nvPr/>
        </p:nvSpPr>
        <p:spPr>
          <a:xfrm>
            <a:off x="1247775" y="914400"/>
            <a:ext cx="1402948" cy="369332"/>
          </a:xfrm>
          <a:prstGeom prst="rect">
            <a:avLst/>
          </a:prstGeom>
          <a:noFill/>
        </p:spPr>
        <p:txBody>
          <a:bodyPr wrap="none" rtlCol="0">
            <a:spAutoFit/>
          </a:bodyPr>
          <a:lstStyle/>
          <a:p>
            <a:r>
              <a:rPr lang="de-DE" dirty="0" err="1"/>
              <a:t>Functionality</a:t>
            </a:r>
            <a:endParaRPr lang="en-GB" dirty="0"/>
          </a:p>
        </p:txBody>
      </p:sp>
      <p:sp>
        <p:nvSpPr>
          <p:cNvPr id="86" name="Textfeld 85">
            <a:extLst>
              <a:ext uri="{FF2B5EF4-FFF2-40B4-BE49-F238E27FC236}">
                <a16:creationId xmlns:a16="http://schemas.microsoft.com/office/drawing/2014/main" id="{5A9E506C-246E-462B-AFE8-1581819EEAD1}"/>
              </a:ext>
            </a:extLst>
          </p:cNvPr>
          <p:cNvSpPr txBox="1"/>
          <p:nvPr/>
        </p:nvSpPr>
        <p:spPr>
          <a:xfrm>
            <a:off x="5227108" y="925339"/>
            <a:ext cx="1737783" cy="369332"/>
          </a:xfrm>
          <a:prstGeom prst="rect">
            <a:avLst/>
          </a:prstGeom>
          <a:noFill/>
        </p:spPr>
        <p:txBody>
          <a:bodyPr wrap="none" rtlCol="0">
            <a:spAutoFit/>
          </a:bodyPr>
          <a:lstStyle/>
          <a:p>
            <a:r>
              <a:rPr lang="de-DE" dirty="0" err="1"/>
              <a:t>Involved</a:t>
            </a:r>
            <a:r>
              <a:rPr lang="de-DE" dirty="0"/>
              <a:t> Objects</a:t>
            </a:r>
            <a:endParaRPr lang="en-GB" dirty="0"/>
          </a:p>
        </p:txBody>
      </p:sp>
      <p:sp>
        <p:nvSpPr>
          <p:cNvPr id="87" name="Textfeld 86">
            <a:extLst>
              <a:ext uri="{FF2B5EF4-FFF2-40B4-BE49-F238E27FC236}">
                <a16:creationId xmlns:a16="http://schemas.microsoft.com/office/drawing/2014/main" id="{3B43A595-C5D6-4CF6-B4B9-CA0FAFED9C7F}"/>
              </a:ext>
            </a:extLst>
          </p:cNvPr>
          <p:cNvSpPr txBox="1"/>
          <p:nvPr/>
        </p:nvSpPr>
        <p:spPr>
          <a:xfrm>
            <a:off x="8828217" y="925339"/>
            <a:ext cx="2161233" cy="369332"/>
          </a:xfrm>
          <a:prstGeom prst="rect">
            <a:avLst/>
          </a:prstGeom>
          <a:noFill/>
        </p:spPr>
        <p:txBody>
          <a:bodyPr wrap="none" rtlCol="0">
            <a:spAutoFit/>
          </a:bodyPr>
          <a:lstStyle/>
          <a:p>
            <a:r>
              <a:rPr lang="de-DE" dirty="0"/>
              <a:t>Data </a:t>
            </a:r>
            <a:r>
              <a:rPr lang="de-DE" dirty="0" err="1"/>
              <a:t>Structure</a:t>
            </a:r>
            <a:r>
              <a:rPr lang="de-DE" dirty="0"/>
              <a:t> &amp; GUI</a:t>
            </a:r>
            <a:endParaRPr lang="en-GB" dirty="0"/>
          </a:p>
        </p:txBody>
      </p:sp>
      <p:sp>
        <p:nvSpPr>
          <p:cNvPr id="129" name="Rechteck 128">
            <a:extLst>
              <a:ext uri="{FF2B5EF4-FFF2-40B4-BE49-F238E27FC236}">
                <a16:creationId xmlns:a16="http://schemas.microsoft.com/office/drawing/2014/main" id="{CEEA1B62-DFE4-4A26-A22F-B08AB09C1DE5}"/>
              </a:ext>
            </a:extLst>
          </p:cNvPr>
          <p:cNvSpPr/>
          <p:nvPr/>
        </p:nvSpPr>
        <p:spPr>
          <a:xfrm>
            <a:off x="190500" y="5757862"/>
            <a:ext cx="4051113" cy="714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rgbClr val="04276E"/>
                </a:solidFill>
              </a:rPr>
              <a:t>Preassignment</a:t>
            </a:r>
            <a:r>
              <a:rPr lang="de-DE" sz="1200" dirty="0">
                <a:solidFill>
                  <a:srgbClr val="04276E"/>
                </a:solidFill>
              </a:rPr>
              <a:t> &amp; </a:t>
            </a:r>
            <a:r>
              <a:rPr lang="de-DE" sz="1200" dirty="0" err="1">
                <a:solidFill>
                  <a:srgbClr val="04276E"/>
                </a:solidFill>
              </a:rPr>
              <a:t>Consistecy</a:t>
            </a:r>
            <a:r>
              <a:rPr lang="de-DE" sz="1200" dirty="0">
                <a:solidFill>
                  <a:srgbClr val="04276E"/>
                </a:solidFill>
              </a:rPr>
              <a:t> Checks: </a:t>
            </a:r>
          </a:p>
          <a:p>
            <a:pPr algn="ctr"/>
            <a:r>
              <a:rPr lang="de-DE" sz="1200" dirty="0">
                <a:solidFill>
                  <a:srgbClr val="04276E"/>
                </a:solidFill>
              </a:rPr>
              <a:t>- Copy „Hazard </a:t>
            </a:r>
            <a:r>
              <a:rPr lang="de-DE" sz="1200" dirty="0" err="1">
                <a:solidFill>
                  <a:srgbClr val="04276E"/>
                </a:solidFill>
              </a:rPr>
              <a:t>Category</a:t>
            </a:r>
            <a:r>
              <a:rPr lang="de-DE" sz="1200" dirty="0">
                <a:solidFill>
                  <a:srgbClr val="04276E"/>
                </a:solidFill>
              </a:rPr>
              <a:t>“ </a:t>
            </a:r>
            <a:r>
              <a:rPr lang="de-DE" sz="1200" dirty="0" err="1">
                <a:solidFill>
                  <a:srgbClr val="04276E"/>
                </a:solidFill>
              </a:rPr>
              <a:t>from</a:t>
            </a:r>
            <a:r>
              <a:rPr lang="de-DE" sz="1200" dirty="0">
                <a:solidFill>
                  <a:srgbClr val="04276E"/>
                </a:solidFill>
              </a:rPr>
              <a:t> Item </a:t>
            </a:r>
            <a:r>
              <a:rPr lang="de-DE" sz="1200" dirty="0" err="1">
                <a:solidFill>
                  <a:srgbClr val="04276E"/>
                </a:solidFill>
              </a:rPr>
              <a:t>if</a:t>
            </a:r>
            <a:r>
              <a:rPr lang="de-DE" sz="1200" dirty="0">
                <a:solidFill>
                  <a:srgbClr val="04276E"/>
                </a:solidFill>
              </a:rPr>
              <a:t> not </a:t>
            </a:r>
            <a:r>
              <a:rPr lang="de-DE" sz="1200" dirty="0" err="1">
                <a:solidFill>
                  <a:srgbClr val="04276E"/>
                </a:solidFill>
              </a:rPr>
              <a:t>yet</a:t>
            </a:r>
            <a:r>
              <a:rPr lang="de-DE" sz="1200" dirty="0">
                <a:solidFill>
                  <a:srgbClr val="04276E"/>
                </a:solidFill>
              </a:rPr>
              <a:t> </a:t>
            </a:r>
            <a:r>
              <a:rPr lang="de-DE" sz="1200" dirty="0" err="1">
                <a:solidFill>
                  <a:srgbClr val="04276E"/>
                </a:solidFill>
              </a:rPr>
              <a:t>filled</a:t>
            </a:r>
            <a:endParaRPr lang="de-DE" sz="1200" dirty="0">
              <a:solidFill>
                <a:srgbClr val="04276E"/>
              </a:solidFill>
            </a:endParaRPr>
          </a:p>
          <a:p>
            <a:pPr algn="ctr"/>
            <a:r>
              <a:rPr lang="de-DE" sz="1200" dirty="0">
                <a:solidFill>
                  <a:srgbClr val="04276E"/>
                </a:solidFill>
              </a:rPr>
              <a:t>(via </a:t>
            </a:r>
            <a:r>
              <a:rPr lang="de-DE" sz="1200" i="1" dirty="0" err="1">
                <a:solidFill>
                  <a:srgbClr val="04276E"/>
                </a:solidFill>
              </a:rPr>
              <a:t>OnAfterAssignItemValues</a:t>
            </a:r>
            <a:r>
              <a:rPr lang="de-DE" sz="1200" dirty="0">
                <a:solidFill>
                  <a:srgbClr val="04276E"/>
                </a:solidFill>
              </a:rPr>
              <a:t>)</a:t>
            </a:r>
          </a:p>
          <a:p>
            <a:pPr algn="ctr"/>
            <a:r>
              <a:rPr lang="de-DE" sz="1200" dirty="0">
                <a:solidFill>
                  <a:srgbClr val="04276E"/>
                </a:solidFill>
              </a:rPr>
              <a:t>- </a:t>
            </a:r>
            <a:r>
              <a:rPr lang="de-DE" sz="1200" dirty="0" err="1">
                <a:solidFill>
                  <a:srgbClr val="04276E"/>
                </a:solidFill>
              </a:rPr>
              <a:t>Ensure</a:t>
            </a:r>
            <a:r>
              <a:rPr lang="de-DE" sz="1200" dirty="0">
                <a:solidFill>
                  <a:srgbClr val="04276E"/>
                </a:solidFill>
              </a:rPr>
              <a:t> „Hazard </a:t>
            </a:r>
            <a:r>
              <a:rPr lang="de-DE" sz="1200" dirty="0" err="1">
                <a:solidFill>
                  <a:srgbClr val="04276E"/>
                </a:solidFill>
              </a:rPr>
              <a:t>Category</a:t>
            </a:r>
            <a:r>
              <a:rPr lang="de-DE" sz="1200" dirty="0">
                <a:solidFill>
                  <a:srgbClr val="04276E"/>
                </a:solidFill>
              </a:rPr>
              <a:t>“ </a:t>
            </a:r>
            <a:r>
              <a:rPr lang="de-DE" sz="1200" dirty="0" err="1">
                <a:solidFill>
                  <a:srgbClr val="04276E"/>
                </a:solidFill>
              </a:rPr>
              <a:t>only</a:t>
            </a:r>
            <a:r>
              <a:rPr lang="de-DE" sz="1200" dirty="0">
                <a:solidFill>
                  <a:srgbClr val="04276E"/>
                </a:solidFill>
              </a:rPr>
              <a:t> </a:t>
            </a:r>
            <a:r>
              <a:rPr lang="de-DE" sz="1200" dirty="0" err="1">
                <a:solidFill>
                  <a:srgbClr val="04276E"/>
                </a:solidFill>
              </a:rPr>
              <a:t>present</a:t>
            </a:r>
            <a:r>
              <a:rPr lang="de-DE" sz="1200" dirty="0">
                <a:solidFill>
                  <a:srgbClr val="04276E"/>
                </a:solidFill>
              </a:rPr>
              <a:t> </a:t>
            </a:r>
            <a:r>
              <a:rPr lang="de-DE" sz="1200" dirty="0" err="1">
                <a:solidFill>
                  <a:srgbClr val="04276E"/>
                </a:solidFill>
              </a:rPr>
              <a:t>with</a:t>
            </a:r>
            <a:r>
              <a:rPr lang="de-DE" sz="1200" dirty="0">
                <a:solidFill>
                  <a:srgbClr val="04276E"/>
                </a:solidFill>
              </a:rPr>
              <a:t> Items …</a:t>
            </a:r>
            <a:endParaRPr lang="en-GB" sz="1200" dirty="0">
              <a:solidFill>
                <a:srgbClr val="04276E"/>
              </a:solidFill>
            </a:endParaRPr>
          </a:p>
        </p:txBody>
      </p:sp>
      <p:cxnSp>
        <p:nvCxnSpPr>
          <p:cNvPr id="130" name="Gerader Verbinder 129">
            <a:extLst>
              <a:ext uri="{FF2B5EF4-FFF2-40B4-BE49-F238E27FC236}">
                <a16:creationId xmlns:a16="http://schemas.microsoft.com/office/drawing/2014/main" id="{605272F8-9529-4D7C-BEEE-CFD767255D1A}"/>
              </a:ext>
            </a:extLst>
          </p:cNvPr>
          <p:cNvCxnSpPr>
            <a:cxnSpLocks/>
            <a:stCxn id="129" idx="3"/>
            <a:endCxn id="19" idx="1"/>
          </p:cNvCxnSpPr>
          <p:nvPr/>
        </p:nvCxnSpPr>
        <p:spPr>
          <a:xfrm flipV="1">
            <a:off x="4241613" y="6091238"/>
            <a:ext cx="845092" cy="2381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406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1" grpId="0" animBg="1"/>
      <p:bldP spid="32" grpId="0" animBg="1"/>
      <p:bldP spid="33" grpId="0" animBg="1"/>
      <p:bldP spid="75" grpId="0" animBg="1"/>
      <p:bldP spid="12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393EE-B346-4B32-9C00-AC4CFD67FE0A}"/>
              </a:ext>
            </a:extLst>
          </p:cNvPr>
          <p:cNvSpPr>
            <a:spLocks noGrp="1"/>
          </p:cNvSpPr>
          <p:nvPr>
            <p:ph type="title"/>
          </p:nvPr>
        </p:nvSpPr>
        <p:spPr/>
        <p:txBody>
          <a:body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a:t>
            </a:r>
            <a:r>
              <a:rPr lang="en-GB" dirty="0" err="1">
                <a:solidFill>
                  <a:schemeClr val="bg2"/>
                </a:solidFill>
              </a:rPr>
              <a:t>Enums</a:t>
            </a:r>
            <a:endParaRPr lang="en-GB" dirty="0"/>
          </a:p>
        </p:txBody>
      </p:sp>
      <p:sp>
        <p:nvSpPr>
          <p:cNvPr id="3" name="Datumsplatzhalter 2">
            <a:extLst>
              <a:ext uri="{FF2B5EF4-FFF2-40B4-BE49-F238E27FC236}">
                <a16:creationId xmlns:a16="http://schemas.microsoft.com/office/drawing/2014/main" id="{27588994-FC10-4608-8AE4-E43C23C0B97F}"/>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1CC26E2B-B204-4B6D-BA1D-F35C5EFEE29B}"/>
              </a:ext>
            </a:extLst>
          </p:cNvPr>
          <p:cNvSpPr>
            <a:spLocks noGrp="1"/>
          </p:cNvSpPr>
          <p:nvPr>
            <p:ph type="sldNum" sz="quarter" idx="4"/>
          </p:nvPr>
        </p:nvSpPr>
        <p:spPr/>
        <p:txBody>
          <a:bodyPr/>
          <a:lstStyle/>
          <a:p>
            <a:r>
              <a:rPr lang="de-DE"/>
              <a:t> </a:t>
            </a:r>
            <a:fld id="{F0389FF0-EA6C-204E-82DF-16D97CC1B00E}" type="slidenum">
              <a:rPr lang="de-DE" smtClean="0"/>
              <a:pPr/>
              <a:t>119</a:t>
            </a:fld>
            <a:endParaRPr lang="de-DE"/>
          </a:p>
        </p:txBody>
      </p:sp>
      <p:sp>
        <p:nvSpPr>
          <p:cNvPr id="27" name="Textplatzhalter 11">
            <a:extLst>
              <a:ext uri="{FF2B5EF4-FFF2-40B4-BE49-F238E27FC236}">
                <a16:creationId xmlns:a16="http://schemas.microsoft.com/office/drawing/2014/main" id="{2015C1CA-9076-41F4-A66A-5B0691BA4660}"/>
              </a:ext>
            </a:extLst>
          </p:cNvPr>
          <p:cNvSpPr>
            <a:spLocks noGrp="1"/>
          </p:cNvSpPr>
          <p:nvPr>
            <p:ph type="body" sz="quarter" idx="10"/>
          </p:nvPr>
        </p:nvSpPr>
        <p:spPr>
          <a:xfrm>
            <a:off x="359999" y="1416926"/>
            <a:ext cx="11466000" cy="1621476"/>
          </a:xfrm>
        </p:spPr>
        <p:txBody>
          <a:bodyPr/>
          <a:lstStyle/>
          <a:p>
            <a:r>
              <a:rPr lang="de-DE" dirty="0">
                <a:hlinkClick r:id="rId2"/>
              </a:rPr>
              <a:t>https://docs.microsoft.com/en-us/dynamics365/business-central/dev-itpro/developer/devenv-extensible-enums</a:t>
            </a:r>
            <a:endParaRPr lang="de-DE" dirty="0"/>
          </a:p>
          <a:p>
            <a:r>
              <a:rPr lang="de-DE" dirty="0"/>
              <a:t>Snippet „</a:t>
            </a:r>
            <a:r>
              <a:rPr lang="de-DE" dirty="0" err="1"/>
              <a:t>tenum</a:t>
            </a:r>
            <a:r>
              <a:rPr lang="de-DE" dirty="0"/>
              <a:t>“</a:t>
            </a:r>
          </a:p>
          <a:p>
            <a:endParaRPr lang="de-DE" dirty="0"/>
          </a:p>
          <a:p>
            <a:r>
              <a:rPr lang="de-DE" dirty="0" err="1"/>
              <a:t>Naming</a:t>
            </a:r>
            <a:endParaRPr lang="de-DE" dirty="0"/>
          </a:p>
          <a:p>
            <a:endParaRPr lang="de-DE" dirty="0"/>
          </a:p>
        </p:txBody>
      </p:sp>
      <p:sp>
        <p:nvSpPr>
          <p:cNvPr id="28" name="Textplatzhalter 11">
            <a:extLst>
              <a:ext uri="{FF2B5EF4-FFF2-40B4-BE49-F238E27FC236}">
                <a16:creationId xmlns:a16="http://schemas.microsoft.com/office/drawing/2014/main" id="{5855B067-316E-4BFE-9024-38C67F482E54}"/>
              </a:ext>
            </a:extLst>
          </p:cNvPr>
          <p:cNvSpPr txBox="1">
            <a:spLocks/>
          </p:cNvSpPr>
          <p:nvPr/>
        </p:nvSpPr>
        <p:spPr>
          <a:xfrm>
            <a:off x="359999" y="4323354"/>
            <a:ext cx="11466000" cy="1877024"/>
          </a:xfrm>
          <a:prstGeom prst="rect">
            <a:avLst/>
          </a:prstGeom>
          <a:noFill/>
          <a:ln w="12700">
            <a:noFill/>
            <a:miter lim="800000"/>
          </a:ln>
        </p:spPr>
        <p:txBody>
          <a:bodyPr vert="horz" lIns="0" tIns="0" rIns="0" bIns="0" rtlCol="0">
            <a:noAutofit/>
          </a:bodyPr>
          <a:lstStyle>
            <a:lvl1pPr marL="228600" indent="-228600" algn="l" defTabSz="914400" rtl="0" eaLnBrk="1" latinLnBrk="0" hangingPunct="1">
              <a:lnSpc>
                <a:spcPct val="100000"/>
              </a:lnSpc>
              <a:spcBef>
                <a:spcPts val="1000"/>
              </a:spcBef>
              <a:buClr>
                <a:srgbClr val="F5A748"/>
              </a:buClr>
              <a:buSzPct val="100000"/>
              <a:buFontTx/>
              <a:buBlip>
                <a:blip r:embed="rId3"/>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4"/>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dirty="0" err="1"/>
              <a:t>Example</a:t>
            </a:r>
            <a:endParaRPr lang="de-DE" dirty="0"/>
          </a:p>
          <a:p>
            <a:pPr marL="914400" lvl="2" indent="0">
              <a:buNone/>
            </a:pPr>
            <a:r>
              <a:rPr lang="de-DE" dirty="0"/>
              <a:t>			</a:t>
            </a:r>
            <a:r>
              <a:rPr lang="de-DE" dirty="0" err="1"/>
              <a:t>Object</a:t>
            </a:r>
            <a:r>
              <a:rPr lang="de-DE" dirty="0"/>
              <a:t> Name		</a:t>
            </a:r>
            <a:r>
              <a:rPr lang="de-DE" dirty="0" err="1"/>
              <a:t>Object</a:t>
            </a:r>
            <a:r>
              <a:rPr lang="de-DE" dirty="0"/>
              <a:t> File			</a:t>
            </a:r>
            <a:r>
              <a:rPr lang="de-DE" dirty="0" err="1"/>
              <a:t>Object</a:t>
            </a:r>
            <a:r>
              <a:rPr lang="de-DE" dirty="0"/>
              <a:t> Folder</a:t>
            </a:r>
          </a:p>
          <a:p>
            <a:pPr lvl="2"/>
            <a:r>
              <a:rPr lang="de-DE" dirty="0"/>
              <a:t>New </a:t>
            </a:r>
            <a:r>
              <a:rPr lang="de-DE" dirty="0" err="1"/>
              <a:t>Enum</a:t>
            </a:r>
            <a:r>
              <a:rPr lang="de-DE" dirty="0"/>
              <a:t> „</a:t>
            </a:r>
            <a:r>
              <a:rPr lang="de-DE" dirty="0" err="1"/>
              <a:t>My</a:t>
            </a:r>
            <a:r>
              <a:rPr lang="de-DE" dirty="0"/>
              <a:t> </a:t>
            </a:r>
            <a:r>
              <a:rPr lang="de-DE" dirty="0" err="1"/>
              <a:t>new</a:t>
            </a:r>
            <a:r>
              <a:rPr lang="de-DE" dirty="0"/>
              <a:t> </a:t>
            </a:r>
            <a:r>
              <a:rPr lang="de-DE" dirty="0" err="1"/>
              <a:t>Enum</a:t>
            </a:r>
            <a:r>
              <a:rPr lang="de-DE" dirty="0"/>
              <a:t>“	„CCO </a:t>
            </a:r>
            <a:r>
              <a:rPr lang="de-DE" dirty="0" err="1"/>
              <a:t>My</a:t>
            </a:r>
            <a:r>
              <a:rPr lang="de-DE" dirty="0"/>
              <a:t> </a:t>
            </a:r>
            <a:r>
              <a:rPr lang="de-DE" dirty="0" err="1"/>
              <a:t>new</a:t>
            </a:r>
            <a:r>
              <a:rPr lang="de-DE" dirty="0"/>
              <a:t> </a:t>
            </a:r>
            <a:r>
              <a:rPr lang="de-DE" dirty="0" err="1"/>
              <a:t>Enum</a:t>
            </a:r>
            <a:r>
              <a:rPr lang="de-DE" dirty="0"/>
              <a:t>“		„ENU.MyNewEnum.cc.al“		„ENU.MyNewEnum.cc“</a:t>
            </a:r>
          </a:p>
          <a:p>
            <a:pPr lvl="2"/>
            <a:endParaRPr lang="de-DE" dirty="0"/>
          </a:p>
          <a:p>
            <a:pPr lvl="1"/>
            <a:endParaRPr lang="de-DE" dirty="0"/>
          </a:p>
          <a:p>
            <a:pPr lvl="1"/>
            <a:r>
              <a:rPr lang="de-DE" dirty="0"/>
              <a:t>Note </a:t>
            </a:r>
            <a:r>
              <a:rPr lang="de-DE" dirty="0" err="1"/>
              <a:t>that</a:t>
            </a:r>
            <a:r>
              <a:rPr lang="de-DE" dirty="0"/>
              <a:t> all </a:t>
            </a:r>
            <a:r>
              <a:rPr lang="de-DE" dirty="0" err="1"/>
              <a:t>Enum</a:t>
            </a:r>
            <a:r>
              <a:rPr lang="de-DE" dirty="0"/>
              <a:t> </a:t>
            </a:r>
            <a:r>
              <a:rPr lang="de-DE" dirty="0" err="1"/>
              <a:t>files</a:t>
            </a:r>
            <a:r>
              <a:rPr lang="de-DE" dirty="0"/>
              <a:t> </a:t>
            </a:r>
            <a:r>
              <a:rPr lang="de-DE" dirty="0" err="1"/>
              <a:t>have</a:t>
            </a:r>
            <a:r>
              <a:rPr lang="de-DE" dirty="0"/>
              <a:t> a „.cc“ in </a:t>
            </a:r>
            <a:r>
              <a:rPr lang="de-DE" dirty="0" err="1"/>
              <a:t>their</a:t>
            </a:r>
            <a:r>
              <a:rPr lang="de-DE" dirty="0"/>
              <a:t> </a:t>
            </a:r>
            <a:r>
              <a:rPr lang="de-DE" dirty="0" err="1"/>
              <a:t>names</a:t>
            </a:r>
            <a:r>
              <a:rPr lang="de-DE" dirty="0"/>
              <a:t> …. all </a:t>
            </a:r>
            <a:r>
              <a:rPr lang="de-DE" dirty="0" err="1"/>
              <a:t>of</a:t>
            </a:r>
            <a:r>
              <a:rPr lang="de-DE" dirty="0"/>
              <a:t> </a:t>
            </a:r>
            <a:r>
              <a:rPr lang="de-DE" dirty="0" err="1"/>
              <a:t>them</a:t>
            </a:r>
            <a:r>
              <a:rPr lang="de-DE" dirty="0"/>
              <a:t> </a:t>
            </a:r>
            <a:r>
              <a:rPr lang="de-DE" dirty="0" err="1"/>
              <a:t>are</a:t>
            </a:r>
            <a:r>
              <a:rPr lang="de-DE" dirty="0"/>
              <a:t> </a:t>
            </a:r>
            <a:r>
              <a:rPr lang="de-DE" dirty="0" err="1"/>
              <a:t>new</a:t>
            </a:r>
            <a:r>
              <a:rPr lang="de-DE" dirty="0"/>
              <a:t>, </a:t>
            </a:r>
            <a:r>
              <a:rPr lang="de-DE" dirty="0" err="1"/>
              <a:t>always</a:t>
            </a:r>
            <a:r>
              <a:rPr lang="de-DE" dirty="0"/>
              <a:t>!</a:t>
            </a:r>
          </a:p>
        </p:txBody>
      </p:sp>
      <p:sp>
        <p:nvSpPr>
          <p:cNvPr id="29" name="Rechteck 28">
            <a:extLst>
              <a:ext uri="{FF2B5EF4-FFF2-40B4-BE49-F238E27FC236}">
                <a16:creationId xmlns:a16="http://schemas.microsoft.com/office/drawing/2014/main" id="{EB05B84C-4C5D-41B0-8D0B-0FE851B45FEA}"/>
              </a:ext>
            </a:extLst>
          </p:cNvPr>
          <p:cNvSpPr/>
          <p:nvPr/>
        </p:nvSpPr>
        <p:spPr>
          <a:xfrm>
            <a:off x="3843579" y="2621328"/>
            <a:ext cx="837555"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ENU</a:t>
            </a:r>
            <a:endParaRPr lang="en-GB" sz="1600" dirty="0"/>
          </a:p>
        </p:txBody>
      </p:sp>
      <p:sp>
        <p:nvSpPr>
          <p:cNvPr id="30" name="Rechteck 29">
            <a:extLst>
              <a:ext uri="{FF2B5EF4-FFF2-40B4-BE49-F238E27FC236}">
                <a16:creationId xmlns:a16="http://schemas.microsoft.com/office/drawing/2014/main" id="{F795FD41-A82A-4CE1-B070-BB83A8CBB210}"/>
              </a:ext>
            </a:extLst>
          </p:cNvPr>
          <p:cNvSpPr/>
          <p:nvPr/>
        </p:nvSpPr>
        <p:spPr>
          <a:xfrm>
            <a:off x="5080285" y="2621328"/>
            <a:ext cx="3614979"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&lt;</a:t>
            </a:r>
            <a:r>
              <a:rPr lang="de-DE" sz="1600" dirty="0" err="1"/>
              <a:t>Enum</a:t>
            </a:r>
            <a:r>
              <a:rPr lang="de-DE" sz="1600" dirty="0"/>
              <a:t> Name, </a:t>
            </a:r>
            <a:r>
              <a:rPr lang="de-DE" sz="1600" dirty="0" err="1"/>
              <a:t>abbreviated</a:t>
            </a:r>
            <a:r>
              <a:rPr lang="de-DE" sz="1600" dirty="0"/>
              <a:t>&gt;</a:t>
            </a:r>
            <a:endParaRPr lang="en-GB" sz="1600" dirty="0"/>
          </a:p>
        </p:txBody>
      </p:sp>
      <p:sp>
        <p:nvSpPr>
          <p:cNvPr id="31" name="Rechteck 30">
            <a:extLst>
              <a:ext uri="{FF2B5EF4-FFF2-40B4-BE49-F238E27FC236}">
                <a16:creationId xmlns:a16="http://schemas.microsoft.com/office/drawing/2014/main" id="{42CAF169-DCBC-4FF7-9E03-61C13DDB1C42}"/>
              </a:ext>
            </a:extLst>
          </p:cNvPr>
          <p:cNvSpPr/>
          <p:nvPr/>
        </p:nvSpPr>
        <p:spPr>
          <a:xfrm>
            <a:off x="8734125" y="2622983"/>
            <a:ext cx="425116"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i="1" dirty="0">
                <a:solidFill>
                  <a:schemeClr val="bg1"/>
                </a:solidFill>
              </a:rPr>
              <a:t>.cc</a:t>
            </a:r>
            <a:endParaRPr lang="en-GB" sz="1600" i="1" dirty="0">
              <a:solidFill>
                <a:schemeClr val="bg1"/>
              </a:solidFill>
            </a:endParaRPr>
          </a:p>
        </p:txBody>
      </p:sp>
      <p:sp>
        <p:nvSpPr>
          <p:cNvPr id="32" name="Rechteck 31">
            <a:extLst>
              <a:ext uri="{FF2B5EF4-FFF2-40B4-BE49-F238E27FC236}">
                <a16:creationId xmlns:a16="http://schemas.microsoft.com/office/drawing/2014/main" id="{79B0216D-015A-4391-9C1B-D70EE6859BEA}"/>
              </a:ext>
            </a:extLst>
          </p:cNvPr>
          <p:cNvSpPr/>
          <p:nvPr/>
        </p:nvSpPr>
        <p:spPr>
          <a:xfrm>
            <a:off x="9198102" y="2620984"/>
            <a:ext cx="425116"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.al</a:t>
            </a:r>
            <a:endParaRPr lang="en-GB" sz="1600" dirty="0"/>
          </a:p>
        </p:txBody>
      </p:sp>
      <p:sp>
        <p:nvSpPr>
          <p:cNvPr id="33" name="Rechteck 32">
            <a:extLst>
              <a:ext uri="{FF2B5EF4-FFF2-40B4-BE49-F238E27FC236}">
                <a16:creationId xmlns:a16="http://schemas.microsoft.com/office/drawing/2014/main" id="{1A507079-AEA0-4F92-AFEC-53758444CBDF}"/>
              </a:ext>
            </a:extLst>
          </p:cNvPr>
          <p:cNvSpPr/>
          <p:nvPr/>
        </p:nvSpPr>
        <p:spPr>
          <a:xfrm>
            <a:off x="3843579" y="3038748"/>
            <a:ext cx="837555"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CCO</a:t>
            </a:r>
            <a:endParaRPr lang="en-GB" sz="1600" dirty="0"/>
          </a:p>
        </p:txBody>
      </p:sp>
      <p:sp>
        <p:nvSpPr>
          <p:cNvPr id="34" name="Rechteck 33">
            <a:extLst>
              <a:ext uri="{FF2B5EF4-FFF2-40B4-BE49-F238E27FC236}">
                <a16:creationId xmlns:a16="http://schemas.microsoft.com/office/drawing/2014/main" id="{6E104658-D78B-45D4-9749-44DD5F646AAD}"/>
              </a:ext>
            </a:extLst>
          </p:cNvPr>
          <p:cNvSpPr/>
          <p:nvPr/>
        </p:nvSpPr>
        <p:spPr>
          <a:xfrm>
            <a:off x="4717965" y="3038748"/>
            <a:ext cx="3991212"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&lt;</a:t>
            </a:r>
            <a:r>
              <a:rPr lang="de-DE" sz="1600" dirty="0" err="1"/>
              <a:t>Enum</a:t>
            </a:r>
            <a:r>
              <a:rPr lang="de-DE" sz="1600" dirty="0"/>
              <a:t> Name&gt;</a:t>
            </a:r>
            <a:endParaRPr lang="en-GB" sz="1600" dirty="0"/>
          </a:p>
        </p:txBody>
      </p:sp>
      <p:sp>
        <p:nvSpPr>
          <p:cNvPr id="35" name="Rechteck 34">
            <a:extLst>
              <a:ext uri="{FF2B5EF4-FFF2-40B4-BE49-F238E27FC236}">
                <a16:creationId xmlns:a16="http://schemas.microsoft.com/office/drawing/2014/main" id="{49C1E099-7237-4CBF-A6DF-E102E79F980A}"/>
              </a:ext>
            </a:extLst>
          </p:cNvPr>
          <p:cNvSpPr/>
          <p:nvPr/>
        </p:nvSpPr>
        <p:spPr>
          <a:xfrm>
            <a:off x="4717964" y="2621328"/>
            <a:ext cx="334553"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a:t>
            </a:r>
            <a:endParaRPr lang="en-GB" sz="1600" dirty="0"/>
          </a:p>
        </p:txBody>
      </p:sp>
      <p:sp>
        <p:nvSpPr>
          <p:cNvPr id="36" name="Rechteck 35">
            <a:extLst>
              <a:ext uri="{FF2B5EF4-FFF2-40B4-BE49-F238E27FC236}">
                <a16:creationId xmlns:a16="http://schemas.microsoft.com/office/drawing/2014/main" id="{0D1011F6-E617-401B-BE09-9DB147F62546}"/>
              </a:ext>
            </a:extLst>
          </p:cNvPr>
          <p:cNvSpPr/>
          <p:nvPr/>
        </p:nvSpPr>
        <p:spPr>
          <a:xfrm>
            <a:off x="2219550" y="2620983"/>
            <a:ext cx="1459721" cy="309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rgbClr val="04276E"/>
                </a:solidFill>
              </a:rPr>
              <a:t>File </a:t>
            </a:r>
            <a:r>
              <a:rPr lang="de-DE" sz="1600" dirty="0" err="1">
                <a:solidFill>
                  <a:srgbClr val="04276E"/>
                </a:solidFill>
              </a:rPr>
              <a:t>Names</a:t>
            </a:r>
            <a:endParaRPr lang="en-GB" sz="1600" dirty="0">
              <a:solidFill>
                <a:srgbClr val="04276E"/>
              </a:solidFill>
            </a:endParaRPr>
          </a:p>
        </p:txBody>
      </p:sp>
      <p:sp>
        <p:nvSpPr>
          <p:cNvPr id="37" name="Rechteck 36">
            <a:extLst>
              <a:ext uri="{FF2B5EF4-FFF2-40B4-BE49-F238E27FC236}">
                <a16:creationId xmlns:a16="http://schemas.microsoft.com/office/drawing/2014/main" id="{E274111C-0626-49EA-8D40-F93D124E5E3B}"/>
              </a:ext>
            </a:extLst>
          </p:cNvPr>
          <p:cNvSpPr/>
          <p:nvPr/>
        </p:nvSpPr>
        <p:spPr>
          <a:xfrm>
            <a:off x="2219550" y="3038402"/>
            <a:ext cx="1459721" cy="309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rgbClr val="04276E"/>
                </a:solidFill>
              </a:rPr>
              <a:t>Object</a:t>
            </a:r>
            <a:r>
              <a:rPr lang="de-DE" sz="1600" dirty="0">
                <a:solidFill>
                  <a:srgbClr val="04276E"/>
                </a:solidFill>
              </a:rPr>
              <a:t> </a:t>
            </a:r>
            <a:r>
              <a:rPr lang="de-DE" sz="1600" dirty="0" err="1">
                <a:solidFill>
                  <a:srgbClr val="04276E"/>
                </a:solidFill>
              </a:rPr>
              <a:t>Names</a:t>
            </a:r>
            <a:endParaRPr lang="en-GB" sz="1600" dirty="0">
              <a:solidFill>
                <a:srgbClr val="04276E"/>
              </a:solidFill>
            </a:endParaRPr>
          </a:p>
        </p:txBody>
      </p:sp>
      <p:sp>
        <p:nvSpPr>
          <p:cNvPr id="38" name="Rechteck 37">
            <a:extLst>
              <a:ext uri="{FF2B5EF4-FFF2-40B4-BE49-F238E27FC236}">
                <a16:creationId xmlns:a16="http://schemas.microsoft.com/office/drawing/2014/main" id="{FD6B9C43-F0D8-48E2-A4B5-88ADC0EFC6F9}"/>
              </a:ext>
            </a:extLst>
          </p:cNvPr>
          <p:cNvSpPr/>
          <p:nvPr/>
        </p:nvSpPr>
        <p:spPr>
          <a:xfrm>
            <a:off x="5393477" y="3484641"/>
            <a:ext cx="5910594" cy="61101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chemeClr val="accent6">
                    <a:lumMod val="40000"/>
                    <a:lumOff val="60000"/>
                  </a:schemeClr>
                </a:solidFill>
              </a:rPr>
              <a:t>means</a:t>
            </a:r>
            <a:r>
              <a:rPr lang="de-DE" sz="1200" dirty="0">
                <a:solidFill>
                  <a:schemeClr val="accent6">
                    <a:lumMod val="40000"/>
                    <a:lumOff val="60000"/>
                  </a:schemeClr>
                </a:solidFill>
              </a:rPr>
              <a:t> </a:t>
            </a:r>
            <a:r>
              <a:rPr lang="de-DE" sz="1200" dirty="0" err="1">
                <a:solidFill>
                  <a:schemeClr val="accent6">
                    <a:lumMod val="40000"/>
                    <a:lumOff val="60000"/>
                  </a:schemeClr>
                </a:solidFill>
              </a:rPr>
              <a:t>without</a:t>
            </a:r>
            <a:r>
              <a:rPr lang="de-DE" sz="1200" dirty="0">
                <a:solidFill>
                  <a:schemeClr val="accent6">
                    <a:lumMod val="40000"/>
                    <a:lumOff val="60000"/>
                  </a:schemeClr>
                </a:solidFill>
              </a:rPr>
              <a:t> </a:t>
            </a:r>
            <a:r>
              <a:rPr lang="de-DE" sz="1200" dirty="0" err="1">
                <a:solidFill>
                  <a:schemeClr val="accent6">
                    <a:lumMod val="40000"/>
                    <a:lumOff val="60000"/>
                  </a:schemeClr>
                </a:solidFill>
              </a:rPr>
              <a:t>spaces</a:t>
            </a:r>
            <a:r>
              <a:rPr lang="de-DE" sz="1200" dirty="0">
                <a:solidFill>
                  <a:schemeClr val="accent6">
                    <a:lumMod val="40000"/>
                    <a:lumOff val="60000"/>
                  </a:schemeClr>
                </a:solidFill>
              </a:rPr>
              <a:t> …,</a:t>
            </a:r>
          </a:p>
          <a:p>
            <a:r>
              <a:rPr lang="de-DE" sz="1200" dirty="0" err="1">
                <a:solidFill>
                  <a:schemeClr val="accent6">
                    <a:lumMod val="40000"/>
                    <a:lumOff val="60000"/>
                  </a:schemeClr>
                </a:solidFill>
              </a:rPr>
              <a:t>as</a:t>
            </a:r>
            <a:r>
              <a:rPr lang="de-DE" sz="1200" dirty="0">
                <a:solidFill>
                  <a:schemeClr val="accent6">
                    <a:lumMod val="40000"/>
                    <a:lumOff val="60000"/>
                  </a:schemeClr>
                </a:solidFill>
              </a:rPr>
              <a:t> </a:t>
            </a:r>
            <a:r>
              <a:rPr lang="de-DE" sz="1200" dirty="0" err="1">
                <a:solidFill>
                  <a:schemeClr val="accent6">
                    <a:lumMod val="40000"/>
                    <a:lumOff val="60000"/>
                  </a:schemeClr>
                </a:solidFill>
              </a:rPr>
              <a:t>suggested</a:t>
            </a:r>
            <a:r>
              <a:rPr lang="de-DE" sz="1200" dirty="0">
                <a:solidFill>
                  <a:schemeClr val="accent6">
                    <a:lumMod val="40000"/>
                    <a:lumOff val="60000"/>
                  </a:schemeClr>
                </a:solidFill>
              </a:rPr>
              <a:t> </a:t>
            </a:r>
            <a:r>
              <a:rPr lang="de-DE" sz="1200" dirty="0" err="1">
                <a:solidFill>
                  <a:schemeClr val="accent6">
                    <a:lumMod val="40000"/>
                    <a:lumOff val="60000"/>
                  </a:schemeClr>
                </a:solidFill>
              </a:rPr>
              <a:t>as</a:t>
            </a:r>
            <a:r>
              <a:rPr lang="de-DE" sz="1200" dirty="0">
                <a:solidFill>
                  <a:schemeClr val="accent6">
                    <a:lumMod val="40000"/>
                    <a:lumOff val="60000"/>
                  </a:schemeClr>
                </a:solidFill>
              </a:rPr>
              <a:t> Variable Name </a:t>
            </a:r>
            <a:r>
              <a:rPr lang="de-DE" sz="1200" dirty="0" err="1">
                <a:solidFill>
                  <a:schemeClr val="accent6">
                    <a:lumMod val="40000"/>
                    <a:lumOff val="60000"/>
                  </a:schemeClr>
                </a:solidFill>
              </a:rPr>
              <a:t>by</a:t>
            </a:r>
            <a:r>
              <a:rPr lang="de-DE" sz="1200" dirty="0">
                <a:solidFill>
                  <a:schemeClr val="accent6">
                    <a:lumMod val="40000"/>
                    <a:lumOff val="60000"/>
                  </a:schemeClr>
                </a:solidFill>
              </a:rPr>
              <a:t> </a:t>
            </a:r>
            <a:r>
              <a:rPr lang="de-DE" sz="1200" dirty="0" err="1">
                <a:solidFill>
                  <a:schemeClr val="accent6">
                    <a:lumMod val="40000"/>
                    <a:lumOff val="60000"/>
                  </a:schemeClr>
                </a:solidFill>
              </a:rPr>
              <a:t>the</a:t>
            </a:r>
            <a:r>
              <a:rPr lang="de-DE" sz="1200" dirty="0">
                <a:solidFill>
                  <a:schemeClr val="accent6">
                    <a:lumMod val="40000"/>
                    <a:lumOff val="60000"/>
                  </a:schemeClr>
                </a:solidFill>
              </a:rPr>
              <a:t> </a:t>
            </a:r>
            <a:r>
              <a:rPr lang="de-DE" sz="1200" dirty="0" err="1">
                <a:solidFill>
                  <a:schemeClr val="accent6">
                    <a:lumMod val="40000"/>
                    <a:lumOff val="60000"/>
                  </a:schemeClr>
                </a:solidFill>
              </a:rPr>
              <a:t>Object</a:t>
            </a:r>
            <a:r>
              <a:rPr lang="de-DE" sz="1200" dirty="0">
                <a:solidFill>
                  <a:schemeClr val="accent6">
                    <a:lumMod val="40000"/>
                    <a:lumOff val="60000"/>
                  </a:schemeClr>
                </a:solidFill>
              </a:rPr>
              <a:t> Designer</a:t>
            </a:r>
          </a:p>
          <a:p>
            <a:r>
              <a:rPr lang="de-DE" sz="1200" dirty="0">
                <a:solidFill>
                  <a:schemeClr val="accent6">
                    <a:lumMod val="40000"/>
                    <a:lumOff val="60000"/>
                  </a:schemeClr>
                </a:solidFill>
              </a:rPr>
              <a:t>„</a:t>
            </a:r>
            <a:r>
              <a:rPr lang="de-DE" sz="1200" dirty="0" err="1">
                <a:solidFill>
                  <a:schemeClr val="accent6">
                    <a:lumMod val="40000"/>
                    <a:lumOff val="60000"/>
                  </a:schemeClr>
                </a:solidFill>
              </a:rPr>
              <a:t>Purchase</a:t>
            </a:r>
            <a:r>
              <a:rPr lang="de-DE" sz="1200" dirty="0">
                <a:solidFill>
                  <a:schemeClr val="accent6">
                    <a:lumMod val="40000"/>
                    <a:lumOff val="60000"/>
                  </a:schemeClr>
                </a:solidFill>
              </a:rPr>
              <a:t> Header </a:t>
            </a:r>
            <a:r>
              <a:rPr lang="de-DE" sz="1200" dirty="0">
                <a:solidFill>
                  <a:schemeClr val="accent6">
                    <a:lumMod val="40000"/>
                    <a:lumOff val="60000"/>
                  </a:schemeClr>
                </a:solidFill>
                <a:sym typeface="Wingdings" panose="05000000000000000000" pitchFamily="2" charset="2"/>
              </a:rPr>
              <a:t> </a:t>
            </a:r>
            <a:r>
              <a:rPr lang="de-DE" sz="1200" dirty="0" err="1">
                <a:solidFill>
                  <a:schemeClr val="accent6">
                    <a:lumMod val="40000"/>
                    <a:lumOff val="60000"/>
                  </a:schemeClr>
                </a:solidFill>
                <a:sym typeface="Wingdings" panose="05000000000000000000" pitchFamily="2" charset="2"/>
              </a:rPr>
              <a:t>PurchaseHeader</a:t>
            </a:r>
            <a:r>
              <a:rPr lang="de-DE" sz="1200" dirty="0">
                <a:solidFill>
                  <a:schemeClr val="accent6">
                    <a:lumMod val="40000"/>
                    <a:lumOff val="60000"/>
                  </a:schemeClr>
                </a:solidFill>
                <a:sym typeface="Wingdings" panose="05000000000000000000" pitchFamily="2" charset="2"/>
              </a:rPr>
              <a:t>“</a:t>
            </a:r>
            <a:endParaRPr lang="en-GB" sz="1200" dirty="0">
              <a:solidFill>
                <a:schemeClr val="accent6">
                  <a:lumMod val="40000"/>
                  <a:lumOff val="60000"/>
                </a:schemeClr>
              </a:solidFill>
            </a:endParaRPr>
          </a:p>
        </p:txBody>
      </p:sp>
      <p:sp>
        <p:nvSpPr>
          <p:cNvPr id="39" name="Rechteck 38">
            <a:extLst>
              <a:ext uri="{FF2B5EF4-FFF2-40B4-BE49-F238E27FC236}">
                <a16:creationId xmlns:a16="http://schemas.microsoft.com/office/drawing/2014/main" id="{DCBECF42-51CF-4950-A26D-FD87AF526C56}"/>
              </a:ext>
            </a:extLst>
          </p:cNvPr>
          <p:cNvSpPr/>
          <p:nvPr/>
        </p:nvSpPr>
        <p:spPr>
          <a:xfrm>
            <a:off x="3843579" y="3484641"/>
            <a:ext cx="1447676" cy="61101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accent6">
                    <a:lumMod val="40000"/>
                    <a:lumOff val="60000"/>
                  </a:schemeClr>
                </a:solidFill>
              </a:rPr>
              <a:t>„</a:t>
            </a:r>
            <a:r>
              <a:rPr lang="de-DE" sz="1200" dirty="0" err="1">
                <a:solidFill>
                  <a:schemeClr val="accent6">
                    <a:lumMod val="40000"/>
                    <a:lumOff val="60000"/>
                  </a:schemeClr>
                </a:solidFill>
              </a:rPr>
              <a:t>abbreviated</a:t>
            </a:r>
            <a:r>
              <a:rPr lang="de-DE" sz="1200" dirty="0">
                <a:solidFill>
                  <a:schemeClr val="accent6">
                    <a:lumMod val="40000"/>
                    <a:lumOff val="60000"/>
                  </a:schemeClr>
                </a:solidFill>
              </a:rPr>
              <a:t>“</a:t>
            </a:r>
            <a:endParaRPr lang="en-GB" sz="1200" dirty="0">
              <a:solidFill>
                <a:schemeClr val="accent6">
                  <a:lumMod val="40000"/>
                  <a:lumOff val="60000"/>
                </a:schemeClr>
              </a:solidFill>
            </a:endParaRPr>
          </a:p>
        </p:txBody>
      </p:sp>
    </p:spTree>
    <p:extLst>
      <p:ext uri="{BB962C8B-B14F-4D97-AF65-F5344CB8AC3E}">
        <p14:creationId xmlns:p14="http://schemas.microsoft.com/office/powerpoint/2010/main" val="63910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C5C3FBF0-6024-4ECE-950E-ABE64C20A31D}"/>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7" r="27"/>
          <a:stretch>
            <a:fillRect/>
          </a:stretch>
        </p:blipFill>
        <p:spPr/>
      </p:pic>
      <p:sp>
        <p:nvSpPr>
          <p:cNvPr id="2" name="Textplatzhalter 1">
            <a:extLst>
              <a:ext uri="{FF2B5EF4-FFF2-40B4-BE49-F238E27FC236}">
                <a16:creationId xmlns:a16="http://schemas.microsoft.com/office/drawing/2014/main" id="{27BE9CD1-B7AF-48CE-978F-1E1D6C7100FB}"/>
              </a:ext>
            </a:extLst>
          </p:cNvPr>
          <p:cNvSpPr>
            <a:spLocks noGrp="1"/>
          </p:cNvSpPr>
          <p:nvPr>
            <p:ph type="body" sz="quarter" idx="14"/>
          </p:nvPr>
        </p:nvSpPr>
        <p:spPr>
          <a:xfrm>
            <a:off x="0" y="894413"/>
            <a:ext cx="6098400" cy="5454000"/>
          </a:xfrm>
        </p:spPr>
        <p:txBody>
          <a:bodyPr/>
          <a:lstStyle/>
          <a:p>
            <a:r>
              <a:rPr lang="de-DE" dirty="0"/>
              <a:t>Basic </a:t>
            </a:r>
            <a:r>
              <a:rPr lang="de-DE" dirty="0" err="1"/>
              <a:t>Programming</a:t>
            </a:r>
            <a:r>
              <a:rPr lang="de-DE" dirty="0"/>
              <a:t> </a:t>
            </a:r>
            <a:r>
              <a:rPr lang="de-DE" dirty="0" err="1"/>
              <a:t>Principles</a:t>
            </a:r>
            <a:endParaRPr lang="de-DE" dirty="0"/>
          </a:p>
          <a:p>
            <a:r>
              <a:rPr lang="de-DE" dirty="0" err="1"/>
              <a:t>Object</a:t>
            </a:r>
            <a:r>
              <a:rPr lang="de-DE" dirty="0"/>
              <a:t> Codeunit</a:t>
            </a:r>
          </a:p>
          <a:p>
            <a:r>
              <a:rPr lang="de-DE" dirty="0" err="1"/>
              <a:t>Object</a:t>
            </a:r>
            <a:r>
              <a:rPr lang="de-DE" dirty="0"/>
              <a:t> </a:t>
            </a:r>
            <a:r>
              <a:rPr lang="de-DE" dirty="0" err="1"/>
              <a:t>Structure</a:t>
            </a:r>
            <a:r>
              <a:rPr lang="de-DE" dirty="0"/>
              <a:t>: Cloud Ready vs. On </a:t>
            </a:r>
            <a:r>
              <a:rPr lang="de-DE" dirty="0" err="1"/>
              <a:t>Premise</a:t>
            </a:r>
            <a:endParaRPr lang="de-DE" dirty="0"/>
          </a:p>
          <a:p>
            <a:r>
              <a:rPr lang="de-DE" dirty="0"/>
              <a:t>AL </a:t>
            </a:r>
            <a:r>
              <a:rPr lang="de-DE" dirty="0">
                <a:sym typeface="Wingdings" panose="05000000000000000000" pitchFamily="2" charset="2"/>
              </a:rPr>
              <a:t>File </a:t>
            </a:r>
            <a:r>
              <a:rPr lang="de-DE" dirty="0" err="1">
                <a:sym typeface="Wingdings" panose="05000000000000000000" pitchFamily="2" charset="2"/>
              </a:rPr>
              <a:t>Structure</a:t>
            </a:r>
            <a:endParaRPr lang="de-DE" dirty="0">
              <a:sym typeface="Wingdings" panose="05000000000000000000" pitchFamily="2" charset="2"/>
            </a:endParaRPr>
          </a:p>
        </p:txBody>
      </p:sp>
      <p:sp>
        <p:nvSpPr>
          <p:cNvPr id="3" name="Datumsplatzhalter 2"/>
          <p:cNvSpPr>
            <a:spLocks noGrp="1"/>
          </p:cNvSpPr>
          <p:nvPr>
            <p:ph type="dt" sz="half" idx="10"/>
          </p:nvPr>
        </p:nvSpPr>
        <p:spPr/>
        <p:txBody>
          <a:bodyPr/>
          <a:lstStyle/>
          <a:p>
            <a:r>
              <a:rPr lang="en-GB"/>
              <a:t>COSMO CONSULT-Gruppe</a:t>
            </a:r>
          </a:p>
        </p:txBody>
      </p:sp>
      <p:sp>
        <p:nvSpPr>
          <p:cNvPr id="4" name="Foliennummernplatzhalter 3"/>
          <p:cNvSpPr>
            <a:spLocks noGrp="1"/>
          </p:cNvSpPr>
          <p:nvPr>
            <p:ph type="sldNum" sz="quarter" idx="12"/>
          </p:nvPr>
        </p:nvSpPr>
        <p:spPr/>
        <p:txBody>
          <a:bodyPr/>
          <a:lstStyle/>
          <a:p>
            <a:fld id="{2DD39A07-95E1-44B6-B081-DB56D8861B48}" type="slidenum">
              <a:rPr lang="de-DE" smtClean="0"/>
              <a:t>12</a:t>
            </a:fld>
            <a:endParaRPr lang="de-DE"/>
          </a:p>
        </p:txBody>
      </p:sp>
      <p:sp>
        <p:nvSpPr>
          <p:cNvPr id="5" name="Titel 4"/>
          <p:cNvSpPr>
            <a:spLocks noGrp="1"/>
          </p:cNvSpPr>
          <p:nvPr>
            <p:ph type="title"/>
          </p:nvPr>
        </p:nvSpPr>
        <p:spPr/>
        <p:txBody>
          <a:bodyPr/>
          <a:lstStyle/>
          <a:p>
            <a:r>
              <a:rPr lang="de-DE" dirty="0"/>
              <a:t>Basics</a:t>
            </a:r>
          </a:p>
        </p:txBody>
      </p:sp>
      <p:sp>
        <p:nvSpPr>
          <p:cNvPr id="7" name="Titel 4">
            <a:extLst>
              <a:ext uri="{FF2B5EF4-FFF2-40B4-BE49-F238E27FC236}">
                <a16:creationId xmlns:a16="http://schemas.microsoft.com/office/drawing/2014/main" id="{7BECDC8C-3328-4626-8F90-B6B50671B374}"/>
              </a:ext>
            </a:extLst>
          </p:cNvPr>
          <p:cNvSpPr txBox="1">
            <a:spLocks/>
          </p:cNvSpPr>
          <p:nvPr/>
        </p:nvSpPr>
        <p:spPr>
          <a:xfrm>
            <a:off x="353825" y="1974413"/>
            <a:ext cx="5739175" cy="1551194"/>
          </a:xfrm>
          <a:prstGeom prst="rect">
            <a:avLst/>
          </a:prstGeom>
        </p:spPr>
        <p:txBody>
          <a:bodyPr vert="horz" lIns="0" tIns="0" rIns="360000" bIns="0" rtlCol="0" anchor="t" anchorCtr="0">
            <a:spAutoFit/>
          </a:bodyPr>
          <a:lstStyle>
            <a:lvl1pPr algn="l" defTabSz="914400" rtl="0" eaLnBrk="1" latinLnBrk="0" hangingPunct="1">
              <a:lnSpc>
                <a:spcPct val="90000"/>
              </a:lnSpc>
              <a:spcBef>
                <a:spcPct val="0"/>
              </a:spcBef>
              <a:buNone/>
              <a:defRPr sz="2600" b="1" i="0" kern="1200" cap="none" baseline="0">
                <a:solidFill>
                  <a:srgbClr val="04276E"/>
                </a:solidFill>
                <a:latin typeface="Calibri"/>
                <a:ea typeface="+mj-ea"/>
                <a:cs typeface="Calibri"/>
              </a:defRPr>
            </a:lvl1pPr>
          </a:lstStyle>
          <a:p>
            <a:r>
              <a:rPr lang="de-DE" sz="1600" dirty="0" err="1">
                <a:solidFill>
                  <a:schemeClr val="accent5">
                    <a:lumMod val="60000"/>
                    <a:lumOff val="40000"/>
                  </a:schemeClr>
                </a:solidFill>
              </a:rPr>
              <a:t>Troughout</a:t>
            </a:r>
            <a:r>
              <a:rPr lang="de-DE" sz="1600" dirty="0">
                <a:solidFill>
                  <a:schemeClr val="accent5">
                    <a:lumMod val="60000"/>
                    <a:lumOff val="40000"/>
                  </a:schemeClr>
                </a:solidFill>
              </a:rPr>
              <a:t> </a:t>
            </a:r>
            <a:r>
              <a:rPr lang="de-DE" sz="1600" dirty="0" err="1">
                <a:solidFill>
                  <a:schemeClr val="accent5">
                    <a:lumMod val="60000"/>
                    <a:lumOff val="40000"/>
                  </a:schemeClr>
                </a:solidFill>
              </a:rPr>
              <a:t>the</a:t>
            </a:r>
            <a:r>
              <a:rPr lang="de-DE" sz="1600" dirty="0">
                <a:solidFill>
                  <a:schemeClr val="accent5">
                    <a:lumMod val="60000"/>
                    <a:lumOff val="40000"/>
                  </a:schemeClr>
                </a:solidFill>
              </a:rPr>
              <a:t> </a:t>
            </a:r>
            <a:r>
              <a:rPr lang="de-DE" sz="1600" dirty="0" err="1">
                <a:solidFill>
                  <a:schemeClr val="accent5">
                    <a:lumMod val="60000"/>
                    <a:lumOff val="40000"/>
                  </a:schemeClr>
                </a:solidFill>
              </a:rPr>
              <a:t>presentation</a:t>
            </a:r>
            <a:r>
              <a:rPr lang="de-DE" sz="1600" dirty="0">
                <a:solidFill>
                  <a:schemeClr val="accent5">
                    <a:lumMod val="60000"/>
                    <a:lumOff val="40000"/>
                  </a:schemeClr>
                </a:solidFill>
              </a:rPr>
              <a:t>, </a:t>
            </a:r>
            <a:r>
              <a:rPr lang="de-DE" sz="1600" dirty="0" err="1">
                <a:solidFill>
                  <a:schemeClr val="accent5">
                    <a:lumMod val="60000"/>
                    <a:lumOff val="40000"/>
                  </a:schemeClr>
                </a:solidFill>
              </a:rPr>
              <a:t>we</a:t>
            </a:r>
            <a:r>
              <a:rPr lang="de-DE" sz="1600" dirty="0">
                <a:solidFill>
                  <a:schemeClr val="accent5">
                    <a:lumMod val="60000"/>
                    <a:lumOff val="40000"/>
                  </a:schemeClr>
                </a:solidFill>
              </a:rPr>
              <a:t> follow </a:t>
            </a:r>
            <a:r>
              <a:rPr lang="de-DE" sz="1600" dirty="0" err="1">
                <a:solidFill>
                  <a:schemeClr val="accent5">
                    <a:lumMod val="60000"/>
                    <a:lumOff val="40000"/>
                  </a:schemeClr>
                </a:solidFill>
              </a:rPr>
              <a:t>certain</a:t>
            </a:r>
            <a:r>
              <a:rPr lang="de-DE" sz="1600" dirty="0">
                <a:solidFill>
                  <a:schemeClr val="accent5">
                    <a:lumMod val="60000"/>
                    <a:lumOff val="40000"/>
                  </a:schemeClr>
                </a:solidFill>
              </a:rPr>
              <a:t> </a:t>
            </a:r>
            <a:r>
              <a:rPr lang="de-DE" sz="1600" dirty="0" err="1">
                <a:solidFill>
                  <a:schemeClr val="accent6">
                    <a:lumMod val="50000"/>
                  </a:schemeClr>
                </a:solidFill>
              </a:rPr>
              <a:t>basic</a:t>
            </a:r>
            <a:r>
              <a:rPr lang="de-DE" sz="1600" dirty="0">
                <a:solidFill>
                  <a:schemeClr val="accent5">
                    <a:lumMod val="60000"/>
                    <a:lumOff val="40000"/>
                  </a:schemeClr>
                </a:solidFill>
              </a:rPr>
              <a:t> </a:t>
            </a:r>
            <a:r>
              <a:rPr lang="de-DE" sz="1600" dirty="0" err="1">
                <a:solidFill>
                  <a:schemeClr val="accent5">
                    <a:lumMod val="60000"/>
                    <a:lumOff val="40000"/>
                  </a:schemeClr>
                </a:solidFill>
              </a:rPr>
              <a:t>programming</a:t>
            </a:r>
            <a:r>
              <a:rPr lang="de-DE" sz="1600" dirty="0">
                <a:solidFill>
                  <a:schemeClr val="accent5">
                    <a:lumMod val="60000"/>
                    <a:lumOff val="40000"/>
                  </a:schemeClr>
                </a:solidFill>
              </a:rPr>
              <a:t> </a:t>
            </a:r>
            <a:r>
              <a:rPr lang="de-DE" sz="1600" dirty="0" err="1">
                <a:solidFill>
                  <a:schemeClr val="accent5">
                    <a:lumMod val="60000"/>
                    <a:lumOff val="40000"/>
                  </a:schemeClr>
                </a:solidFill>
              </a:rPr>
              <a:t>rules</a:t>
            </a:r>
            <a:r>
              <a:rPr lang="de-DE" sz="1600" dirty="0">
                <a:solidFill>
                  <a:schemeClr val="accent5">
                    <a:lumMod val="60000"/>
                    <a:lumOff val="40000"/>
                  </a:schemeClr>
                </a:solidFill>
              </a:rPr>
              <a:t> / </a:t>
            </a:r>
            <a:r>
              <a:rPr lang="de-DE" sz="1600" dirty="0" err="1">
                <a:solidFill>
                  <a:schemeClr val="accent5">
                    <a:lumMod val="60000"/>
                    <a:lumOff val="40000"/>
                  </a:schemeClr>
                </a:solidFill>
              </a:rPr>
              <a:t>conventions</a:t>
            </a:r>
            <a:r>
              <a:rPr lang="de-DE" sz="1600" dirty="0">
                <a:solidFill>
                  <a:schemeClr val="accent5">
                    <a:lumMod val="60000"/>
                    <a:lumOff val="40000"/>
                  </a:schemeClr>
                </a:solidFill>
              </a:rPr>
              <a:t> </a:t>
            </a:r>
            <a:r>
              <a:rPr lang="de-DE" sz="1600" dirty="0" err="1">
                <a:solidFill>
                  <a:schemeClr val="accent5">
                    <a:lumMod val="60000"/>
                    <a:lumOff val="40000"/>
                  </a:schemeClr>
                </a:solidFill>
              </a:rPr>
              <a:t>which</a:t>
            </a:r>
            <a:r>
              <a:rPr lang="de-DE" sz="1600" dirty="0">
                <a:solidFill>
                  <a:schemeClr val="accent5">
                    <a:lumMod val="60000"/>
                    <a:lumOff val="40000"/>
                  </a:schemeClr>
                </a:solidFill>
              </a:rPr>
              <a:t> will </a:t>
            </a:r>
            <a:r>
              <a:rPr lang="de-DE" sz="1600" dirty="0" err="1">
                <a:solidFill>
                  <a:schemeClr val="accent5">
                    <a:lumMod val="60000"/>
                    <a:lumOff val="40000"/>
                  </a:schemeClr>
                </a:solidFill>
              </a:rPr>
              <a:t>be</a:t>
            </a:r>
            <a:r>
              <a:rPr lang="de-DE" sz="1600" dirty="0">
                <a:solidFill>
                  <a:schemeClr val="accent5">
                    <a:lumMod val="60000"/>
                    <a:lumOff val="40000"/>
                  </a:schemeClr>
                </a:solidFill>
              </a:rPr>
              <a:t> </a:t>
            </a:r>
            <a:r>
              <a:rPr lang="de-DE" sz="1600" dirty="0" err="1">
                <a:solidFill>
                  <a:schemeClr val="accent5">
                    <a:lumMod val="60000"/>
                    <a:lumOff val="40000"/>
                  </a:schemeClr>
                </a:solidFill>
              </a:rPr>
              <a:t>shortly</a:t>
            </a:r>
            <a:r>
              <a:rPr lang="de-DE" sz="1600" dirty="0">
                <a:solidFill>
                  <a:schemeClr val="accent5">
                    <a:lumMod val="60000"/>
                    <a:lumOff val="40000"/>
                  </a:schemeClr>
                </a:solidFill>
              </a:rPr>
              <a:t> </a:t>
            </a:r>
            <a:r>
              <a:rPr lang="de-DE" sz="1600" dirty="0" err="1">
                <a:solidFill>
                  <a:schemeClr val="accent5">
                    <a:lumMod val="60000"/>
                    <a:lumOff val="40000"/>
                  </a:schemeClr>
                </a:solidFill>
              </a:rPr>
              <a:t>introduced</a:t>
            </a:r>
            <a:r>
              <a:rPr lang="de-DE" sz="1600" dirty="0">
                <a:solidFill>
                  <a:schemeClr val="accent5">
                    <a:lumMod val="60000"/>
                    <a:lumOff val="40000"/>
                  </a:schemeClr>
                </a:solidFill>
              </a:rPr>
              <a:t> </a:t>
            </a:r>
            <a:r>
              <a:rPr lang="de-DE" sz="1600" dirty="0" err="1">
                <a:solidFill>
                  <a:schemeClr val="accent5">
                    <a:lumMod val="60000"/>
                    <a:lumOff val="40000"/>
                  </a:schemeClr>
                </a:solidFill>
              </a:rPr>
              <a:t>here</a:t>
            </a:r>
            <a:endParaRPr lang="de-DE" sz="1600" dirty="0">
              <a:solidFill>
                <a:schemeClr val="accent5">
                  <a:lumMod val="60000"/>
                  <a:lumOff val="40000"/>
                </a:schemeClr>
              </a:solidFill>
            </a:endParaRPr>
          </a:p>
          <a:p>
            <a:endParaRPr lang="de-DE" sz="1600" dirty="0">
              <a:solidFill>
                <a:schemeClr val="accent5">
                  <a:lumMod val="60000"/>
                  <a:lumOff val="40000"/>
                </a:schemeClr>
              </a:solidFill>
            </a:endParaRPr>
          </a:p>
          <a:p>
            <a:r>
              <a:rPr lang="de-DE" sz="1600" dirty="0">
                <a:solidFill>
                  <a:schemeClr val="accent5">
                    <a:lumMod val="60000"/>
                    <a:lumOff val="40000"/>
                  </a:schemeClr>
                </a:solidFill>
              </a:rPr>
              <a:t>An </a:t>
            </a:r>
            <a:r>
              <a:rPr lang="de-DE" sz="1600" dirty="0" err="1">
                <a:solidFill>
                  <a:schemeClr val="accent5">
                    <a:lumMod val="60000"/>
                    <a:lumOff val="40000"/>
                  </a:schemeClr>
                </a:solidFill>
              </a:rPr>
              <a:t>overview</a:t>
            </a:r>
            <a:r>
              <a:rPr lang="de-DE" sz="1600" dirty="0">
                <a:solidFill>
                  <a:schemeClr val="accent5">
                    <a:lumMod val="60000"/>
                    <a:lumOff val="40000"/>
                  </a:schemeClr>
                </a:solidFill>
              </a:rPr>
              <a:t> </a:t>
            </a:r>
            <a:r>
              <a:rPr lang="de-DE" sz="1600" dirty="0" err="1">
                <a:solidFill>
                  <a:schemeClr val="accent5">
                    <a:lumMod val="60000"/>
                    <a:lumOff val="40000"/>
                  </a:schemeClr>
                </a:solidFill>
              </a:rPr>
              <a:t>concerning</a:t>
            </a:r>
            <a:r>
              <a:rPr lang="de-DE" sz="1600" dirty="0">
                <a:solidFill>
                  <a:schemeClr val="accent5">
                    <a:lumMod val="60000"/>
                    <a:lumOff val="40000"/>
                  </a:schemeClr>
                </a:solidFill>
              </a:rPr>
              <a:t> </a:t>
            </a:r>
            <a:r>
              <a:rPr lang="de-DE" sz="1600" dirty="0" err="1">
                <a:solidFill>
                  <a:schemeClr val="accent5">
                    <a:lumMod val="60000"/>
                    <a:lumOff val="40000"/>
                  </a:schemeClr>
                </a:solidFill>
              </a:rPr>
              <a:t>object</a:t>
            </a:r>
            <a:r>
              <a:rPr lang="de-DE" sz="1600" dirty="0">
                <a:solidFill>
                  <a:schemeClr val="accent5">
                    <a:lumMod val="60000"/>
                    <a:lumOff val="40000"/>
                  </a:schemeClr>
                </a:solidFill>
              </a:rPr>
              <a:t> </a:t>
            </a:r>
            <a:r>
              <a:rPr lang="de-DE" sz="1600" dirty="0" err="1">
                <a:solidFill>
                  <a:schemeClr val="accent5">
                    <a:lumMod val="60000"/>
                    <a:lumOff val="40000"/>
                  </a:schemeClr>
                </a:solidFill>
              </a:rPr>
              <a:t>structure</a:t>
            </a:r>
            <a:r>
              <a:rPr lang="de-DE" sz="1600" dirty="0">
                <a:solidFill>
                  <a:schemeClr val="accent5">
                    <a:lumMod val="60000"/>
                    <a:lumOff val="40000"/>
                  </a:schemeClr>
                </a:solidFill>
              </a:rPr>
              <a:t> </a:t>
            </a:r>
            <a:r>
              <a:rPr lang="de-DE" sz="1600" dirty="0" err="1">
                <a:solidFill>
                  <a:schemeClr val="accent5">
                    <a:lumMod val="60000"/>
                    <a:lumOff val="40000"/>
                  </a:schemeClr>
                </a:solidFill>
              </a:rPr>
              <a:t>of</a:t>
            </a:r>
            <a:r>
              <a:rPr lang="de-DE" sz="1600" dirty="0">
                <a:solidFill>
                  <a:schemeClr val="accent5">
                    <a:lumMod val="60000"/>
                    <a:lumOff val="40000"/>
                  </a:schemeClr>
                </a:solidFill>
              </a:rPr>
              <a:t> </a:t>
            </a:r>
            <a:r>
              <a:rPr lang="de-DE" sz="1600" dirty="0" err="1">
                <a:solidFill>
                  <a:schemeClr val="accent5">
                    <a:lumMod val="60000"/>
                    <a:lumOff val="40000"/>
                  </a:schemeClr>
                </a:solidFill>
              </a:rPr>
              <a:t>OnPrem</a:t>
            </a:r>
            <a:r>
              <a:rPr lang="de-DE" sz="1600" dirty="0">
                <a:solidFill>
                  <a:schemeClr val="accent5">
                    <a:lumMod val="60000"/>
                    <a:lumOff val="40000"/>
                  </a:schemeClr>
                </a:solidFill>
              </a:rPr>
              <a:t>, Hybrid and Cloud </a:t>
            </a:r>
            <a:r>
              <a:rPr lang="de-DE" sz="1600" dirty="0" err="1">
                <a:solidFill>
                  <a:schemeClr val="accent5">
                    <a:lumMod val="60000"/>
                    <a:lumOff val="40000"/>
                  </a:schemeClr>
                </a:solidFill>
              </a:rPr>
              <a:t>systems</a:t>
            </a:r>
            <a:r>
              <a:rPr lang="de-DE" sz="1600" dirty="0">
                <a:solidFill>
                  <a:schemeClr val="accent5">
                    <a:lumMod val="60000"/>
                    <a:lumOff val="40000"/>
                  </a:schemeClr>
                </a:solidFill>
              </a:rPr>
              <a:t> will </a:t>
            </a:r>
            <a:r>
              <a:rPr lang="de-DE" sz="1600" dirty="0" err="1">
                <a:solidFill>
                  <a:schemeClr val="accent5">
                    <a:lumMod val="60000"/>
                    <a:lumOff val="40000"/>
                  </a:schemeClr>
                </a:solidFill>
              </a:rPr>
              <a:t>be</a:t>
            </a:r>
            <a:r>
              <a:rPr lang="de-DE" sz="1600" dirty="0">
                <a:solidFill>
                  <a:schemeClr val="accent5">
                    <a:lumMod val="60000"/>
                    <a:lumOff val="40000"/>
                  </a:schemeClr>
                </a:solidFill>
              </a:rPr>
              <a:t> </a:t>
            </a:r>
            <a:r>
              <a:rPr lang="de-DE" sz="1600" dirty="0" err="1">
                <a:solidFill>
                  <a:schemeClr val="accent5">
                    <a:lumMod val="60000"/>
                    <a:lumOff val="40000"/>
                  </a:schemeClr>
                </a:solidFill>
              </a:rPr>
              <a:t>given</a:t>
            </a:r>
            <a:r>
              <a:rPr lang="de-DE" sz="1600" dirty="0">
                <a:solidFill>
                  <a:schemeClr val="accent5">
                    <a:lumMod val="60000"/>
                    <a:lumOff val="40000"/>
                  </a:schemeClr>
                </a:solidFill>
              </a:rPr>
              <a:t> in </a:t>
            </a:r>
            <a:r>
              <a:rPr lang="de-DE" sz="1600" dirty="0" err="1">
                <a:solidFill>
                  <a:schemeClr val="accent5">
                    <a:lumMod val="60000"/>
                    <a:lumOff val="40000"/>
                  </a:schemeClr>
                </a:solidFill>
              </a:rPr>
              <a:t>the</a:t>
            </a:r>
            <a:r>
              <a:rPr lang="de-DE" sz="1600" dirty="0">
                <a:solidFill>
                  <a:schemeClr val="accent5">
                    <a:lumMod val="60000"/>
                    <a:lumOff val="40000"/>
                  </a:schemeClr>
                </a:solidFill>
              </a:rPr>
              <a:t> </a:t>
            </a:r>
            <a:r>
              <a:rPr lang="de-DE" sz="1600" dirty="0" err="1">
                <a:solidFill>
                  <a:schemeClr val="accent5">
                    <a:lumMod val="60000"/>
                    <a:lumOff val="40000"/>
                  </a:schemeClr>
                </a:solidFill>
              </a:rPr>
              <a:t>context</a:t>
            </a:r>
            <a:r>
              <a:rPr lang="de-DE" sz="1600" dirty="0">
                <a:solidFill>
                  <a:schemeClr val="accent5">
                    <a:lumMod val="60000"/>
                    <a:lumOff val="40000"/>
                  </a:schemeClr>
                </a:solidFill>
              </a:rPr>
              <a:t> </a:t>
            </a:r>
            <a:r>
              <a:rPr lang="de-DE" sz="1600" dirty="0" err="1">
                <a:solidFill>
                  <a:schemeClr val="accent5">
                    <a:lumMod val="60000"/>
                    <a:lumOff val="40000"/>
                  </a:schemeClr>
                </a:solidFill>
              </a:rPr>
              <a:t>of</a:t>
            </a:r>
            <a:r>
              <a:rPr lang="de-DE" sz="1600" dirty="0">
                <a:solidFill>
                  <a:schemeClr val="accent5">
                    <a:lumMod val="60000"/>
                    <a:lumOff val="40000"/>
                  </a:schemeClr>
                </a:solidFill>
              </a:rPr>
              <a:t> Extension </a:t>
            </a:r>
            <a:r>
              <a:rPr lang="de-DE" sz="1600" dirty="0" err="1">
                <a:solidFill>
                  <a:schemeClr val="accent5">
                    <a:lumMod val="60000"/>
                    <a:lumOff val="40000"/>
                  </a:schemeClr>
                </a:solidFill>
              </a:rPr>
              <a:t>Programming</a:t>
            </a:r>
            <a:r>
              <a:rPr lang="de-DE" sz="1600" dirty="0">
                <a:solidFill>
                  <a:schemeClr val="accent5">
                    <a:lumMod val="60000"/>
                    <a:lumOff val="40000"/>
                  </a:schemeClr>
                </a:solidFill>
              </a:rPr>
              <a:t> </a:t>
            </a:r>
          </a:p>
        </p:txBody>
      </p:sp>
    </p:spTree>
    <p:extLst>
      <p:ext uri="{BB962C8B-B14F-4D97-AF65-F5344CB8AC3E}">
        <p14:creationId xmlns:p14="http://schemas.microsoft.com/office/powerpoint/2010/main" val="22359677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393EE-B346-4B32-9C00-AC4CFD67FE0A}"/>
              </a:ext>
            </a:extLst>
          </p:cNvPr>
          <p:cNvSpPr>
            <a:spLocks noGrp="1"/>
          </p:cNvSpPr>
          <p:nvPr>
            <p:ph type="title"/>
          </p:nvPr>
        </p:nvSpPr>
        <p:spPr/>
        <p:txBody>
          <a:body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a:t>
            </a:r>
            <a:r>
              <a:rPr lang="en-GB" dirty="0" err="1">
                <a:solidFill>
                  <a:schemeClr val="bg2"/>
                </a:solidFill>
              </a:rPr>
              <a:t>Enums</a:t>
            </a:r>
            <a:endParaRPr lang="en-GB" dirty="0"/>
          </a:p>
        </p:txBody>
      </p:sp>
      <p:sp>
        <p:nvSpPr>
          <p:cNvPr id="3" name="Datumsplatzhalter 2">
            <a:extLst>
              <a:ext uri="{FF2B5EF4-FFF2-40B4-BE49-F238E27FC236}">
                <a16:creationId xmlns:a16="http://schemas.microsoft.com/office/drawing/2014/main" id="{27588994-FC10-4608-8AE4-E43C23C0B97F}"/>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1CC26E2B-B204-4B6D-BA1D-F35C5EFEE29B}"/>
              </a:ext>
            </a:extLst>
          </p:cNvPr>
          <p:cNvSpPr>
            <a:spLocks noGrp="1"/>
          </p:cNvSpPr>
          <p:nvPr>
            <p:ph type="sldNum" sz="quarter" idx="4"/>
          </p:nvPr>
        </p:nvSpPr>
        <p:spPr/>
        <p:txBody>
          <a:bodyPr/>
          <a:lstStyle/>
          <a:p>
            <a:r>
              <a:rPr lang="de-DE"/>
              <a:t> </a:t>
            </a:r>
            <a:fld id="{F0389FF0-EA6C-204E-82DF-16D97CC1B00E}" type="slidenum">
              <a:rPr lang="de-DE" smtClean="0"/>
              <a:pPr/>
              <a:t>120</a:t>
            </a:fld>
            <a:endParaRPr lang="de-DE"/>
          </a:p>
        </p:txBody>
      </p:sp>
      <p:sp>
        <p:nvSpPr>
          <p:cNvPr id="20" name="Textplatzhalter 4">
            <a:extLst>
              <a:ext uri="{FF2B5EF4-FFF2-40B4-BE49-F238E27FC236}">
                <a16:creationId xmlns:a16="http://schemas.microsoft.com/office/drawing/2014/main" id="{2A01101D-1FAB-4070-BCB0-854A524457A8}"/>
              </a:ext>
            </a:extLst>
          </p:cNvPr>
          <p:cNvSpPr>
            <a:spLocks noGrp="1"/>
          </p:cNvSpPr>
          <p:nvPr>
            <p:ph type="body" sz="quarter" idx="10"/>
          </p:nvPr>
        </p:nvSpPr>
        <p:spPr>
          <a:xfrm>
            <a:off x="359999" y="1440000"/>
            <a:ext cx="2524453" cy="3776984"/>
          </a:xfrm>
        </p:spPr>
        <p:txBody>
          <a:bodyPr/>
          <a:lstStyle/>
          <a:p>
            <a:r>
              <a:rPr lang="de-DE" dirty="0" err="1"/>
              <a:t>Structure</a:t>
            </a:r>
            <a:endParaRPr lang="de-DE" dirty="0"/>
          </a:p>
          <a:p>
            <a:pPr marL="457200" lvl="1" indent="0">
              <a:buNone/>
            </a:pPr>
            <a:endParaRPr lang="de-DE" i="1" dirty="0"/>
          </a:p>
          <a:p>
            <a:pPr marL="457200" lvl="1" indent="0">
              <a:buNone/>
            </a:pPr>
            <a:r>
              <a:rPr lang="de-DE" i="1" dirty="0" err="1"/>
              <a:t>Enum</a:t>
            </a:r>
            <a:r>
              <a:rPr lang="de-DE" i="1" dirty="0"/>
              <a:t> &lt;ID&gt; „&lt;Name&gt;“ </a:t>
            </a:r>
            <a:endParaRPr lang="de-DE" dirty="0"/>
          </a:p>
          <a:p>
            <a:pPr marL="457200" lvl="1" indent="0">
              <a:buNone/>
            </a:pPr>
            <a:r>
              <a:rPr lang="de-DE" i="1" dirty="0"/>
              <a:t>{</a:t>
            </a:r>
            <a:endParaRPr lang="de-DE" dirty="0"/>
          </a:p>
          <a:p>
            <a:pPr marL="457200" lvl="1" indent="0">
              <a:buNone/>
            </a:pPr>
            <a:endParaRPr lang="de-DE" i="1" dirty="0"/>
          </a:p>
          <a:p>
            <a:pPr marL="457200" lvl="1" indent="0">
              <a:buNone/>
            </a:pPr>
            <a:r>
              <a:rPr lang="de-DE" i="1" dirty="0"/>
              <a:t>	</a:t>
            </a:r>
          </a:p>
          <a:p>
            <a:pPr marL="457200" lvl="1" indent="0">
              <a:buNone/>
            </a:pPr>
            <a:r>
              <a:rPr lang="de-DE" i="1" dirty="0"/>
              <a:t>}</a:t>
            </a:r>
          </a:p>
          <a:p>
            <a:pPr marL="457200" lvl="1" indent="0">
              <a:buNone/>
            </a:pPr>
            <a:endParaRPr lang="de-DE" i="1" dirty="0"/>
          </a:p>
          <a:p>
            <a:pPr marL="457200" lvl="1" indent="0">
              <a:buNone/>
            </a:pPr>
            <a:endParaRPr lang="de-DE" dirty="0"/>
          </a:p>
        </p:txBody>
      </p:sp>
      <p:sp>
        <p:nvSpPr>
          <p:cNvPr id="21" name="Rechteck 20">
            <a:extLst>
              <a:ext uri="{FF2B5EF4-FFF2-40B4-BE49-F238E27FC236}">
                <a16:creationId xmlns:a16="http://schemas.microsoft.com/office/drawing/2014/main" id="{EE03CCE6-CB98-423D-893A-A39998257E99}"/>
              </a:ext>
            </a:extLst>
          </p:cNvPr>
          <p:cNvSpPr/>
          <p:nvPr/>
        </p:nvSpPr>
        <p:spPr>
          <a:xfrm>
            <a:off x="1070608" y="2641115"/>
            <a:ext cx="1355436"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[Properties]</a:t>
            </a:r>
            <a:endParaRPr lang="en-GB" sz="1600" dirty="0">
              <a:solidFill>
                <a:schemeClr val="accent5">
                  <a:lumMod val="60000"/>
                  <a:lumOff val="40000"/>
                </a:schemeClr>
              </a:solidFill>
            </a:endParaRPr>
          </a:p>
        </p:txBody>
      </p:sp>
      <p:sp>
        <p:nvSpPr>
          <p:cNvPr id="26" name="Rechteck 25">
            <a:extLst>
              <a:ext uri="{FF2B5EF4-FFF2-40B4-BE49-F238E27FC236}">
                <a16:creationId xmlns:a16="http://schemas.microsoft.com/office/drawing/2014/main" id="{F7FE68F7-698B-49F1-89F9-3ADD592ADD93}"/>
              </a:ext>
            </a:extLst>
          </p:cNvPr>
          <p:cNvSpPr/>
          <p:nvPr/>
        </p:nvSpPr>
        <p:spPr>
          <a:xfrm>
            <a:off x="1070608" y="2969355"/>
            <a:ext cx="1355436"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[Values]</a:t>
            </a:r>
            <a:endParaRPr lang="en-GB" sz="1600" dirty="0">
              <a:solidFill>
                <a:schemeClr val="accent5">
                  <a:lumMod val="60000"/>
                  <a:lumOff val="40000"/>
                </a:schemeClr>
              </a:solidFill>
            </a:endParaRPr>
          </a:p>
        </p:txBody>
      </p:sp>
      <p:sp>
        <p:nvSpPr>
          <p:cNvPr id="40" name="Textfeld 39">
            <a:extLst>
              <a:ext uri="{FF2B5EF4-FFF2-40B4-BE49-F238E27FC236}">
                <a16:creationId xmlns:a16="http://schemas.microsoft.com/office/drawing/2014/main" id="{F1F34167-5CF3-4A40-80D0-FDBFB5354634}"/>
              </a:ext>
            </a:extLst>
          </p:cNvPr>
          <p:cNvSpPr txBox="1"/>
          <p:nvPr/>
        </p:nvSpPr>
        <p:spPr>
          <a:xfrm>
            <a:off x="2996618" y="2672675"/>
            <a:ext cx="5507598" cy="307777"/>
          </a:xfrm>
          <a:prstGeom prst="rect">
            <a:avLst/>
          </a:prstGeom>
          <a:noFill/>
        </p:spPr>
        <p:txBody>
          <a:bodyPr wrap="none" rtlCol="0">
            <a:spAutoFit/>
          </a:bodyPr>
          <a:lstStyle/>
          <a:p>
            <a:r>
              <a:rPr lang="de-DE" sz="1400" dirty="0" err="1"/>
              <a:t>One</a:t>
            </a:r>
            <a:r>
              <a:rPr lang="de-DE" sz="1400" dirty="0"/>
              <a:t> Property </a:t>
            </a:r>
            <a:r>
              <a:rPr lang="de-DE" sz="1400" dirty="0" err="1"/>
              <a:t>only</a:t>
            </a:r>
            <a:r>
              <a:rPr lang="de-DE" sz="1400" dirty="0"/>
              <a:t>: </a:t>
            </a:r>
            <a:r>
              <a:rPr lang="de-DE" sz="1400" i="1" dirty="0"/>
              <a:t>Extensible</a:t>
            </a:r>
            <a:r>
              <a:rPr lang="de-DE" sz="1400" dirty="0"/>
              <a:t> </a:t>
            </a:r>
            <a:r>
              <a:rPr lang="de-DE" sz="1400" dirty="0" err="1"/>
              <a:t>to</a:t>
            </a:r>
            <a:r>
              <a:rPr lang="de-DE" sz="1400" dirty="0"/>
              <a:t> </a:t>
            </a:r>
            <a:r>
              <a:rPr lang="de-DE" sz="1400" dirty="0" err="1"/>
              <a:t>rule</a:t>
            </a:r>
            <a:r>
              <a:rPr lang="de-DE" sz="1400" dirty="0"/>
              <a:t> </a:t>
            </a:r>
            <a:r>
              <a:rPr lang="de-DE" sz="1400" dirty="0" err="1"/>
              <a:t>if</a:t>
            </a:r>
            <a:r>
              <a:rPr lang="de-DE" sz="1400" dirty="0"/>
              <a:t> </a:t>
            </a:r>
            <a:r>
              <a:rPr lang="de-DE" sz="1400" dirty="0" err="1"/>
              <a:t>particular</a:t>
            </a:r>
            <a:r>
              <a:rPr lang="de-DE" sz="1400" dirty="0"/>
              <a:t> </a:t>
            </a:r>
            <a:r>
              <a:rPr lang="de-DE" sz="1400" dirty="0" err="1"/>
              <a:t>Enum</a:t>
            </a:r>
            <a:r>
              <a:rPr lang="de-DE" sz="1400" dirty="0"/>
              <a:t> </a:t>
            </a:r>
            <a:r>
              <a:rPr lang="de-DE" sz="1400" dirty="0" err="1"/>
              <a:t>may</a:t>
            </a:r>
            <a:r>
              <a:rPr lang="de-DE" sz="1400" dirty="0"/>
              <a:t> </a:t>
            </a:r>
            <a:r>
              <a:rPr lang="de-DE" sz="1400" dirty="0" err="1"/>
              <a:t>be</a:t>
            </a:r>
            <a:r>
              <a:rPr lang="de-DE" sz="1400" dirty="0"/>
              <a:t> </a:t>
            </a:r>
            <a:r>
              <a:rPr lang="de-DE" sz="1400" dirty="0" err="1"/>
              <a:t>extended</a:t>
            </a:r>
            <a:endParaRPr lang="en-GB" sz="1400" dirty="0"/>
          </a:p>
        </p:txBody>
      </p:sp>
      <p:cxnSp>
        <p:nvCxnSpPr>
          <p:cNvPr id="41" name="Gerader Verbinder 40">
            <a:extLst>
              <a:ext uri="{FF2B5EF4-FFF2-40B4-BE49-F238E27FC236}">
                <a16:creationId xmlns:a16="http://schemas.microsoft.com/office/drawing/2014/main" id="{6951346B-F8E6-4662-9B93-BB3D67C6B7D8}"/>
              </a:ext>
            </a:extLst>
          </p:cNvPr>
          <p:cNvCxnSpPr>
            <a:cxnSpLocks/>
            <a:stCxn id="21" idx="3"/>
            <a:endCxn id="40" idx="1"/>
          </p:cNvCxnSpPr>
          <p:nvPr/>
        </p:nvCxnSpPr>
        <p:spPr>
          <a:xfrm>
            <a:off x="2426044" y="2793514"/>
            <a:ext cx="570574" cy="33050"/>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47" name="Gerader Verbinder 46">
            <a:extLst>
              <a:ext uri="{FF2B5EF4-FFF2-40B4-BE49-F238E27FC236}">
                <a16:creationId xmlns:a16="http://schemas.microsoft.com/office/drawing/2014/main" id="{E6B5F0C2-33F3-4A36-B327-338F1DF0B8DC}"/>
              </a:ext>
            </a:extLst>
          </p:cNvPr>
          <p:cNvCxnSpPr>
            <a:cxnSpLocks/>
            <a:stCxn id="26" idx="3"/>
            <a:endCxn id="49" idx="0"/>
          </p:cNvCxnSpPr>
          <p:nvPr/>
        </p:nvCxnSpPr>
        <p:spPr>
          <a:xfrm>
            <a:off x="2426044" y="3121754"/>
            <a:ext cx="3142945" cy="830480"/>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sp>
        <p:nvSpPr>
          <p:cNvPr id="49" name="Textfeld 48">
            <a:extLst>
              <a:ext uri="{FF2B5EF4-FFF2-40B4-BE49-F238E27FC236}">
                <a16:creationId xmlns:a16="http://schemas.microsoft.com/office/drawing/2014/main" id="{4DC8943B-40C3-429C-A37D-1011A6B5BEE6}"/>
              </a:ext>
            </a:extLst>
          </p:cNvPr>
          <p:cNvSpPr txBox="1"/>
          <p:nvPr/>
        </p:nvSpPr>
        <p:spPr>
          <a:xfrm>
            <a:off x="2996618" y="3952234"/>
            <a:ext cx="5144742" cy="1384995"/>
          </a:xfrm>
          <a:prstGeom prst="rect">
            <a:avLst/>
          </a:prstGeom>
          <a:noFill/>
        </p:spPr>
        <p:txBody>
          <a:bodyPr wrap="none" rtlCol="0">
            <a:spAutoFit/>
          </a:bodyPr>
          <a:lstStyle/>
          <a:p>
            <a:r>
              <a:rPr lang="de-DE" sz="1400" i="1" dirty="0">
                <a:solidFill>
                  <a:schemeClr val="accent5">
                    <a:lumMod val="60000"/>
                    <a:lumOff val="40000"/>
                  </a:schemeClr>
                </a:solidFill>
              </a:rPr>
              <a:t>Value(&lt;Unique „</a:t>
            </a:r>
            <a:r>
              <a:rPr lang="de-DE" sz="1400" i="1" dirty="0" err="1">
                <a:solidFill>
                  <a:schemeClr val="accent5">
                    <a:lumMod val="60000"/>
                    <a:lumOff val="40000"/>
                  </a:schemeClr>
                </a:solidFill>
              </a:rPr>
              <a:t>No</a:t>
            </a:r>
            <a:r>
              <a:rPr lang="de-DE" sz="1400" i="1" dirty="0">
                <a:solidFill>
                  <a:schemeClr val="accent5">
                    <a:lumMod val="60000"/>
                    <a:lumOff val="40000"/>
                  </a:schemeClr>
                </a:solidFill>
              </a:rPr>
              <a:t>.“ </a:t>
            </a:r>
            <a:r>
              <a:rPr lang="de-DE" sz="1400" i="1" dirty="0" err="1">
                <a:solidFill>
                  <a:schemeClr val="accent5">
                    <a:lumMod val="60000"/>
                    <a:lumOff val="40000"/>
                  </a:schemeClr>
                </a:solidFill>
              </a:rPr>
              <a:t>of</a:t>
            </a:r>
            <a:r>
              <a:rPr lang="de-DE" sz="1400" i="1" dirty="0">
                <a:solidFill>
                  <a:schemeClr val="accent5">
                    <a:lumMod val="60000"/>
                    <a:lumOff val="40000"/>
                  </a:schemeClr>
                </a:solidFill>
              </a:rPr>
              <a:t> </a:t>
            </a:r>
            <a:r>
              <a:rPr lang="de-DE" sz="1400" i="1" dirty="0" err="1">
                <a:solidFill>
                  <a:schemeClr val="accent5">
                    <a:lumMod val="60000"/>
                    <a:lumOff val="40000"/>
                  </a:schemeClr>
                </a:solidFill>
              </a:rPr>
              <a:t>value</a:t>
            </a:r>
            <a:r>
              <a:rPr lang="de-DE" sz="1400" i="1" dirty="0">
                <a:solidFill>
                  <a:schemeClr val="accent5">
                    <a:lumMod val="60000"/>
                    <a:lumOff val="40000"/>
                  </a:schemeClr>
                </a:solidFill>
              </a:rPr>
              <a:t>&gt;; &lt;Unique </a:t>
            </a:r>
            <a:r>
              <a:rPr lang="de-DE" sz="1400" i="1" dirty="0" err="1">
                <a:solidFill>
                  <a:schemeClr val="accent5">
                    <a:lumMod val="60000"/>
                    <a:lumOff val="40000"/>
                  </a:schemeClr>
                </a:solidFill>
              </a:rPr>
              <a:t>Enum</a:t>
            </a:r>
            <a:r>
              <a:rPr lang="de-DE" sz="1400" i="1" dirty="0">
                <a:solidFill>
                  <a:schemeClr val="accent5">
                    <a:lumMod val="60000"/>
                    <a:lumOff val="40000"/>
                  </a:schemeClr>
                </a:solidFill>
              </a:rPr>
              <a:t> Value (Name)&gt;)</a:t>
            </a:r>
          </a:p>
          <a:p>
            <a:r>
              <a:rPr lang="de-DE" sz="1400" i="1" dirty="0">
                <a:solidFill>
                  <a:schemeClr val="accent5">
                    <a:lumMod val="60000"/>
                    <a:lumOff val="40000"/>
                  </a:schemeClr>
                </a:solidFill>
              </a:rPr>
              <a:t>{</a:t>
            </a:r>
          </a:p>
          <a:p>
            <a:r>
              <a:rPr lang="de-DE" sz="1400" i="1" dirty="0">
                <a:solidFill>
                  <a:schemeClr val="accent5">
                    <a:lumMod val="60000"/>
                    <a:lumOff val="40000"/>
                  </a:schemeClr>
                </a:solidFill>
              </a:rPr>
              <a:t>      [Properties]</a:t>
            </a:r>
          </a:p>
          <a:p>
            <a:r>
              <a:rPr lang="de-DE" sz="1400" i="1" dirty="0">
                <a:solidFill>
                  <a:schemeClr val="accent5">
                    <a:lumMod val="60000"/>
                    <a:lumOff val="40000"/>
                  </a:schemeClr>
                </a:solidFill>
              </a:rPr>
              <a:t>}</a:t>
            </a:r>
          </a:p>
          <a:p>
            <a:endParaRPr lang="de-DE" sz="1400" dirty="0"/>
          </a:p>
          <a:p>
            <a:r>
              <a:rPr lang="de-DE" sz="1400" dirty="0" err="1"/>
              <a:t>Available</a:t>
            </a:r>
            <a:r>
              <a:rPr lang="de-DE" sz="1400" dirty="0"/>
              <a:t> Properties: </a:t>
            </a:r>
            <a:r>
              <a:rPr lang="de-DE" sz="1400" i="1" dirty="0"/>
              <a:t>Caption and </a:t>
            </a:r>
            <a:r>
              <a:rPr lang="de-DE" sz="1400" i="1" dirty="0" err="1"/>
              <a:t>CaptionML</a:t>
            </a:r>
            <a:r>
              <a:rPr lang="de-DE" sz="1400" i="1" dirty="0"/>
              <a:t> (</a:t>
            </a:r>
            <a:r>
              <a:rPr lang="de-DE" sz="1400" i="1" dirty="0" err="1"/>
              <a:t>runtime</a:t>
            </a:r>
            <a:r>
              <a:rPr lang="de-DE" sz="1400" i="1" dirty="0"/>
              <a:t> 2.3 and </a:t>
            </a:r>
            <a:r>
              <a:rPr lang="de-DE" sz="1400" i="1" dirty="0" err="1"/>
              <a:t>later</a:t>
            </a:r>
            <a:r>
              <a:rPr lang="de-DE" sz="1400" i="1" dirty="0"/>
              <a:t>)</a:t>
            </a:r>
            <a:endParaRPr lang="en-GB" sz="1400" dirty="0"/>
          </a:p>
        </p:txBody>
      </p:sp>
      <p:pic>
        <p:nvPicPr>
          <p:cNvPr id="11" name="Grafik 10">
            <a:extLst>
              <a:ext uri="{FF2B5EF4-FFF2-40B4-BE49-F238E27FC236}">
                <a16:creationId xmlns:a16="http://schemas.microsoft.com/office/drawing/2014/main" id="{5B566CAB-CC76-4014-AC54-B6C929A749F1}"/>
              </a:ext>
            </a:extLst>
          </p:cNvPr>
          <p:cNvPicPr>
            <a:picLocks noChangeAspect="1"/>
          </p:cNvPicPr>
          <p:nvPr/>
        </p:nvPicPr>
        <p:blipFill>
          <a:blip r:embed="rId2"/>
          <a:stretch>
            <a:fillRect/>
          </a:stretch>
        </p:blipFill>
        <p:spPr>
          <a:xfrm>
            <a:off x="8664542" y="1335292"/>
            <a:ext cx="3441282" cy="4829610"/>
          </a:xfrm>
          <a:prstGeom prst="rect">
            <a:avLst/>
          </a:prstGeom>
        </p:spPr>
      </p:pic>
    </p:spTree>
    <p:extLst>
      <p:ext uri="{BB962C8B-B14F-4D97-AF65-F5344CB8AC3E}">
        <p14:creationId xmlns:p14="http://schemas.microsoft.com/office/powerpoint/2010/main" val="24565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393EE-B346-4B32-9C00-AC4CFD67FE0A}"/>
              </a:ext>
            </a:extLst>
          </p:cNvPr>
          <p:cNvSpPr>
            <a:spLocks noGrp="1"/>
          </p:cNvSpPr>
          <p:nvPr>
            <p:ph type="title"/>
          </p:nvPr>
        </p:nvSpPr>
        <p:spPr/>
        <p:txBody>
          <a:body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a:t>
            </a:r>
            <a:r>
              <a:rPr lang="en-GB" dirty="0" err="1">
                <a:solidFill>
                  <a:schemeClr val="bg2"/>
                </a:solidFill>
              </a:rPr>
              <a:t>Enums</a:t>
            </a:r>
            <a:endParaRPr lang="en-GB" dirty="0"/>
          </a:p>
        </p:txBody>
      </p:sp>
      <p:sp>
        <p:nvSpPr>
          <p:cNvPr id="3" name="Datumsplatzhalter 2">
            <a:extLst>
              <a:ext uri="{FF2B5EF4-FFF2-40B4-BE49-F238E27FC236}">
                <a16:creationId xmlns:a16="http://schemas.microsoft.com/office/drawing/2014/main" id="{27588994-FC10-4608-8AE4-E43C23C0B97F}"/>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1CC26E2B-B204-4B6D-BA1D-F35C5EFEE29B}"/>
              </a:ext>
            </a:extLst>
          </p:cNvPr>
          <p:cNvSpPr>
            <a:spLocks noGrp="1"/>
          </p:cNvSpPr>
          <p:nvPr>
            <p:ph type="sldNum" sz="quarter" idx="4"/>
          </p:nvPr>
        </p:nvSpPr>
        <p:spPr/>
        <p:txBody>
          <a:bodyPr/>
          <a:lstStyle/>
          <a:p>
            <a:r>
              <a:rPr lang="de-DE"/>
              <a:t> </a:t>
            </a:r>
            <a:fld id="{F0389FF0-EA6C-204E-82DF-16D97CC1B00E}" type="slidenum">
              <a:rPr lang="de-DE" smtClean="0"/>
              <a:pPr/>
              <a:t>121</a:t>
            </a:fld>
            <a:endParaRPr lang="de-DE"/>
          </a:p>
        </p:txBody>
      </p:sp>
      <p:sp>
        <p:nvSpPr>
          <p:cNvPr id="20" name="Textplatzhalter 4">
            <a:extLst>
              <a:ext uri="{FF2B5EF4-FFF2-40B4-BE49-F238E27FC236}">
                <a16:creationId xmlns:a16="http://schemas.microsoft.com/office/drawing/2014/main" id="{2A01101D-1FAB-4070-BCB0-854A524457A8}"/>
              </a:ext>
            </a:extLst>
          </p:cNvPr>
          <p:cNvSpPr>
            <a:spLocks noGrp="1"/>
          </p:cNvSpPr>
          <p:nvPr>
            <p:ph type="body" sz="quarter" idx="10"/>
          </p:nvPr>
        </p:nvSpPr>
        <p:spPr>
          <a:xfrm>
            <a:off x="359999" y="1440000"/>
            <a:ext cx="11289076" cy="3776984"/>
          </a:xfrm>
        </p:spPr>
        <p:txBody>
          <a:bodyPr/>
          <a:lstStyle/>
          <a:p>
            <a:r>
              <a:rPr lang="de-DE" dirty="0"/>
              <a:t>Table Fields / Variables </a:t>
            </a:r>
            <a:r>
              <a:rPr lang="de-DE" dirty="0" err="1"/>
              <a:t>can</a:t>
            </a:r>
            <a:r>
              <a:rPr lang="de-DE" dirty="0"/>
              <a:t> </a:t>
            </a:r>
            <a:r>
              <a:rPr lang="de-DE" dirty="0" err="1"/>
              <a:t>be</a:t>
            </a:r>
            <a:r>
              <a:rPr lang="de-DE" dirty="0"/>
              <a:t> </a:t>
            </a:r>
            <a:r>
              <a:rPr lang="de-DE" dirty="0" err="1"/>
              <a:t>of</a:t>
            </a:r>
            <a:r>
              <a:rPr lang="de-DE" dirty="0"/>
              <a:t> type „</a:t>
            </a:r>
            <a:r>
              <a:rPr lang="de-DE" dirty="0" err="1"/>
              <a:t>Enum</a:t>
            </a:r>
            <a:r>
              <a:rPr lang="de-DE" dirty="0"/>
              <a:t>“, </a:t>
            </a:r>
            <a:r>
              <a:rPr lang="de-DE" dirty="0" err="1"/>
              <a:t>subtype</a:t>
            </a:r>
            <a:r>
              <a:rPr lang="de-DE" dirty="0"/>
              <a:t> „</a:t>
            </a:r>
            <a:r>
              <a:rPr lang="de-DE" dirty="0" err="1"/>
              <a:t>Enum</a:t>
            </a:r>
            <a:r>
              <a:rPr lang="de-DE" dirty="0"/>
              <a:t> ID“</a:t>
            </a:r>
          </a:p>
          <a:p>
            <a:r>
              <a:rPr lang="de-DE" dirty="0" err="1"/>
              <a:t>Enums</a:t>
            </a:r>
            <a:r>
              <a:rPr lang="de-DE" dirty="0"/>
              <a:t> „</a:t>
            </a:r>
            <a:r>
              <a:rPr lang="de-DE" dirty="0" err="1"/>
              <a:t>replace</a:t>
            </a:r>
            <a:r>
              <a:rPr lang="de-DE" dirty="0"/>
              <a:t>“ Options</a:t>
            </a:r>
          </a:p>
          <a:p>
            <a:r>
              <a:rPr lang="de-DE" dirty="0"/>
              <a:t>Syntax like Option Syntax</a:t>
            </a:r>
          </a:p>
          <a:p>
            <a:pPr lvl="1"/>
            <a:r>
              <a:rPr lang="de-DE" dirty="0" err="1"/>
              <a:t>Enum</a:t>
            </a:r>
            <a:r>
              <a:rPr lang="de-DE" dirty="0"/>
              <a:t> Values </a:t>
            </a:r>
            <a:r>
              <a:rPr lang="de-DE" dirty="0" err="1"/>
              <a:t>are</a:t>
            </a:r>
            <a:r>
              <a:rPr lang="de-DE" dirty="0"/>
              <a:t> </a:t>
            </a:r>
            <a:r>
              <a:rPr lang="de-DE" dirty="0" err="1"/>
              <a:t>referenced</a:t>
            </a:r>
            <a:r>
              <a:rPr lang="de-DE" dirty="0"/>
              <a:t> via „&lt;</a:t>
            </a:r>
            <a:r>
              <a:rPr lang="de-DE" dirty="0" err="1"/>
              <a:t>Enum</a:t>
            </a:r>
            <a:r>
              <a:rPr lang="de-DE" dirty="0"/>
              <a:t> Name&gt;::&lt;Unique </a:t>
            </a:r>
            <a:r>
              <a:rPr lang="de-DE" dirty="0" err="1"/>
              <a:t>Enum</a:t>
            </a:r>
            <a:r>
              <a:rPr lang="de-DE" dirty="0"/>
              <a:t> Value Name&gt;</a:t>
            </a:r>
          </a:p>
          <a:p>
            <a:pPr lvl="1"/>
            <a:r>
              <a:rPr lang="de-DE" i="1" dirty="0" err="1"/>
              <a:t>Enum</a:t>
            </a:r>
            <a:r>
              <a:rPr lang="de-DE" i="1" dirty="0"/>
              <a:t> Values </a:t>
            </a:r>
            <a:r>
              <a:rPr lang="de-DE" i="1" dirty="0" err="1"/>
              <a:t>Names</a:t>
            </a:r>
            <a:r>
              <a:rPr lang="de-DE" dirty="0"/>
              <a:t> </a:t>
            </a:r>
            <a:r>
              <a:rPr lang="de-DE" dirty="0" err="1"/>
              <a:t>are</a:t>
            </a:r>
            <a:r>
              <a:rPr lang="de-DE" dirty="0"/>
              <a:t> </a:t>
            </a:r>
            <a:r>
              <a:rPr lang="de-DE" dirty="0" err="1"/>
              <a:t>to</a:t>
            </a:r>
            <a:r>
              <a:rPr lang="de-DE" dirty="0"/>
              <a:t> </a:t>
            </a:r>
            <a:r>
              <a:rPr lang="de-DE" dirty="0" err="1"/>
              <a:t>be</a:t>
            </a:r>
            <a:r>
              <a:rPr lang="de-DE" dirty="0"/>
              <a:t> </a:t>
            </a:r>
            <a:r>
              <a:rPr lang="de-DE" dirty="0" err="1"/>
              <a:t>prefixed</a:t>
            </a:r>
            <a:endParaRPr lang="de-DE" dirty="0"/>
          </a:p>
          <a:p>
            <a:r>
              <a:rPr lang="de-DE" dirty="0"/>
              <a:t>More and </a:t>
            </a:r>
            <a:r>
              <a:rPr lang="de-DE" dirty="0" err="1"/>
              <a:t>more</a:t>
            </a:r>
            <a:r>
              <a:rPr lang="de-DE" dirty="0"/>
              <a:t> </a:t>
            </a:r>
            <a:r>
              <a:rPr lang="de-DE" dirty="0" err="1"/>
              <a:t>Enums</a:t>
            </a:r>
            <a:r>
              <a:rPr lang="de-DE" dirty="0"/>
              <a:t> will </a:t>
            </a:r>
            <a:r>
              <a:rPr lang="de-DE" dirty="0" err="1"/>
              <a:t>enter</a:t>
            </a:r>
            <a:r>
              <a:rPr lang="de-DE" dirty="0"/>
              <a:t> </a:t>
            </a:r>
            <a:r>
              <a:rPr lang="de-DE" dirty="0" err="1"/>
              <a:t>the</a:t>
            </a:r>
            <a:r>
              <a:rPr lang="de-DE" dirty="0"/>
              <a:t> </a:t>
            </a:r>
            <a:r>
              <a:rPr lang="de-DE" dirty="0" err="1"/>
              <a:t>standard</a:t>
            </a:r>
            <a:r>
              <a:rPr lang="de-DE" dirty="0"/>
              <a:t>, </a:t>
            </a:r>
            <a:r>
              <a:rPr lang="de-DE" dirty="0" err="1"/>
              <a:t>more</a:t>
            </a:r>
            <a:r>
              <a:rPr lang="de-DE" dirty="0"/>
              <a:t> and </a:t>
            </a:r>
            <a:r>
              <a:rPr lang="de-DE" dirty="0" err="1"/>
              <a:t>more</a:t>
            </a:r>
            <a:r>
              <a:rPr lang="de-DE" dirty="0"/>
              <a:t> will </a:t>
            </a:r>
            <a:r>
              <a:rPr lang="de-DE" dirty="0" err="1"/>
              <a:t>be</a:t>
            </a:r>
            <a:r>
              <a:rPr lang="de-DE" dirty="0"/>
              <a:t> </a:t>
            </a:r>
            <a:r>
              <a:rPr lang="de-DE" i="1" dirty="0"/>
              <a:t>extensible</a:t>
            </a:r>
          </a:p>
          <a:p>
            <a:pPr lvl="1"/>
            <a:r>
              <a:rPr lang="de-DE" dirty="0"/>
              <a:t>Note </a:t>
            </a:r>
            <a:r>
              <a:rPr lang="de-DE" dirty="0" err="1"/>
              <a:t>that</a:t>
            </a:r>
            <a:r>
              <a:rPr lang="de-DE" dirty="0"/>
              <a:t> „</a:t>
            </a:r>
            <a:r>
              <a:rPr lang="de-DE" dirty="0" err="1"/>
              <a:t>Extensibility</a:t>
            </a:r>
            <a:r>
              <a:rPr lang="de-DE" dirty="0"/>
              <a:t>“ </a:t>
            </a:r>
            <a:r>
              <a:rPr lang="de-DE" dirty="0" err="1"/>
              <a:t>here</a:t>
            </a:r>
            <a:r>
              <a:rPr lang="de-DE" dirty="0"/>
              <a:t> </a:t>
            </a:r>
            <a:r>
              <a:rPr lang="de-DE" dirty="0" err="1"/>
              <a:t>means</a:t>
            </a:r>
            <a:r>
              <a:rPr lang="de-DE" dirty="0"/>
              <a:t> </a:t>
            </a:r>
            <a:r>
              <a:rPr lang="de-DE" dirty="0" err="1"/>
              <a:t>that</a:t>
            </a:r>
            <a:r>
              <a:rPr lang="de-DE" dirty="0"/>
              <a:t> </a:t>
            </a:r>
            <a:r>
              <a:rPr lang="de-DE" dirty="0" err="1"/>
              <a:t>any</a:t>
            </a:r>
            <a:r>
              <a:rPr lang="de-DE" dirty="0"/>
              <a:t> code </a:t>
            </a:r>
            <a:r>
              <a:rPr lang="de-DE" dirty="0" err="1"/>
              <a:t>which</a:t>
            </a:r>
            <a:r>
              <a:rPr lang="de-DE" dirty="0"/>
              <a:t> „</a:t>
            </a:r>
            <a:r>
              <a:rPr lang="de-DE" dirty="0" err="1"/>
              <a:t>cases</a:t>
            </a:r>
            <a:r>
              <a:rPr lang="de-DE" dirty="0"/>
              <a:t>“ </a:t>
            </a:r>
            <a:r>
              <a:rPr lang="de-DE" dirty="0" err="1"/>
              <a:t>options</a:t>
            </a:r>
            <a:r>
              <a:rPr lang="de-DE" dirty="0"/>
              <a:t> must </a:t>
            </a:r>
            <a:r>
              <a:rPr lang="de-DE" dirty="0" err="1"/>
              <a:t>be</a:t>
            </a:r>
            <a:r>
              <a:rPr lang="de-DE" dirty="0"/>
              <a:t> extensible, </a:t>
            </a:r>
            <a:r>
              <a:rPr lang="de-DE" dirty="0" err="1"/>
              <a:t>too</a:t>
            </a:r>
            <a:endParaRPr lang="de-DE" dirty="0"/>
          </a:p>
        </p:txBody>
      </p:sp>
    </p:spTree>
    <p:extLst>
      <p:ext uri="{BB962C8B-B14F-4D97-AF65-F5344CB8AC3E}">
        <p14:creationId xmlns:p14="http://schemas.microsoft.com/office/powerpoint/2010/main" val="109081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3000" y="390525"/>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16 | Customer Classification, </a:t>
            </a:r>
            <a:r>
              <a:rPr lang="de-DE" dirty="0" err="1"/>
              <a:t>Enums</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122</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39" name="Rechteck 38">
            <a:extLst>
              <a:ext uri="{FF2B5EF4-FFF2-40B4-BE49-F238E27FC236}">
                <a16:creationId xmlns:a16="http://schemas.microsoft.com/office/drawing/2014/main" id="{07096909-294F-46A3-A730-2F7448C05FBB}"/>
              </a:ext>
            </a:extLst>
          </p:cNvPr>
          <p:cNvSpPr/>
          <p:nvPr/>
        </p:nvSpPr>
        <p:spPr>
          <a:xfrm>
            <a:off x="359999" y="3123164"/>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Connect </a:t>
            </a:r>
            <a:r>
              <a:rPr lang="de-DE" sz="1400" dirty="0" err="1">
                <a:solidFill>
                  <a:srgbClr val="002060"/>
                </a:solidFill>
              </a:rPr>
              <a:t>the</a:t>
            </a:r>
            <a:r>
              <a:rPr lang="de-DE" sz="1400" dirty="0">
                <a:solidFill>
                  <a:srgbClr val="002060"/>
                </a:solidFill>
              </a:rPr>
              <a:t> Project </a:t>
            </a:r>
            <a:r>
              <a:rPr lang="de-DE" sz="1400" dirty="0" err="1">
                <a:solidFill>
                  <a:srgbClr val="002060"/>
                </a:solidFill>
              </a:rPr>
              <a:t>to</a:t>
            </a:r>
            <a:r>
              <a:rPr lang="de-DE" sz="1400" dirty="0">
                <a:solidFill>
                  <a:srgbClr val="002060"/>
                </a:solidFill>
              </a:rPr>
              <a:t> </a:t>
            </a:r>
            <a:r>
              <a:rPr lang="de-DE" sz="1400" dirty="0" err="1">
                <a:solidFill>
                  <a:srgbClr val="002060"/>
                </a:solidFill>
              </a:rPr>
              <a:t>your</a:t>
            </a:r>
            <a:r>
              <a:rPr lang="de-DE" sz="1400" dirty="0">
                <a:solidFill>
                  <a:srgbClr val="002060"/>
                </a:solidFill>
              </a:rPr>
              <a:t> DB</a:t>
            </a:r>
            <a:endParaRPr lang="en-GB" sz="1400" dirty="0">
              <a:solidFill>
                <a:srgbClr val="002060"/>
              </a:solidFill>
            </a:endParaRPr>
          </a:p>
        </p:txBody>
      </p:sp>
      <p:sp>
        <p:nvSpPr>
          <p:cNvPr id="40" name="Rechteck 39">
            <a:extLst>
              <a:ext uri="{FF2B5EF4-FFF2-40B4-BE49-F238E27FC236}">
                <a16:creationId xmlns:a16="http://schemas.microsoft.com/office/drawing/2014/main" id="{5936B757-A34A-413D-A542-E856AB2E4008}"/>
              </a:ext>
            </a:extLst>
          </p:cNvPr>
          <p:cNvSpPr/>
          <p:nvPr/>
        </p:nvSpPr>
        <p:spPr>
          <a:xfrm>
            <a:off x="359999" y="2339222"/>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Create </a:t>
            </a:r>
            <a:r>
              <a:rPr lang="de-DE" sz="1400" dirty="0" err="1">
                <a:solidFill>
                  <a:srgbClr val="002060"/>
                </a:solidFill>
              </a:rPr>
              <a:t>new</a:t>
            </a:r>
            <a:r>
              <a:rPr lang="de-DE" sz="1400" dirty="0">
                <a:solidFill>
                  <a:srgbClr val="002060"/>
                </a:solidFill>
              </a:rPr>
              <a:t> AL Project „</a:t>
            </a:r>
            <a:r>
              <a:rPr lang="de-DE" sz="1400" dirty="0" err="1">
                <a:solidFill>
                  <a:srgbClr val="002060"/>
                </a:solidFill>
              </a:rPr>
              <a:t>CustomerClassification</a:t>
            </a:r>
            <a:r>
              <a:rPr lang="de-DE" sz="1400" dirty="0">
                <a:solidFill>
                  <a:srgbClr val="002060"/>
                </a:solidFill>
              </a:rPr>
              <a:t>“</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C76E5C50-3D1E-4966-B494-097E32B9608C}"/>
              </a:ext>
            </a:extLst>
          </p:cNvPr>
          <p:cNvCxnSpPr>
            <a:cxnSpLocks/>
            <a:stCxn id="40" idx="2"/>
            <a:endCxn id="39" idx="0"/>
          </p:cNvCxnSpPr>
          <p:nvPr/>
        </p:nvCxnSpPr>
        <p:spPr>
          <a:xfrm>
            <a:off x="2170722" y="2704347"/>
            <a:ext cx="0" cy="41881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5C94E95D-F5D6-4975-89CE-999A9E8323C4}"/>
              </a:ext>
            </a:extLst>
          </p:cNvPr>
          <p:cNvCxnSpPr>
            <a:cxnSpLocks/>
            <a:stCxn id="57" idx="2"/>
            <a:endCxn id="12" idx="0"/>
          </p:cNvCxnSpPr>
          <p:nvPr/>
        </p:nvCxnSpPr>
        <p:spPr>
          <a:xfrm>
            <a:off x="2170721" y="4720107"/>
            <a:ext cx="0" cy="93109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id="{A398BC01-0AB5-4F79-A5E9-99E14EADFC9E}"/>
              </a:ext>
            </a:extLst>
          </p:cNvPr>
          <p:cNvSpPr/>
          <p:nvPr/>
        </p:nvSpPr>
        <p:spPr>
          <a:xfrm>
            <a:off x="4590231" y="2234446"/>
            <a:ext cx="2996818" cy="56922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Open VS Code, </a:t>
            </a:r>
          </a:p>
          <a:p>
            <a:r>
              <a:rPr lang="de-DE" sz="1200" dirty="0">
                <a:solidFill>
                  <a:srgbClr val="04276E"/>
                </a:solidFill>
              </a:rPr>
              <a:t>press </a:t>
            </a:r>
            <a:r>
              <a:rPr lang="de-DE" sz="1200" dirty="0" err="1">
                <a:solidFill>
                  <a:srgbClr val="04276E"/>
                </a:solidFill>
              </a:rPr>
              <a:t>Alt+A</a:t>
            </a:r>
            <a:r>
              <a:rPr lang="de-DE" sz="1200" dirty="0">
                <a:solidFill>
                  <a:srgbClr val="04276E"/>
                </a:solidFill>
              </a:rPr>
              <a:t> </a:t>
            </a:r>
            <a:r>
              <a:rPr lang="de-DE" sz="1200" dirty="0" err="1">
                <a:solidFill>
                  <a:srgbClr val="04276E"/>
                </a:solidFill>
              </a:rPr>
              <a:t>Alt+L</a:t>
            </a:r>
            <a:r>
              <a:rPr lang="de-DE" sz="1200" dirty="0">
                <a:solidFill>
                  <a:srgbClr val="04276E"/>
                </a:solidFill>
              </a:rPr>
              <a:t> </a:t>
            </a:r>
            <a:r>
              <a:rPr lang="de-DE" sz="1200" dirty="0" err="1">
                <a:solidFill>
                  <a:srgbClr val="04276E"/>
                </a:solidFill>
              </a:rPr>
              <a:t>to</a:t>
            </a:r>
            <a:r>
              <a:rPr lang="de-DE" sz="1200" dirty="0">
                <a:solidFill>
                  <a:srgbClr val="04276E"/>
                </a:solidFill>
              </a:rPr>
              <a:t> </a:t>
            </a:r>
            <a:r>
              <a:rPr lang="de-DE" sz="1200" dirty="0" err="1">
                <a:solidFill>
                  <a:srgbClr val="04276E"/>
                </a:solidFill>
              </a:rPr>
              <a:t>create</a:t>
            </a:r>
            <a:r>
              <a:rPr lang="de-DE" sz="1200" dirty="0">
                <a:solidFill>
                  <a:srgbClr val="04276E"/>
                </a:solidFill>
              </a:rPr>
              <a:t> „Hello World“ …</a:t>
            </a:r>
            <a:endParaRPr lang="de-DE" sz="1200" i="1" dirty="0">
              <a:solidFill>
                <a:srgbClr val="04276E"/>
              </a:solidFill>
            </a:endParaRPr>
          </a:p>
        </p:txBody>
      </p:sp>
      <p:sp>
        <p:nvSpPr>
          <p:cNvPr id="48" name="Rechteck 47">
            <a:extLst>
              <a:ext uri="{FF2B5EF4-FFF2-40B4-BE49-F238E27FC236}">
                <a16:creationId xmlns:a16="http://schemas.microsoft.com/office/drawing/2014/main" id="{0B374A8D-39FF-4989-88CF-8AE5B22611CC}"/>
              </a:ext>
            </a:extLst>
          </p:cNvPr>
          <p:cNvSpPr/>
          <p:nvPr/>
        </p:nvSpPr>
        <p:spPr>
          <a:xfrm>
            <a:off x="4590230" y="3716648"/>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Clean </a:t>
            </a:r>
            <a:r>
              <a:rPr lang="de-DE" sz="1200" dirty="0" err="1">
                <a:solidFill>
                  <a:srgbClr val="04276E"/>
                </a:solidFill>
              </a:rPr>
              <a:t>up</a:t>
            </a:r>
            <a:r>
              <a:rPr lang="de-DE" sz="1200" dirty="0">
                <a:solidFill>
                  <a:srgbClr val="04276E"/>
                </a:solidFill>
              </a:rPr>
              <a:t> „Hello World“ …</a:t>
            </a:r>
            <a:endParaRPr lang="de-DE" sz="1200" i="1" dirty="0">
              <a:solidFill>
                <a:srgbClr val="04276E"/>
              </a:solidFill>
            </a:endParaRPr>
          </a:p>
        </p:txBody>
      </p:sp>
      <p:cxnSp>
        <p:nvCxnSpPr>
          <p:cNvPr id="49" name="Gerade Verbindung mit Pfeil 48">
            <a:extLst>
              <a:ext uri="{FF2B5EF4-FFF2-40B4-BE49-F238E27FC236}">
                <a16:creationId xmlns:a16="http://schemas.microsoft.com/office/drawing/2014/main" id="{C557CF2C-C691-43A2-B75B-5D8D003F5954}"/>
              </a:ext>
            </a:extLst>
          </p:cNvPr>
          <p:cNvCxnSpPr>
            <a:cxnSpLocks/>
            <a:stCxn id="52" idx="2"/>
            <a:endCxn id="48" idx="0"/>
          </p:cNvCxnSpPr>
          <p:nvPr/>
        </p:nvCxnSpPr>
        <p:spPr>
          <a:xfrm flipH="1">
            <a:off x="6088639" y="3483548"/>
            <a:ext cx="1" cy="23310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1" name="Textfeld 50">
            <a:extLst>
              <a:ext uri="{FF2B5EF4-FFF2-40B4-BE49-F238E27FC236}">
                <a16:creationId xmlns:a16="http://schemas.microsoft.com/office/drawing/2014/main" id="{341CDBB3-2A62-4D19-B502-D7438C9F78BD}"/>
              </a:ext>
            </a:extLst>
          </p:cNvPr>
          <p:cNvSpPr txBox="1"/>
          <p:nvPr/>
        </p:nvSpPr>
        <p:spPr>
          <a:xfrm rot="16200000">
            <a:off x="10205025" y="4498667"/>
            <a:ext cx="3457998" cy="246221"/>
          </a:xfrm>
          <a:prstGeom prst="rect">
            <a:avLst/>
          </a:prstGeom>
          <a:noFill/>
        </p:spPr>
        <p:txBody>
          <a:bodyPr wrap="none" rtlCol="0">
            <a:spAutoFit/>
          </a:bodyPr>
          <a:lstStyle/>
          <a:p>
            <a:r>
              <a:rPr lang="de-DE" sz="1000" dirty="0" err="1"/>
              <a:t>There</a:t>
            </a:r>
            <a:r>
              <a:rPr lang="de-DE" sz="1000" dirty="0"/>
              <a:t> </a:t>
            </a:r>
            <a:r>
              <a:rPr lang="de-DE" sz="1000" dirty="0" err="1"/>
              <a:t>might</a:t>
            </a:r>
            <a:r>
              <a:rPr lang="de-DE" sz="1000" dirty="0"/>
              <a:t> </a:t>
            </a:r>
            <a:r>
              <a:rPr lang="de-DE" sz="1000" dirty="0" err="1"/>
              <a:t>be</a:t>
            </a:r>
            <a:r>
              <a:rPr lang="de-DE" sz="1000" dirty="0"/>
              <a:t> </a:t>
            </a:r>
            <a:r>
              <a:rPr lang="de-DE" sz="1000" dirty="0" err="1"/>
              <a:t>other</a:t>
            </a:r>
            <a:r>
              <a:rPr lang="de-DE" sz="1000" dirty="0"/>
              <a:t> </a:t>
            </a:r>
            <a:r>
              <a:rPr lang="de-DE" sz="1000" dirty="0" err="1"/>
              <a:t>ways</a:t>
            </a:r>
            <a:r>
              <a:rPr lang="de-DE" sz="1000" dirty="0"/>
              <a:t> </a:t>
            </a:r>
            <a:r>
              <a:rPr lang="de-DE" sz="1000" dirty="0" err="1"/>
              <a:t>of</a:t>
            </a:r>
            <a:r>
              <a:rPr lang="de-DE" sz="1000" dirty="0"/>
              <a:t> </a:t>
            </a:r>
            <a:r>
              <a:rPr lang="de-DE" sz="1000" dirty="0" err="1"/>
              <a:t>carrying</a:t>
            </a:r>
            <a:r>
              <a:rPr lang="de-DE" sz="1000" dirty="0"/>
              <a:t> out </a:t>
            </a:r>
            <a:r>
              <a:rPr lang="de-DE" sz="1000" dirty="0" err="1"/>
              <a:t>this</a:t>
            </a:r>
            <a:r>
              <a:rPr lang="de-DE" sz="1000" dirty="0"/>
              <a:t> </a:t>
            </a:r>
            <a:r>
              <a:rPr lang="de-DE" sz="1000" dirty="0" err="1"/>
              <a:t>implementation</a:t>
            </a:r>
            <a:endParaRPr lang="en-GB" sz="1000" dirty="0"/>
          </a:p>
        </p:txBody>
      </p:sp>
      <p:sp>
        <p:nvSpPr>
          <p:cNvPr id="52" name="Rechteck 51">
            <a:extLst>
              <a:ext uri="{FF2B5EF4-FFF2-40B4-BE49-F238E27FC236}">
                <a16:creationId xmlns:a16="http://schemas.microsoft.com/office/drawing/2014/main" id="{2440D610-63DD-4C80-B10B-5C467C0120A7}"/>
              </a:ext>
            </a:extLst>
          </p:cNvPr>
          <p:cNvSpPr/>
          <p:nvPr/>
        </p:nvSpPr>
        <p:spPr>
          <a:xfrm>
            <a:off x="4590231" y="3118422"/>
            <a:ext cx="2996818" cy="3651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Adapt</a:t>
            </a:r>
            <a:r>
              <a:rPr lang="de-DE" sz="1200" dirty="0">
                <a:solidFill>
                  <a:srgbClr val="04276E"/>
                </a:solidFill>
              </a:rPr>
              <a:t> </a:t>
            </a:r>
            <a:r>
              <a:rPr lang="de-DE" sz="1200" dirty="0" err="1">
                <a:solidFill>
                  <a:srgbClr val="04276E"/>
                </a:solidFill>
              </a:rPr>
              <a:t>launch.json</a:t>
            </a:r>
            <a:r>
              <a:rPr lang="de-DE" sz="1200" dirty="0">
                <a:solidFill>
                  <a:srgbClr val="04276E"/>
                </a:solidFill>
              </a:rPr>
              <a:t> and </a:t>
            </a:r>
            <a:r>
              <a:rPr lang="de-DE" sz="1200" dirty="0" err="1">
                <a:solidFill>
                  <a:srgbClr val="04276E"/>
                </a:solidFill>
              </a:rPr>
              <a:t>app.json</a:t>
            </a:r>
            <a:endParaRPr lang="de-DE" sz="1200" i="1" dirty="0">
              <a:solidFill>
                <a:srgbClr val="04276E"/>
              </a:solidFill>
            </a:endParaRPr>
          </a:p>
        </p:txBody>
      </p:sp>
      <p:cxnSp>
        <p:nvCxnSpPr>
          <p:cNvPr id="54" name="Gerade Verbindung mit Pfeil 53">
            <a:extLst>
              <a:ext uri="{FF2B5EF4-FFF2-40B4-BE49-F238E27FC236}">
                <a16:creationId xmlns:a16="http://schemas.microsoft.com/office/drawing/2014/main" id="{E19ED1CE-28DF-4F87-8830-A7D151765C6D}"/>
              </a:ext>
            </a:extLst>
          </p:cNvPr>
          <p:cNvCxnSpPr>
            <a:cxnSpLocks/>
            <a:stCxn id="39" idx="3"/>
            <a:endCxn id="52" idx="1"/>
          </p:cNvCxnSpPr>
          <p:nvPr/>
        </p:nvCxnSpPr>
        <p:spPr>
          <a:xfrm flipV="1">
            <a:off x="3981445" y="3300985"/>
            <a:ext cx="608786" cy="47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3DE97BFB-6D58-4A75-BFA1-19FC7ADBD07B}"/>
              </a:ext>
            </a:extLst>
          </p:cNvPr>
          <p:cNvCxnSpPr>
            <a:cxnSpLocks/>
            <a:stCxn id="40" idx="3"/>
            <a:endCxn id="46" idx="1"/>
          </p:cNvCxnSpPr>
          <p:nvPr/>
        </p:nvCxnSpPr>
        <p:spPr>
          <a:xfrm flipV="1">
            <a:off x="3981445" y="2519060"/>
            <a:ext cx="608786" cy="272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F2DC19F1-6F94-4B2D-9472-6F530CCA37A1}"/>
              </a:ext>
            </a:extLst>
          </p:cNvPr>
          <p:cNvSpPr/>
          <p:nvPr/>
        </p:nvSpPr>
        <p:spPr>
          <a:xfrm>
            <a:off x="359998" y="4354982"/>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GAP</a:t>
            </a:r>
            <a:endParaRPr lang="en-GB" sz="1400" dirty="0">
              <a:solidFill>
                <a:srgbClr val="002060"/>
              </a:solidFill>
            </a:endParaRPr>
          </a:p>
        </p:txBody>
      </p:sp>
      <p:sp>
        <p:nvSpPr>
          <p:cNvPr id="58" name="Rechteck 57">
            <a:extLst>
              <a:ext uri="{FF2B5EF4-FFF2-40B4-BE49-F238E27FC236}">
                <a16:creationId xmlns:a16="http://schemas.microsoft.com/office/drawing/2014/main" id="{0D191804-822F-4072-A484-4E06C7820D96}"/>
              </a:ext>
            </a:extLst>
          </p:cNvPr>
          <p:cNvSpPr/>
          <p:nvPr/>
        </p:nvSpPr>
        <p:spPr>
          <a:xfrm>
            <a:off x="4590230" y="4354982"/>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Create proper AL File </a:t>
            </a:r>
            <a:r>
              <a:rPr lang="de-DE" sz="1200" dirty="0" err="1">
                <a:solidFill>
                  <a:srgbClr val="04276E"/>
                </a:solidFill>
              </a:rPr>
              <a:t>Structure</a:t>
            </a:r>
            <a:endParaRPr lang="de-DE" sz="1200" i="1" dirty="0">
              <a:solidFill>
                <a:srgbClr val="04276E"/>
              </a:solidFill>
            </a:endParaRPr>
          </a:p>
        </p:txBody>
      </p:sp>
      <p:cxnSp>
        <p:nvCxnSpPr>
          <p:cNvPr id="61" name="Gerade Verbindung mit Pfeil 60">
            <a:extLst>
              <a:ext uri="{FF2B5EF4-FFF2-40B4-BE49-F238E27FC236}">
                <a16:creationId xmlns:a16="http://schemas.microsoft.com/office/drawing/2014/main" id="{30F95B72-F3D7-4C76-9ACA-4CC9D3182110}"/>
              </a:ext>
            </a:extLst>
          </p:cNvPr>
          <p:cNvCxnSpPr>
            <a:cxnSpLocks/>
            <a:stCxn id="57" idx="3"/>
            <a:endCxn id="58" idx="1"/>
          </p:cNvCxnSpPr>
          <p:nvPr/>
        </p:nvCxnSpPr>
        <p:spPr>
          <a:xfrm>
            <a:off x="3981444" y="4537545"/>
            <a:ext cx="60878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23495B7A-BDBB-4DC7-BFE7-759A5D052D80}"/>
              </a:ext>
            </a:extLst>
          </p:cNvPr>
          <p:cNvCxnSpPr>
            <a:cxnSpLocks/>
            <a:stCxn id="39" idx="2"/>
            <a:endCxn id="57" idx="0"/>
          </p:cNvCxnSpPr>
          <p:nvPr/>
        </p:nvCxnSpPr>
        <p:spPr>
          <a:xfrm flipH="1">
            <a:off x="2170721" y="3488289"/>
            <a:ext cx="1" cy="86669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1" name="Rechteck 70">
            <a:extLst>
              <a:ext uri="{FF2B5EF4-FFF2-40B4-BE49-F238E27FC236}">
                <a16:creationId xmlns:a16="http://schemas.microsoft.com/office/drawing/2014/main" id="{5C7783D4-2020-4E30-8F9E-411874B60FED}"/>
              </a:ext>
            </a:extLst>
          </p:cNvPr>
          <p:cNvSpPr/>
          <p:nvPr/>
        </p:nvSpPr>
        <p:spPr>
          <a:xfrm>
            <a:off x="359999" y="828101"/>
            <a:ext cx="9915213" cy="127415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600" b="1" dirty="0">
                <a:solidFill>
                  <a:srgbClr val="002060"/>
                </a:solidFill>
              </a:rPr>
              <a:t>GAP-AL-006: Customer Classification</a:t>
            </a:r>
            <a:r>
              <a:rPr lang="de-DE" sz="1600" dirty="0">
                <a:solidFill>
                  <a:srgbClr val="002060"/>
                </a:solidFill>
              </a:rPr>
              <a:t> </a:t>
            </a:r>
          </a:p>
          <a:p>
            <a:r>
              <a:rPr lang="de-DE" sz="1600" dirty="0" err="1">
                <a:solidFill>
                  <a:srgbClr val="002060"/>
                </a:solidFill>
              </a:rPr>
              <a:t>It</a:t>
            </a:r>
            <a:r>
              <a:rPr lang="de-DE" sz="1600" dirty="0">
                <a:solidFill>
                  <a:srgbClr val="002060"/>
                </a:solidFill>
              </a:rPr>
              <a:t> </a:t>
            </a:r>
            <a:r>
              <a:rPr lang="de-DE" sz="1600" dirty="0" err="1">
                <a:solidFill>
                  <a:srgbClr val="002060"/>
                </a:solidFill>
              </a:rPr>
              <a:t>shall</a:t>
            </a:r>
            <a:r>
              <a:rPr lang="de-DE" sz="1600" dirty="0">
                <a:solidFill>
                  <a:srgbClr val="002060"/>
                </a:solidFill>
              </a:rPr>
              <a:t> </a:t>
            </a:r>
            <a:r>
              <a:rPr lang="de-DE" sz="1600" dirty="0" err="1">
                <a:solidFill>
                  <a:srgbClr val="002060"/>
                </a:solidFill>
              </a:rPr>
              <a:t>be</a:t>
            </a:r>
            <a:r>
              <a:rPr lang="de-DE" sz="1600" dirty="0">
                <a:solidFill>
                  <a:srgbClr val="002060"/>
                </a:solidFill>
              </a:rPr>
              <a:t> possible </a:t>
            </a:r>
            <a:r>
              <a:rPr lang="de-DE" sz="1600" dirty="0" err="1">
                <a:solidFill>
                  <a:srgbClr val="002060"/>
                </a:solidFill>
              </a:rPr>
              <a:t>to</a:t>
            </a:r>
            <a:r>
              <a:rPr lang="de-DE" sz="1600" dirty="0">
                <a:solidFill>
                  <a:srgbClr val="002060"/>
                </a:solidFill>
              </a:rPr>
              <a:t> </a:t>
            </a:r>
            <a:r>
              <a:rPr lang="de-DE" sz="1600" dirty="0" err="1">
                <a:solidFill>
                  <a:srgbClr val="002060"/>
                </a:solidFill>
              </a:rPr>
              <a:t>setup</a:t>
            </a:r>
            <a:r>
              <a:rPr lang="de-DE" sz="1600" dirty="0">
                <a:solidFill>
                  <a:srgbClr val="002060"/>
                </a:solidFill>
              </a:rPr>
              <a:t> a </a:t>
            </a:r>
            <a:r>
              <a:rPr lang="de-DE" sz="1600" dirty="0" err="1">
                <a:solidFill>
                  <a:srgbClr val="002060"/>
                </a:solidFill>
              </a:rPr>
              <a:t>classification</a:t>
            </a:r>
            <a:r>
              <a:rPr lang="de-DE" sz="1600" dirty="0">
                <a:solidFill>
                  <a:srgbClr val="002060"/>
                </a:solidFill>
              </a:rPr>
              <a:t> </a:t>
            </a:r>
            <a:r>
              <a:rPr lang="de-DE" sz="1600" dirty="0" err="1">
                <a:solidFill>
                  <a:srgbClr val="002060"/>
                </a:solidFill>
              </a:rPr>
              <a:t>of</a:t>
            </a:r>
            <a:r>
              <a:rPr lang="de-DE" sz="1600" dirty="0">
                <a:solidFill>
                  <a:srgbClr val="002060"/>
                </a:solidFill>
              </a:rPr>
              <a:t> </a:t>
            </a:r>
            <a:r>
              <a:rPr lang="de-DE" sz="1600" dirty="0" err="1">
                <a:solidFill>
                  <a:srgbClr val="002060"/>
                </a:solidFill>
              </a:rPr>
              <a:t>customers</a:t>
            </a:r>
            <a:r>
              <a:rPr lang="de-DE" sz="1600" dirty="0">
                <a:solidFill>
                  <a:srgbClr val="002060"/>
                </a:solidFill>
              </a:rPr>
              <a:t> </a:t>
            </a:r>
            <a:r>
              <a:rPr lang="de-DE" sz="1600" dirty="0" err="1">
                <a:solidFill>
                  <a:srgbClr val="002060"/>
                </a:solidFill>
              </a:rPr>
              <a:t>by</a:t>
            </a:r>
            <a:r>
              <a:rPr lang="de-DE" sz="1600" dirty="0">
                <a:solidFill>
                  <a:srgbClr val="002060"/>
                </a:solidFill>
              </a:rPr>
              <a:t> </a:t>
            </a:r>
            <a:r>
              <a:rPr lang="de-DE" sz="1600" dirty="0" err="1">
                <a:solidFill>
                  <a:srgbClr val="002060"/>
                </a:solidFill>
              </a:rPr>
              <a:t>assigning</a:t>
            </a:r>
            <a:r>
              <a:rPr lang="de-DE" sz="1600" dirty="0">
                <a:solidFill>
                  <a:srgbClr val="002060"/>
                </a:solidFill>
              </a:rPr>
              <a:t> </a:t>
            </a:r>
            <a:r>
              <a:rPr lang="de-DE" sz="1600" dirty="0" err="1">
                <a:solidFill>
                  <a:srgbClr val="002060"/>
                </a:solidFill>
              </a:rPr>
              <a:t>them</a:t>
            </a:r>
            <a:r>
              <a:rPr lang="de-DE" sz="1600" dirty="0">
                <a:solidFill>
                  <a:srgbClr val="002060"/>
                </a:solidFill>
              </a:rPr>
              <a:t> </a:t>
            </a:r>
            <a:r>
              <a:rPr lang="de-DE" sz="1600" dirty="0" err="1">
                <a:solidFill>
                  <a:srgbClr val="002060"/>
                </a:solidFill>
              </a:rPr>
              <a:t>one</a:t>
            </a:r>
            <a:r>
              <a:rPr lang="de-DE" sz="1600" dirty="0">
                <a:solidFill>
                  <a:srgbClr val="002060"/>
                </a:solidFill>
              </a:rPr>
              <a:t> </a:t>
            </a:r>
            <a:r>
              <a:rPr lang="de-DE" sz="1600" dirty="0" err="1">
                <a:solidFill>
                  <a:srgbClr val="002060"/>
                </a:solidFill>
              </a:rPr>
              <a:t>of</a:t>
            </a:r>
            <a:r>
              <a:rPr lang="de-DE" sz="1600" dirty="0">
                <a:solidFill>
                  <a:srgbClr val="002060"/>
                </a:solidFill>
              </a:rPr>
              <a:t> </a:t>
            </a:r>
            <a:r>
              <a:rPr lang="de-DE" sz="1600" dirty="0" err="1">
                <a:solidFill>
                  <a:srgbClr val="002060"/>
                </a:solidFill>
              </a:rPr>
              <a:t>the</a:t>
            </a:r>
            <a:r>
              <a:rPr lang="de-DE" sz="1600" dirty="0">
                <a:solidFill>
                  <a:srgbClr val="002060"/>
                </a:solidFill>
              </a:rPr>
              <a:t> „</a:t>
            </a:r>
            <a:r>
              <a:rPr lang="de-DE" sz="1600" dirty="0" err="1">
                <a:solidFill>
                  <a:srgbClr val="002060"/>
                </a:solidFill>
              </a:rPr>
              <a:t>values</a:t>
            </a:r>
            <a:r>
              <a:rPr lang="de-DE" sz="1600" dirty="0">
                <a:solidFill>
                  <a:srgbClr val="002060"/>
                </a:solidFill>
              </a:rPr>
              <a:t>“ „---“, „Bronze Customer“, „</a:t>
            </a:r>
            <a:r>
              <a:rPr lang="de-DE" sz="1600" dirty="0" err="1">
                <a:solidFill>
                  <a:srgbClr val="002060"/>
                </a:solidFill>
              </a:rPr>
              <a:t>Silver</a:t>
            </a:r>
            <a:r>
              <a:rPr lang="de-DE" sz="1600" dirty="0">
                <a:solidFill>
                  <a:srgbClr val="002060"/>
                </a:solidFill>
              </a:rPr>
              <a:t> Customer“ </a:t>
            </a:r>
            <a:r>
              <a:rPr lang="de-DE" sz="1600" dirty="0" err="1">
                <a:solidFill>
                  <a:srgbClr val="002060"/>
                </a:solidFill>
              </a:rPr>
              <a:t>or</a:t>
            </a:r>
            <a:r>
              <a:rPr lang="de-DE" sz="1600" dirty="0">
                <a:solidFill>
                  <a:srgbClr val="002060"/>
                </a:solidFill>
              </a:rPr>
              <a:t> „Gold Customer“. An Action „</a:t>
            </a:r>
            <a:r>
              <a:rPr lang="de-DE" sz="1600" dirty="0" err="1">
                <a:solidFill>
                  <a:srgbClr val="002060"/>
                </a:solidFill>
              </a:rPr>
              <a:t>Suggest</a:t>
            </a:r>
            <a:r>
              <a:rPr lang="de-DE" sz="1600" dirty="0">
                <a:solidFill>
                  <a:srgbClr val="002060"/>
                </a:solidFill>
              </a:rPr>
              <a:t> Salutation“ in </a:t>
            </a:r>
            <a:r>
              <a:rPr lang="de-DE" sz="1600" dirty="0" err="1">
                <a:solidFill>
                  <a:srgbClr val="002060"/>
                </a:solidFill>
              </a:rPr>
              <a:t>the</a:t>
            </a:r>
            <a:r>
              <a:rPr lang="de-DE" sz="1600" dirty="0">
                <a:solidFill>
                  <a:srgbClr val="002060"/>
                </a:solidFill>
              </a:rPr>
              <a:t> Customer Action Group </a:t>
            </a:r>
            <a:r>
              <a:rPr lang="de-DE" sz="1600" dirty="0" err="1">
                <a:solidFill>
                  <a:srgbClr val="002060"/>
                </a:solidFill>
              </a:rPr>
              <a:t>shall</a:t>
            </a:r>
            <a:r>
              <a:rPr lang="de-DE" sz="1600" dirty="0">
                <a:solidFill>
                  <a:srgbClr val="002060"/>
                </a:solidFill>
              </a:rPr>
              <a:t> </a:t>
            </a:r>
            <a:r>
              <a:rPr lang="de-DE" sz="1600" dirty="0" err="1">
                <a:solidFill>
                  <a:srgbClr val="002060"/>
                </a:solidFill>
              </a:rPr>
              <a:t>suggest</a:t>
            </a:r>
            <a:r>
              <a:rPr lang="de-DE" sz="1600" dirty="0">
                <a:solidFill>
                  <a:srgbClr val="002060"/>
                </a:solidFill>
              </a:rPr>
              <a:t> a </a:t>
            </a:r>
            <a:r>
              <a:rPr lang="de-DE" sz="1600" dirty="0" err="1">
                <a:solidFill>
                  <a:srgbClr val="002060"/>
                </a:solidFill>
              </a:rPr>
              <a:t>salutation</a:t>
            </a:r>
            <a:r>
              <a:rPr lang="de-DE" sz="1600" dirty="0">
                <a:solidFill>
                  <a:srgbClr val="002060"/>
                </a:solidFill>
              </a:rPr>
              <a:t> </a:t>
            </a:r>
            <a:r>
              <a:rPr lang="de-DE" sz="1600" dirty="0" err="1">
                <a:solidFill>
                  <a:srgbClr val="002060"/>
                </a:solidFill>
              </a:rPr>
              <a:t>depending</a:t>
            </a:r>
            <a:r>
              <a:rPr lang="de-DE" sz="1600" dirty="0">
                <a:solidFill>
                  <a:srgbClr val="002060"/>
                </a:solidFill>
              </a:rPr>
              <a:t> on </a:t>
            </a:r>
            <a:r>
              <a:rPr lang="de-DE" sz="1600" dirty="0" err="1">
                <a:solidFill>
                  <a:srgbClr val="002060"/>
                </a:solidFill>
              </a:rPr>
              <a:t>the</a:t>
            </a:r>
            <a:r>
              <a:rPr lang="de-DE" sz="1600" dirty="0">
                <a:solidFill>
                  <a:srgbClr val="002060"/>
                </a:solidFill>
              </a:rPr>
              <a:t> </a:t>
            </a:r>
            <a:r>
              <a:rPr lang="de-DE" sz="1600" dirty="0" err="1">
                <a:solidFill>
                  <a:srgbClr val="002060"/>
                </a:solidFill>
              </a:rPr>
              <a:t>particular</a:t>
            </a:r>
            <a:r>
              <a:rPr lang="de-DE" sz="1600" dirty="0">
                <a:solidFill>
                  <a:srgbClr val="002060"/>
                </a:solidFill>
              </a:rPr>
              <a:t> </a:t>
            </a:r>
            <a:r>
              <a:rPr lang="de-DE" sz="1600" dirty="0" err="1">
                <a:solidFill>
                  <a:srgbClr val="002060"/>
                </a:solidFill>
              </a:rPr>
              <a:t>classification</a:t>
            </a:r>
            <a:r>
              <a:rPr lang="de-DE" sz="1600" dirty="0">
                <a:solidFill>
                  <a:srgbClr val="002060"/>
                </a:solidFill>
              </a:rPr>
              <a:t>. The Action </a:t>
            </a:r>
            <a:r>
              <a:rPr lang="de-DE" sz="1600" dirty="0" err="1">
                <a:solidFill>
                  <a:srgbClr val="002060"/>
                </a:solidFill>
              </a:rPr>
              <a:t>starts</a:t>
            </a:r>
            <a:r>
              <a:rPr lang="de-DE" sz="1600" dirty="0">
                <a:solidFill>
                  <a:srgbClr val="002060"/>
                </a:solidFill>
              </a:rPr>
              <a:t> a </a:t>
            </a:r>
            <a:r>
              <a:rPr lang="de-DE" sz="1600" dirty="0" err="1">
                <a:solidFill>
                  <a:srgbClr val="002060"/>
                </a:solidFill>
              </a:rPr>
              <a:t>respective</a:t>
            </a:r>
            <a:r>
              <a:rPr lang="de-DE" sz="1600" dirty="0">
                <a:solidFill>
                  <a:srgbClr val="002060"/>
                </a:solidFill>
              </a:rPr>
              <a:t> </a:t>
            </a:r>
            <a:r>
              <a:rPr lang="de-DE" sz="1600" dirty="0" err="1">
                <a:solidFill>
                  <a:srgbClr val="002060"/>
                </a:solidFill>
              </a:rPr>
              <a:t>message</a:t>
            </a:r>
            <a:r>
              <a:rPr lang="de-DE" sz="1600" dirty="0">
                <a:solidFill>
                  <a:srgbClr val="002060"/>
                </a:solidFill>
              </a:rPr>
              <a:t> „Hello &lt;</a:t>
            </a:r>
            <a:r>
              <a:rPr lang="de-DE" sz="1600" dirty="0" err="1">
                <a:solidFill>
                  <a:srgbClr val="002060"/>
                </a:solidFill>
              </a:rPr>
              <a:t>name</a:t>
            </a:r>
            <a:r>
              <a:rPr lang="de-DE" sz="1600" dirty="0">
                <a:solidFill>
                  <a:srgbClr val="002060"/>
                </a:solidFill>
              </a:rPr>
              <a:t>&gt;“, „Dear </a:t>
            </a:r>
            <a:r>
              <a:rPr lang="de-DE" sz="1600" dirty="0" err="1">
                <a:solidFill>
                  <a:srgbClr val="002060"/>
                </a:solidFill>
              </a:rPr>
              <a:t>bronze</a:t>
            </a:r>
            <a:r>
              <a:rPr lang="de-DE" sz="1600" dirty="0">
                <a:solidFill>
                  <a:srgbClr val="002060"/>
                </a:solidFill>
              </a:rPr>
              <a:t> &lt;Name&gt;“, „Dear </a:t>
            </a:r>
            <a:r>
              <a:rPr lang="de-DE" sz="1600" dirty="0" err="1">
                <a:solidFill>
                  <a:srgbClr val="002060"/>
                </a:solidFill>
              </a:rPr>
              <a:t>silver</a:t>
            </a:r>
            <a:r>
              <a:rPr lang="de-DE" sz="1600" dirty="0">
                <a:solidFill>
                  <a:srgbClr val="002060"/>
                </a:solidFill>
              </a:rPr>
              <a:t> &lt;</a:t>
            </a:r>
            <a:r>
              <a:rPr lang="de-DE" sz="1600" dirty="0" err="1">
                <a:solidFill>
                  <a:srgbClr val="002060"/>
                </a:solidFill>
              </a:rPr>
              <a:t>name</a:t>
            </a:r>
            <a:r>
              <a:rPr lang="de-DE" sz="1600" dirty="0">
                <a:solidFill>
                  <a:srgbClr val="002060"/>
                </a:solidFill>
              </a:rPr>
              <a:t>&gt;“ </a:t>
            </a:r>
            <a:r>
              <a:rPr lang="de-DE" sz="1600" dirty="0" err="1">
                <a:solidFill>
                  <a:srgbClr val="002060"/>
                </a:solidFill>
              </a:rPr>
              <a:t>or</a:t>
            </a:r>
            <a:r>
              <a:rPr lang="de-DE" sz="1600" dirty="0">
                <a:solidFill>
                  <a:srgbClr val="002060"/>
                </a:solidFill>
              </a:rPr>
              <a:t> „Dear </a:t>
            </a:r>
            <a:r>
              <a:rPr lang="de-DE" sz="1600" dirty="0" err="1">
                <a:solidFill>
                  <a:srgbClr val="002060"/>
                </a:solidFill>
              </a:rPr>
              <a:t>most</a:t>
            </a:r>
            <a:r>
              <a:rPr lang="de-DE" sz="1600" dirty="0">
                <a:solidFill>
                  <a:srgbClr val="002060"/>
                </a:solidFill>
              </a:rPr>
              <a:t> </a:t>
            </a:r>
            <a:r>
              <a:rPr lang="de-DE" sz="1600" dirty="0" err="1">
                <a:solidFill>
                  <a:srgbClr val="002060"/>
                </a:solidFill>
              </a:rPr>
              <a:t>revered</a:t>
            </a:r>
            <a:r>
              <a:rPr lang="de-DE" sz="1600" dirty="0">
                <a:solidFill>
                  <a:srgbClr val="002060"/>
                </a:solidFill>
              </a:rPr>
              <a:t> </a:t>
            </a:r>
            <a:r>
              <a:rPr lang="de-DE" sz="1600" dirty="0" err="1">
                <a:solidFill>
                  <a:srgbClr val="002060"/>
                </a:solidFill>
              </a:rPr>
              <a:t>gold</a:t>
            </a:r>
            <a:r>
              <a:rPr lang="de-DE" sz="1600" dirty="0">
                <a:solidFill>
                  <a:srgbClr val="002060"/>
                </a:solidFill>
              </a:rPr>
              <a:t> &lt;</a:t>
            </a:r>
            <a:r>
              <a:rPr lang="de-DE" sz="1600" dirty="0" err="1">
                <a:solidFill>
                  <a:srgbClr val="002060"/>
                </a:solidFill>
              </a:rPr>
              <a:t>name</a:t>
            </a:r>
            <a:r>
              <a:rPr lang="de-DE" sz="1600" dirty="0">
                <a:solidFill>
                  <a:srgbClr val="002060"/>
                </a:solidFill>
              </a:rPr>
              <a:t>&gt;“.</a:t>
            </a:r>
            <a:endParaRPr lang="en-GB" sz="1600" dirty="0">
              <a:solidFill>
                <a:srgbClr val="002060"/>
              </a:solidFill>
            </a:endParaRPr>
          </a:p>
        </p:txBody>
      </p:sp>
      <p:pic>
        <p:nvPicPr>
          <p:cNvPr id="2" name="Grafik 1">
            <a:extLst>
              <a:ext uri="{FF2B5EF4-FFF2-40B4-BE49-F238E27FC236}">
                <a16:creationId xmlns:a16="http://schemas.microsoft.com/office/drawing/2014/main" id="{31204795-CDCA-4AEB-B812-FB4B09C8CB70}"/>
              </a:ext>
            </a:extLst>
          </p:cNvPr>
          <p:cNvPicPr>
            <a:picLocks noChangeAspect="1"/>
          </p:cNvPicPr>
          <p:nvPr/>
        </p:nvPicPr>
        <p:blipFill>
          <a:blip r:embed="rId4"/>
          <a:stretch>
            <a:fillRect/>
          </a:stretch>
        </p:blipFill>
        <p:spPr>
          <a:xfrm>
            <a:off x="8508147" y="2502859"/>
            <a:ext cx="2587436" cy="4213324"/>
          </a:xfrm>
          <a:prstGeom prst="rect">
            <a:avLst/>
          </a:prstGeom>
        </p:spPr>
      </p:pic>
      <p:cxnSp>
        <p:nvCxnSpPr>
          <p:cNvPr id="6" name="Verbinder: gewinkelt 5">
            <a:extLst>
              <a:ext uri="{FF2B5EF4-FFF2-40B4-BE49-F238E27FC236}">
                <a16:creationId xmlns:a16="http://schemas.microsoft.com/office/drawing/2014/main" id="{6D16B324-658B-4228-9B4B-49186231FC04}"/>
              </a:ext>
            </a:extLst>
          </p:cNvPr>
          <p:cNvCxnSpPr>
            <a:cxnSpLocks/>
            <a:stCxn id="58" idx="3"/>
            <a:endCxn id="2" idx="0"/>
          </p:cNvCxnSpPr>
          <p:nvPr/>
        </p:nvCxnSpPr>
        <p:spPr>
          <a:xfrm flipV="1">
            <a:off x="7587047" y="2502859"/>
            <a:ext cx="2214818" cy="2034686"/>
          </a:xfrm>
          <a:prstGeom prst="bentConnector4">
            <a:avLst>
              <a:gd name="adj1" fmla="val 20794"/>
              <a:gd name="adj2" fmla="val 111235"/>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12" name="Pfeil: nach unten 11">
            <a:extLst>
              <a:ext uri="{FF2B5EF4-FFF2-40B4-BE49-F238E27FC236}">
                <a16:creationId xmlns:a16="http://schemas.microsoft.com/office/drawing/2014/main" id="{26D451C8-C0A0-4ED0-94AC-730ACCA32188}"/>
              </a:ext>
            </a:extLst>
          </p:cNvPr>
          <p:cNvSpPr/>
          <p:nvPr/>
        </p:nvSpPr>
        <p:spPr>
          <a:xfrm>
            <a:off x="232385" y="5651204"/>
            <a:ext cx="3876671"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4276E"/>
                </a:solidFill>
              </a:rPr>
              <a:t>Continuation</a:t>
            </a:r>
            <a:endParaRPr lang="en-GB" dirty="0">
              <a:solidFill>
                <a:srgbClr val="04276E"/>
              </a:solidFill>
            </a:endParaRPr>
          </a:p>
        </p:txBody>
      </p:sp>
    </p:spTree>
    <p:extLst>
      <p:ext uri="{BB962C8B-B14F-4D97-AF65-F5344CB8AC3E}">
        <p14:creationId xmlns:p14="http://schemas.microsoft.com/office/powerpoint/2010/main" val="57415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6" grpId="0" animBg="1"/>
      <p:bldP spid="48" grpId="0" animBg="1"/>
      <p:bldP spid="52" grpId="0" animBg="1"/>
      <p:bldP spid="57" grpId="0" animBg="1"/>
      <p:bldP spid="58" grpId="0" animBg="1"/>
      <p:bldP spid="1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3000" y="390525"/>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16 | Customer Classification, </a:t>
            </a:r>
            <a:r>
              <a:rPr lang="de-DE" dirty="0" err="1"/>
              <a:t>Enums</a:t>
            </a:r>
            <a:r>
              <a:rPr lang="de-DE" dirty="0"/>
              <a:t> </a:t>
            </a:r>
            <a:r>
              <a:rPr lang="de-DE" dirty="0" err="1"/>
              <a:t>continued</a:t>
            </a:r>
            <a:r>
              <a:rPr lang="de-DE" dirty="0"/>
              <a:t> 1</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123</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42" name="Rechteck 41">
            <a:extLst>
              <a:ext uri="{FF2B5EF4-FFF2-40B4-BE49-F238E27FC236}">
                <a16:creationId xmlns:a16="http://schemas.microsoft.com/office/drawing/2014/main" id="{6DF3A966-25D0-4E58-AADE-CBF1436ECAAB}"/>
              </a:ext>
            </a:extLst>
          </p:cNvPr>
          <p:cNvSpPr/>
          <p:nvPr/>
        </p:nvSpPr>
        <p:spPr>
          <a:xfrm>
            <a:off x="364976" y="6038979"/>
            <a:ext cx="3621445"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 Test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sp>
        <p:nvSpPr>
          <p:cNvPr id="51" name="Textfeld 50">
            <a:extLst>
              <a:ext uri="{FF2B5EF4-FFF2-40B4-BE49-F238E27FC236}">
                <a16:creationId xmlns:a16="http://schemas.microsoft.com/office/drawing/2014/main" id="{341CDBB3-2A62-4D19-B502-D7438C9F78BD}"/>
              </a:ext>
            </a:extLst>
          </p:cNvPr>
          <p:cNvSpPr txBox="1"/>
          <p:nvPr/>
        </p:nvSpPr>
        <p:spPr>
          <a:xfrm rot="16200000">
            <a:off x="10205025" y="4498667"/>
            <a:ext cx="3457998" cy="246221"/>
          </a:xfrm>
          <a:prstGeom prst="rect">
            <a:avLst/>
          </a:prstGeom>
          <a:noFill/>
        </p:spPr>
        <p:txBody>
          <a:bodyPr wrap="none" rtlCol="0">
            <a:spAutoFit/>
          </a:bodyPr>
          <a:lstStyle/>
          <a:p>
            <a:r>
              <a:rPr lang="de-DE" sz="1000" dirty="0" err="1"/>
              <a:t>There</a:t>
            </a:r>
            <a:r>
              <a:rPr lang="de-DE" sz="1000" dirty="0"/>
              <a:t> </a:t>
            </a:r>
            <a:r>
              <a:rPr lang="de-DE" sz="1000" dirty="0" err="1"/>
              <a:t>might</a:t>
            </a:r>
            <a:r>
              <a:rPr lang="de-DE" sz="1000" dirty="0"/>
              <a:t> </a:t>
            </a:r>
            <a:r>
              <a:rPr lang="de-DE" sz="1000" dirty="0" err="1"/>
              <a:t>be</a:t>
            </a:r>
            <a:r>
              <a:rPr lang="de-DE" sz="1000" dirty="0"/>
              <a:t> </a:t>
            </a:r>
            <a:r>
              <a:rPr lang="de-DE" sz="1000" dirty="0" err="1"/>
              <a:t>other</a:t>
            </a:r>
            <a:r>
              <a:rPr lang="de-DE" sz="1000" dirty="0"/>
              <a:t> </a:t>
            </a:r>
            <a:r>
              <a:rPr lang="de-DE" sz="1000" dirty="0" err="1"/>
              <a:t>ways</a:t>
            </a:r>
            <a:r>
              <a:rPr lang="de-DE" sz="1000" dirty="0"/>
              <a:t> </a:t>
            </a:r>
            <a:r>
              <a:rPr lang="de-DE" sz="1000" dirty="0" err="1"/>
              <a:t>of</a:t>
            </a:r>
            <a:r>
              <a:rPr lang="de-DE" sz="1000" dirty="0"/>
              <a:t> </a:t>
            </a:r>
            <a:r>
              <a:rPr lang="de-DE" sz="1000" dirty="0" err="1"/>
              <a:t>carrying</a:t>
            </a:r>
            <a:r>
              <a:rPr lang="de-DE" sz="1000" dirty="0"/>
              <a:t> out </a:t>
            </a:r>
            <a:r>
              <a:rPr lang="de-DE" sz="1000" dirty="0" err="1"/>
              <a:t>this</a:t>
            </a:r>
            <a:r>
              <a:rPr lang="de-DE" sz="1000" dirty="0"/>
              <a:t> </a:t>
            </a:r>
            <a:r>
              <a:rPr lang="de-DE" sz="1000" dirty="0" err="1"/>
              <a:t>implementation</a:t>
            </a:r>
            <a:endParaRPr lang="en-GB" sz="1000" dirty="0"/>
          </a:p>
        </p:txBody>
      </p:sp>
      <p:sp>
        <p:nvSpPr>
          <p:cNvPr id="57" name="Rechteck 56">
            <a:extLst>
              <a:ext uri="{FF2B5EF4-FFF2-40B4-BE49-F238E27FC236}">
                <a16:creationId xmlns:a16="http://schemas.microsoft.com/office/drawing/2014/main" id="{F2DC19F1-6F94-4B2D-9472-6F530CCA37A1}"/>
              </a:ext>
            </a:extLst>
          </p:cNvPr>
          <p:cNvSpPr/>
          <p:nvPr/>
        </p:nvSpPr>
        <p:spPr>
          <a:xfrm>
            <a:off x="359998" y="2430932"/>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GAP</a:t>
            </a:r>
            <a:endParaRPr lang="en-GB" sz="1400" dirty="0">
              <a:solidFill>
                <a:srgbClr val="002060"/>
              </a:solidFill>
            </a:endParaRPr>
          </a:p>
        </p:txBody>
      </p:sp>
      <p:sp>
        <p:nvSpPr>
          <p:cNvPr id="58" name="Rechteck 57">
            <a:extLst>
              <a:ext uri="{FF2B5EF4-FFF2-40B4-BE49-F238E27FC236}">
                <a16:creationId xmlns:a16="http://schemas.microsoft.com/office/drawing/2014/main" id="{0D191804-822F-4072-A484-4E06C7820D96}"/>
              </a:ext>
            </a:extLst>
          </p:cNvPr>
          <p:cNvSpPr/>
          <p:nvPr/>
        </p:nvSpPr>
        <p:spPr>
          <a:xfrm>
            <a:off x="5399855" y="2430932"/>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Create proper AL File </a:t>
            </a:r>
            <a:r>
              <a:rPr lang="de-DE" sz="1200" dirty="0" err="1">
                <a:solidFill>
                  <a:srgbClr val="04276E"/>
                </a:solidFill>
              </a:rPr>
              <a:t>Structure</a:t>
            </a:r>
            <a:endParaRPr lang="de-DE" sz="1200" i="1" dirty="0">
              <a:solidFill>
                <a:srgbClr val="04276E"/>
              </a:solidFill>
            </a:endParaRPr>
          </a:p>
        </p:txBody>
      </p:sp>
      <p:sp>
        <p:nvSpPr>
          <p:cNvPr id="60" name="Rechteck 59">
            <a:extLst>
              <a:ext uri="{FF2B5EF4-FFF2-40B4-BE49-F238E27FC236}">
                <a16:creationId xmlns:a16="http://schemas.microsoft.com/office/drawing/2014/main" id="{4EDE893A-72B2-4302-B358-EE2825EB16ED}"/>
              </a:ext>
            </a:extLst>
          </p:cNvPr>
          <p:cNvSpPr/>
          <p:nvPr/>
        </p:nvSpPr>
        <p:spPr>
          <a:xfrm>
            <a:off x="5399855" y="3023864"/>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Create </a:t>
            </a:r>
            <a:r>
              <a:rPr lang="de-DE" sz="1200" dirty="0" err="1">
                <a:solidFill>
                  <a:srgbClr val="04276E"/>
                </a:solidFill>
              </a:rPr>
              <a:t>Enum</a:t>
            </a:r>
            <a:r>
              <a:rPr lang="de-DE" sz="1200" dirty="0">
                <a:solidFill>
                  <a:srgbClr val="04276E"/>
                </a:solidFill>
              </a:rPr>
              <a:t> </a:t>
            </a:r>
            <a:r>
              <a:rPr lang="de-DE" sz="1200" dirty="0" err="1">
                <a:solidFill>
                  <a:srgbClr val="04276E"/>
                </a:solidFill>
              </a:rPr>
              <a:t>Object</a:t>
            </a:r>
            <a:endParaRPr lang="de-DE" sz="1200" i="1" dirty="0">
              <a:solidFill>
                <a:srgbClr val="04276E"/>
              </a:solidFill>
            </a:endParaRPr>
          </a:p>
        </p:txBody>
      </p:sp>
      <p:cxnSp>
        <p:nvCxnSpPr>
          <p:cNvPr id="61" name="Gerade Verbindung mit Pfeil 60">
            <a:extLst>
              <a:ext uri="{FF2B5EF4-FFF2-40B4-BE49-F238E27FC236}">
                <a16:creationId xmlns:a16="http://schemas.microsoft.com/office/drawing/2014/main" id="{30F95B72-F3D7-4C76-9ACA-4CC9D3182110}"/>
              </a:ext>
            </a:extLst>
          </p:cNvPr>
          <p:cNvCxnSpPr>
            <a:cxnSpLocks/>
            <a:stCxn id="57" idx="3"/>
            <a:endCxn id="58" idx="1"/>
          </p:cNvCxnSpPr>
          <p:nvPr/>
        </p:nvCxnSpPr>
        <p:spPr>
          <a:xfrm>
            <a:off x="3981444" y="2613495"/>
            <a:ext cx="1418411"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a:extLst>
              <a:ext uri="{FF2B5EF4-FFF2-40B4-BE49-F238E27FC236}">
                <a16:creationId xmlns:a16="http://schemas.microsoft.com/office/drawing/2014/main" id="{2FDE822F-094D-45FF-B3E7-C1675CA080BF}"/>
              </a:ext>
            </a:extLst>
          </p:cNvPr>
          <p:cNvCxnSpPr>
            <a:cxnSpLocks/>
            <a:stCxn id="58" idx="2"/>
            <a:endCxn id="60" idx="0"/>
          </p:cNvCxnSpPr>
          <p:nvPr/>
        </p:nvCxnSpPr>
        <p:spPr>
          <a:xfrm>
            <a:off x="6898264" y="2796057"/>
            <a:ext cx="0" cy="22780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23495B7A-BDBB-4DC7-BFE7-759A5D052D80}"/>
              </a:ext>
            </a:extLst>
          </p:cNvPr>
          <p:cNvCxnSpPr>
            <a:cxnSpLocks/>
            <a:endCxn id="57" idx="0"/>
          </p:cNvCxnSpPr>
          <p:nvPr/>
        </p:nvCxnSpPr>
        <p:spPr>
          <a:xfrm flipH="1">
            <a:off x="2170721" y="1564239"/>
            <a:ext cx="1" cy="86669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Verbinder: gewinkelt 66">
            <a:extLst>
              <a:ext uri="{FF2B5EF4-FFF2-40B4-BE49-F238E27FC236}">
                <a16:creationId xmlns:a16="http://schemas.microsoft.com/office/drawing/2014/main" id="{E006B3FC-7CD6-4E98-9D02-C1B258FD0905}"/>
              </a:ext>
            </a:extLst>
          </p:cNvPr>
          <p:cNvCxnSpPr>
            <a:cxnSpLocks/>
            <a:stCxn id="60" idx="3"/>
            <a:endCxn id="12" idx="0"/>
          </p:cNvCxnSpPr>
          <p:nvPr/>
        </p:nvCxnSpPr>
        <p:spPr>
          <a:xfrm flipV="1">
            <a:off x="8396672" y="2306460"/>
            <a:ext cx="1890844" cy="899967"/>
          </a:xfrm>
          <a:prstGeom prst="bentConnector4">
            <a:avLst>
              <a:gd name="adj1" fmla="val 9273"/>
              <a:gd name="adj2" fmla="val 115876"/>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70" name="Rechteck 69">
            <a:extLst>
              <a:ext uri="{FF2B5EF4-FFF2-40B4-BE49-F238E27FC236}">
                <a16:creationId xmlns:a16="http://schemas.microsoft.com/office/drawing/2014/main" id="{68354D58-D2B6-42C4-AB89-AAEA92BC4957}"/>
              </a:ext>
            </a:extLst>
          </p:cNvPr>
          <p:cNvSpPr/>
          <p:nvPr/>
        </p:nvSpPr>
        <p:spPr>
          <a:xfrm>
            <a:off x="5314130" y="6194849"/>
            <a:ext cx="1886770" cy="45533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err="1">
                <a:solidFill>
                  <a:srgbClr val="FF0000"/>
                </a:solidFill>
              </a:rPr>
              <a:t>Learn</a:t>
            </a:r>
            <a:r>
              <a:rPr lang="de-DE" sz="1600" dirty="0">
                <a:solidFill>
                  <a:srgbClr val="FF0000"/>
                </a:solidFill>
              </a:rPr>
              <a:t> </a:t>
            </a:r>
            <a:r>
              <a:rPr lang="de-DE" sz="1600" dirty="0" err="1">
                <a:solidFill>
                  <a:srgbClr val="FF0000"/>
                </a:solidFill>
              </a:rPr>
              <a:t>Enum</a:t>
            </a:r>
            <a:r>
              <a:rPr lang="de-DE" sz="1600" dirty="0">
                <a:solidFill>
                  <a:srgbClr val="FF0000"/>
                </a:solidFill>
              </a:rPr>
              <a:t> Syntax</a:t>
            </a:r>
          </a:p>
        </p:txBody>
      </p:sp>
      <p:sp>
        <p:nvSpPr>
          <p:cNvPr id="71" name="Rechteck 70">
            <a:extLst>
              <a:ext uri="{FF2B5EF4-FFF2-40B4-BE49-F238E27FC236}">
                <a16:creationId xmlns:a16="http://schemas.microsoft.com/office/drawing/2014/main" id="{5C7783D4-2020-4E30-8F9E-411874B60FED}"/>
              </a:ext>
            </a:extLst>
          </p:cNvPr>
          <p:cNvSpPr/>
          <p:nvPr/>
        </p:nvSpPr>
        <p:spPr>
          <a:xfrm>
            <a:off x="359999" y="828101"/>
            <a:ext cx="9915213" cy="127415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600" b="1" dirty="0">
                <a:solidFill>
                  <a:srgbClr val="002060"/>
                </a:solidFill>
              </a:rPr>
              <a:t>GAP-AL-006: Customer Classification</a:t>
            </a:r>
            <a:r>
              <a:rPr lang="de-DE" sz="1600" dirty="0">
                <a:solidFill>
                  <a:srgbClr val="002060"/>
                </a:solidFill>
              </a:rPr>
              <a:t> </a:t>
            </a:r>
          </a:p>
          <a:p>
            <a:r>
              <a:rPr lang="de-DE" sz="1600" dirty="0" err="1">
                <a:solidFill>
                  <a:srgbClr val="002060"/>
                </a:solidFill>
              </a:rPr>
              <a:t>It</a:t>
            </a:r>
            <a:r>
              <a:rPr lang="de-DE" sz="1600" dirty="0">
                <a:solidFill>
                  <a:srgbClr val="002060"/>
                </a:solidFill>
              </a:rPr>
              <a:t> </a:t>
            </a:r>
            <a:r>
              <a:rPr lang="de-DE" sz="1600" dirty="0" err="1">
                <a:solidFill>
                  <a:srgbClr val="002060"/>
                </a:solidFill>
              </a:rPr>
              <a:t>shall</a:t>
            </a:r>
            <a:r>
              <a:rPr lang="de-DE" sz="1600" dirty="0">
                <a:solidFill>
                  <a:srgbClr val="002060"/>
                </a:solidFill>
              </a:rPr>
              <a:t> </a:t>
            </a:r>
            <a:r>
              <a:rPr lang="de-DE" sz="1600" dirty="0" err="1">
                <a:solidFill>
                  <a:srgbClr val="002060"/>
                </a:solidFill>
              </a:rPr>
              <a:t>be</a:t>
            </a:r>
            <a:r>
              <a:rPr lang="de-DE" sz="1600" dirty="0">
                <a:solidFill>
                  <a:srgbClr val="002060"/>
                </a:solidFill>
              </a:rPr>
              <a:t> possible </a:t>
            </a:r>
            <a:r>
              <a:rPr lang="de-DE" sz="1600" dirty="0" err="1">
                <a:solidFill>
                  <a:srgbClr val="002060"/>
                </a:solidFill>
              </a:rPr>
              <a:t>to</a:t>
            </a:r>
            <a:r>
              <a:rPr lang="de-DE" sz="1600" dirty="0">
                <a:solidFill>
                  <a:srgbClr val="002060"/>
                </a:solidFill>
              </a:rPr>
              <a:t> </a:t>
            </a:r>
            <a:r>
              <a:rPr lang="de-DE" sz="1600" dirty="0" err="1">
                <a:solidFill>
                  <a:srgbClr val="002060"/>
                </a:solidFill>
              </a:rPr>
              <a:t>setup</a:t>
            </a:r>
            <a:r>
              <a:rPr lang="de-DE" sz="1600" dirty="0">
                <a:solidFill>
                  <a:srgbClr val="002060"/>
                </a:solidFill>
              </a:rPr>
              <a:t> a </a:t>
            </a:r>
            <a:r>
              <a:rPr lang="de-DE" sz="1600" dirty="0" err="1">
                <a:solidFill>
                  <a:srgbClr val="002060"/>
                </a:solidFill>
              </a:rPr>
              <a:t>classification</a:t>
            </a:r>
            <a:r>
              <a:rPr lang="de-DE" sz="1600" dirty="0">
                <a:solidFill>
                  <a:srgbClr val="002060"/>
                </a:solidFill>
              </a:rPr>
              <a:t> </a:t>
            </a:r>
            <a:r>
              <a:rPr lang="de-DE" sz="1600" dirty="0" err="1">
                <a:solidFill>
                  <a:srgbClr val="002060"/>
                </a:solidFill>
              </a:rPr>
              <a:t>of</a:t>
            </a:r>
            <a:r>
              <a:rPr lang="de-DE" sz="1600" dirty="0">
                <a:solidFill>
                  <a:srgbClr val="002060"/>
                </a:solidFill>
              </a:rPr>
              <a:t> </a:t>
            </a:r>
            <a:r>
              <a:rPr lang="de-DE" sz="1600" dirty="0" err="1">
                <a:solidFill>
                  <a:srgbClr val="002060"/>
                </a:solidFill>
              </a:rPr>
              <a:t>customers</a:t>
            </a:r>
            <a:r>
              <a:rPr lang="de-DE" sz="1600" dirty="0">
                <a:solidFill>
                  <a:srgbClr val="002060"/>
                </a:solidFill>
              </a:rPr>
              <a:t> </a:t>
            </a:r>
            <a:r>
              <a:rPr lang="de-DE" sz="1600" dirty="0" err="1">
                <a:solidFill>
                  <a:srgbClr val="002060"/>
                </a:solidFill>
              </a:rPr>
              <a:t>by</a:t>
            </a:r>
            <a:r>
              <a:rPr lang="de-DE" sz="1600" dirty="0">
                <a:solidFill>
                  <a:srgbClr val="002060"/>
                </a:solidFill>
              </a:rPr>
              <a:t> </a:t>
            </a:r>
            <a:r>
              <a:rPr lang="de-DE" sz="1600" dirty="0" err="1">
                <a:solidFill>
                  <a:srgbClr val="002060"/>
                </a:solidFill>
              </a:rPr>
              <a:t>assigning</a:t>
            </a:r>
            <a:r>
              <a:rPr lang="de-DE" sz="1600" dirty="0">
                <a:solidFill>
                  <a:srgbClr val="002060"/>
                </a:solidFill>
              </a:rPr>
              <a:t> </a:t>
            </a:r>
            <a:r>
              <a:rPr lang="de-DE" sz="1600" dirty="0" err="1">
                <a:solidFill>
                  <a:srgbClr val="002060"/>
                </a:solidFill>
              </a:rPr>
              <a:t>them</a:t>
            </a:r>
            <a:r>
              <a:rPr lang="de-DE" sz="1600" dirty="0">
                <a:solidFill>
                  <a:srgbClr val="002060"/>
                </a:solidFill>
              </a:rPr>
              <a:t> </a:t>
            </a:r>
            <a:r>
              <a:rPr lang="de-DE" sz="1600" dirty="0" err="1">
                <a:solidFill>
                  <a:srgbClr val="002060"/>
                </a:solidFill>
              </a:rPr>
              <a:t>one</a:t>
            </a:r>
            <a:r>
              <a:rPr lang="de-DE" sz="1600" dirty="0">
                <a:solidFill>
                  <a:srgbClr val="002060"/>
                </a:solidFill>
              </a:rPr>
              <a:t> </a:t>
            </a:r>
            <a:r>
              <a:rPr lang="de-DE" sz="1600" dirty="0" err="1">
                <a:solidFill>
                  <a:srgbClr val="002060"/>
                </a:solidFill>
              </a:rPr>
              <a:t>of</a:t>
            </a:r>
            <a:r>
              <a:rPr lang="de-DE" sz="1600" dirty="0">
                <a:solidFill>
                  <a:srgbClr val="002060"/>
                </a:solidFill>
              </a:rPr>
              <a:t> </a:t>
            </a:r>
            <a:r>
              <a:rPr lang="de-DE" sz="1600" dirty="0" err="1">
                <a:solidFill>
                  <a:srgbClr val="002060"/>
                </a:solidFill>
              </a:rPr>
              <a:t>the</a:t>
            </a:r>
            <a:r>
              <a:rPr lang="de-DE" sz="1600" dirty="0">
                <a:solidFill>
                  <a:srgbClr val="002060"/>
                </a:solidFill>
              </a:rPr>
              <a:t> „</a:t>
            </a:r>
            <a:r>
              <a:rPr lang="de-DE" sz="1600" dirty="0" err="1">
                <a:solidFill>
                  <a:srgbClr val="002060"/>
                </a:solidFill>
              </a:rPr>
              <a:t>values</a:t>
            </a:r>
            <a:r>
              <a:rPr lang="de-DE" sz="1600" dirty="0">
                <a:solidFill>
                  <a:srgbClr val="002060"/>
                </a:solidFill>
              </a:rPr>
              <a:t>“ „---“, „Bronze Customer“, „</a:t>
            </a:r>
            <a:r>
              <a:rPr lang="de-DE" sz="1600" dirty="0" err="1">
                <a:solidFill>
                  <a:srgbClr val="002060"/>
                </a:solidFill>
              </a:rPr>
              <a:t>Silver</a:t>
            </a:r>
            <a:r>
              <a:rPr lang="de-DE" sz="1600" dirty="0">
                <a:solidFill>
                  <a:srgbClr val="002060"/>
                </a:solidFill>
              </a:rPr>
              <a:t> Customer“ </a:t>
            </a:r>
            <a:r>
              <a:rPr lang="de-DE" sz="1600" dirty="0" err="1">
                <a:solidFill>
                  <a:srgbClr val="002060"/>
                </a:solidFill>
              </a:rPr>
              <a:t>or</a:t>
            </a:r>
            <a:r>
              <a:rPr lang="de-DE" sz="1600" dirty="0">
                <a:solidFill>
                  <a:srgbClr val="002060"/>
                </a:solidFill>
              </a:rPr>
              <a:t> „Gold Customer“. An Action „</a:t>
            </a:r>
            <a:r>
              <a:rPr lang="de-DE" sz="1600" dirty="0" err="1">
                <a:solidFill>
                  <a:srgbClr val="002060"/>
                </a:solidFill>
              </a:rPr>
              <a:t>Suggest</a:t>
            </a:r>
            <a:r>
              <a:rPr lang="de-DE" sz="1600" dirty="0">
                <a:solidFill>
                  <a:srgbClr val="002060"/>
                </a:solidFill>
              </a:rPr>
              <a:t> Salutation“ in </a:t>
            </a:r>
            <a:r>
              <a:rPr lang="de-DE" sz="1600" dirty="0" err="1">
                <a:solidFill>
                  <a:srgbClr val="002060"/>
                </a:solidFill>
              </a:rPr>
              <a:t>the</a:t>
            </a:r>
            <a:r>
              <a:rPr lang="de-DE" sz="1600" dirty="0">
                <a:solidFill>
                  <a:srgbClr val="002060"/>
                </a:solidFill>
              </a:rPr>
              <a:t> Customer Action Group </a:t>
            </a:r>
            <a:r>
              <a:rPr lang="de-DE" sz="1600" dirty="0" err="1">
                <a:solidFill>
                  <a:srgbClr val="002060"/>
                </a:solidFill>
              </a:rPr>
              <a:t>shall</a:t>
            </a:r>
            <a:r>
              <a:rPr lang="de-DE" sz="1600" dirty="0">
                <a:solidFill>
                  <a:srgbClr val="002060"/>
                </a:solidFill>
              </a:rPr>
              <a:t> </a:t>
            </a:r>
            <a:r>
              <a:rPr lang="de-DE" sz="1600" dirty="0" err="1">
                <a:solidFill>
                  <a:srgbClr val="002060"/>
                </a:solidFill>
              </a:rPr>
              <a:t>suggest</a:t>
            </a:r>
            <a:r>
              <a:rPr lang="de-DE" sz="1600" dirty="0">
                <a:solidFill>
                  <a:srgbClr val="002060"/>
                </a:solidFill>
              </a:rPr>
              <a:t> a </a:t>
            </a:r>
            <a:r>
              <a:rPr lang="de-DE" sz="1600" dirty="0" err="1">
                <a:solidFill>
                  <a:srgbClr val="002060"/>
                </a:solidFill>
              </a:rPr>
              <a:t>salutation</a:t>
            </a:r>
            <a:r>
              <a:rPr lang="de-DE" sz="1600" dirty="0">
                <a:solidFill>
                  <a:srgbClr val="002060"/>
                </a:solidFill>
              </a:rPr>
              <a:t> </a:t>
            </a:r>
            <a:r>
              <a:rPr lang="de-DE" sz="1600" dirty="0" err="1">
                <a:solidFill>
                  <a:srgbClr val="002060"/>
                </a:solidFill>
              </a:rPr>
              <a:t>depending</a:t>
            </a:r>
            <a:r>
              <a:rPr lang="de-DE" sz="1600" dirty="0">
                <a:solidFill>
                  <a:srgbClr val="002060"/>
                </a:solidFill>
              </a:rPr>
              <a:t> on </a:t>
            </a:r>
            <a:r>
              <a:rPr lang="de-DE" sz="1600" dirty="0" err="1">
                <a:solidFill>
                  <a:srgbClr val="002060"/>
                </a:solidFill>
              </a:rPr>
              <a:t>the</a:t>
            </a:r>
            <a:r>
              <a:rPr lang="de-DE" sz="1600" dirty="0">
                <a:solidFill>
                  <a:srgbClr val="002060"/>
                </a:solidFill>
              </a:rPr>
              <a:t> </a:t>
            </a:r>
            <a:r>
              <a:rPr lang="de-DE" sz="1600" dirty="0" err="1">
                <a:solidFill>
                  <a:srgbClr val="002060"/>
                </a:solidFill>
              </a:rPr>
              <a:t>particular</a:t>
            </a:r>
            <a:r>
              <a:rPr lang="de-DE" sz="1600" dirty="0">
                <a:solidFill>
                  <a:srgbClr val="002060"/>
                </a:solidFill>
              </a:rPr>
              <a:t> </a:t>
            </a:r>
            <a:r>
              <a:rPr lang="de-DE" sz="1600" dirty="0" err="1">
                <a:solidFill>
                  <a:srgbClr val="002060"/>
                </a:solidFill>
              </a:rPr>
              <a:t>classification</a:t>
            </a:r>
            <a:r>
              <a:rPr lang="de-DE" sz="1600" dirty="0">
                <a:solidFill>
                  <a:srgbClr val="002060"/>
                </a:solidFill>
              </a:rPr>
              <a:t>. The Action </a:t>
            </a:r>
            <a:r>
              <a:rPr lang="de-DE" sz="1600" dirty="0" err="1">
                <a:solidFill>
                  <a:srgbClr val="002060"/>
                </a:solidFill>
              </a:rPr>
              <a:t>starts</a:t>
            </a:r>
            <a:r>
              <a:rPr lang="de-DE" sz="1600" dirty="0">
                <a:solidFill>
                  <a:srgbClr val="002060"/>
                </a:solidFill>
              </a:rPr>
              <a:t> a </a:t>
            </a:r>
            <a:r>
              <a:rPr lang="de-DE" sz="1600" dirty="0" err="1">
                <a:solidFill>
                  <a:srgbClr val="002060"/>
                </a:solidFill>
              </a:rPr>
              <a:t>respective</a:t>
            </a:r>
            <a:r>
              <a:rPr lang="de-DE" sz="1600" dirty="0">
                <a:solidFill>
                  <a:srgbClr val="002060"/>
                </a:solidFill>
              </a:rPr>
              <a:t> </a:t>
            </a:r>
            <a:r>
              <a:rPr lang="de-DE" sz="1600" dirty="0" err="1">
                <a:solidFill>
                  <a:srgbClr val="002060"/>
                </a:solidFill>
              </a:rPr>
              <a:t>message</a:t>
            </a:r>
            <a:r>
              <a:rPr lang="de-DE" sz="1600" dirty="0">
                <a:solidFill>
                  <a:srgbClr val="002060"/>
                </a:solidFill>
              </a:rPr>
              <a:t> „Hello &lt;</a:t>
            </a:r>
            <a:r>
              <a:rPr lang="de-DE" sz="1600" dirty="0" err="1">
                <a:solidFill>
                  <a:srgbClr val="002060"/>
                </a:solidFill>
              </a:rPr>
              <a:t>name</a:t>
            </a:r>
            <a:r>
              <a:rPr lang="de-DE" sz="1600" dirty="0">
                <a:solidFill>
                  <a:srgbClr val="002060"/>
                </a:solidFill>
              </a:rPr>
              <a:t>&gt;“, „Dear </a:t>
            </a:r>
            <a:r>
              <a:rPr lang="de-DE" sz="1600" dirty="0" err="1">
                <a:solidFill>
                  <a:srgbClr val="002060"/>
                </a:solidFill>
              </a:rPr>
              <a:t>bronze</a:t>
            </a:r>
            <a:r>
              <a:rPr lang="de-DE" sz="1600" dirty="0">
                <a:solidFill>
                  <a:srgbClr val="002060"/>
                </a:solidFill>
              </a:rPr>
              <a:t> &lt;Name&gt;“, „Dear </a:t>
            </a:r>
            <a:r>
              <a:rPr lang="de-DE" sz="1600" dirty="0" err="1">
                <a:solidFill>
                  <a:srgbClr val="002060"/>
                </a:solidFill>
              </a:rPr>
              <a:t>silver</a:t>
            </a:r>
            <a:r>
              <a:rPr lang="de-DE" sz="1600" dirty="0">
                <a:solidFill>
                  <a:srgbClr val="002060"/>
                </a:solidFill>
              </a:rPr>
              <a:t> &lt;</a:t>
            </a:r>
            <a:r>
              <a:rPr lang="de-DE" sz="1600" dirty="0" err="1">
                <a:solidFill>
                  <a:srgbClr val="002060"/>
                </a:solidFill>
              </a:rPr>
              <a:t>name</a:t>
            </a:r>
            <a:r>
              <a:rPr lang="de-DE" sz="1600" dirty="0">
                <a:solidFill>
                  <a:srgbClr val="002060"/>
                </a:solidFill>
              </a:rPr>
              <a:t>&gt;“ </a:t>
            </a:r>
            <a:r>
              <a:rPr lang="de-DE" sz="1600" dirty="0" err="1">
                <a:solidFill>
                  <a:srgbClr val="002060"/>
                </a:solidFill>
              </a:rPr>
              <a:t>or</a:t>
            </a:r>
            <a:r>
              <a:rPr lang="de-DE" sz="1600" dirty="0">
                <a:solidFill>
                  <a:srgbClr val="002060"/>
                </a:solidFill>
              </a:rPr>
              <a:t> „Dear </a:t>
            </a:r>
            <a:r>
              <a:rPr lang="de-DE" sz="1600" dirty="0" err="1">
                <a:solidFill>
                  <a:srgbClr val="002060"/>
                </a:solidFill>
              </a:rPr>
              <a:t>most</a:t>
            </a:r>
            <a:r>
              <a:rPr lang="de-DE" sz="1600" dirty="0">
                <a:solidFill>
                  <a:srgbClr val="002060"/>
                </a:solidFill>
              </a:rPr>
              <a:t> </a:t>
            </a:r>
            <a:r>
              <a:rPr lang="de-DE" sz="1600" dirty="0" err="1">
                <a:solidFill>
                  <a:srgbClr val="002060"/>
                </a:solidFill>
              </a:rPr>
              <a:t>revered</a:t>
            </a:r>
            <a:r>
              <a:rPr lang="de-DE" sz="1600" dirty="0">
                <a:solidFill>
                  <a:srgbClr val="002060"/>
                </a:solidFill>
              </a:rPr>
              <a:t> </a:t>
            </a:r>
            <a:r>
              <a:rPr lang="de-DE" sz="1600" dirty="0" err="1">
                <a:solidFill>
                  <a:srgbClr val="002060"/>
                </a:solidFill>
              </a:rPr>
              <a:t>gold</a:t>
            </a:r>
            <a:r>
              <a:rPr lang="de-DE" sz="1600" dirty="0">
                <a:solidFill>
                  <a:srgbClr val="002060"/>
                </a:solidFill>
              </a:rPr>
              <a:t> &lt;</a:t>
            </a:r>
            <a:r>
              <a:rPr lang="de-DE" sz="1600" dirty="0" err="1">
                <a:solidFill>
                  <a:srgbClr val="002060"/>
                </a:solidFill>
              </a:rPr>
              <a:t>name</a:t>
            </a:r>
            <a:r>
              <a:rPr lang="de-DE" sz="1600" dirty="0">
                <a:solidFill>
                  <a:srgbClr val="002060"/>
                </a:solidFill>
              </a:rPr>
              <a:t>&gt;“.</a:t>
            </a:r>
            <a:endParaRPr lang="en-GB" sz="1600" dirty="0">
              <a:solidFill>
                <a:srgbClr val="002060"/>
              </a:solidFill>
            </a:endParaRPr>
          </a:p>
        </p:txBody>
      </p:sp>
      <p:sp>
        <p:nvSpPr>
          <p:cNvPr id="72" name="Rechteck 71">
            <a:extLst>
              <a:ext uri="{FF2B5EF4-FFF2-40B4-BE49-F238E27FC236}">
                <a16:creationId xmlns:a16="http://schemas.microsoft.com/office/drawing/2014/main" id="{E7100853-F861-4974-89F9-764597D9A60A}"/>
              </a:ext>
            </a:extLst>
          </p:cNvPr>
          <p:cNvSpPr/>
          <p:nvPr/>
        </p:nvSpPr>
        <p:spPr>
          <a:xfrm>
            <a:off x="5399855" y="3674788"/>
            <a:ext cx="2996817" cy="40794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Create Table Extension </a:t>
            </a:r>
            <a:r>
              <a:rPr lang="de-DE" sz="1200" dirty="0" err="1">
                <a:solidFill>
                  <a:srgbClr val="04276E"/>
                </a:solidFill>
              </a:rPr>
              <a:t>of</a:t>
            </a:r>
            <a:r>
              <a:rPr lang="de-DE" sz="1200" dirty="0">
                <a:solidFill>
                  <a:srgbClr val="04276E"/>
                </a:solidFill>
              </a:rPr>
              <a:t> Customer Table </a:t>
            </a:r>
            <a:r>
              <a:rPr lang="de-DE" sz="1200" dirty="0" err="1">
                <a:solidFill>
                  <a:srgbClr val="04276E"/>
                </a:solidFill>
              </a:rPr>
              <a:t>with</a:t>
            </a:r>
            <a:r>
              <a:rPr lang="de-DE" sz="1200" dirty="0">
                <a:solidFill>
                  <a:srgbClr val="04276E"/>
                </a:solidFill>
              </a:rPr>
              <a:t> </a:t>
            </a:r>
            <a:r>
              <a:rPr lang="de-DE" sz="1200" dirty="0" err="1">
                <a:solidFill>
                  <a:srgbClr val="04276E"/>
                </a:solidFill>
              </a:rPr>
              <a:t>new</a:t>
            </a:r>
            <a:r>
              <a:rPr lang="de-DE" sz="1200" dirty="0">
                <a:solidFill>
                  <a:srgbClr val="04276E"/>
                </a:solidFill>
              </a:rPr>
              <a:t> Classification Field</a:t>
            </a:r>
            <a:endParaRPr lang="de-DE" sz="1200" i="1" dirty="0">
              <a:solidFill>
                <a:srgbClr val="04276E"/>
              </a:solidFill>
            </a:endParaRPr>
          </a:p>
        </p:txBody>
      </p:sp>
      <p:cxnSp>
        <p:nvCxnSpPr>
          <p:cNvPr id="73" name="Verbinder: gewinkelt 72">
            <a:extLst>
              <a:ext uri="{FF2B5EF4-FFF2-40B4-BE49-F238E27FC236}">
                <a16:creationId xmlns:a16="http://schemas.microsoft.com/office/drawing/2014/main" id="{DACF8584-209C-4CD5-BDEC-2F5EF7144902}"/>
              </a:ext>
            </a:extLst>
          </p:cNvPr>
          <p:cNvCxnSpPr>
            <a:cxnSpLocks/>
            <a:stCxn id="72" idx="1"/>
            <a:endCxn id="5" idx="0"/>
          </p:cNvCxnSpPr>
          <p:nvPr/>
        </p:nvCxnSpPr>
        <p:spPr>
          <a:xfrm rot="10800000">
            <a:off x="2757415" y="3206427"/>
            <a:ext cx="2642441" cy="672332"/>
          </a:xfrm>
          <a:prstGeom prst="bentConnector4">
            <a:avLst>
              <a:gd name="adj1" fmla="val 3654"/>
              <a:gd name="adj2" fmla="val 134001"/>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74" name="Gerade Verbindung mit Pfeil 73">
            <a:extLst>
              <a:ext uri="{FF2B5EF4-FFF2-40B4-BE49-F238E27FC236}">
                <a16:creationId xmlns:a16="http://schemas.microsoft.com/office/drawing/2014/main" id="{92E4B477-9172-45ED-9FBF-FF4938C80A1F}"/>
              </a:ext>
            </a:extLst>
          </p:cNvPr>
          <p:cNvCxnSpPr>
            <a:cxnSpLocks/>
            <a:stCxn id="60" idx="2"/>
            <a:endCxn id="72" idx="0"/>
          </p:cNvCxnSpPr>
          <p:nvPr/>
        </p:nvCxnSpPr>
        <p:spPr>
          <a:xfrm>
            <a:off x="6898264" y="3388989"/>
            <a:ext cx="0" cy="28579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6" name="Rechteck 75">
            <a:extLst>
              <a:ext uri="{FF2B5EF4-FFF2-40B4-BE49-F238E27FC236}">
                <a16:creationId xmlns:a16="http://schemas.microsoft.com/office/drawing/2014/main" id="{EE1AF489-5485-4506-82F9-32A33F3971FA}"/>
              </a:ext>
            </a:extLst>
          </p:cNvPr>
          <p:cNvSpPr/>
          <p:nvPr/>
        </p:nvSpPr>
        <p:spPr>
          <a:xfrm>
            <a:off x="5399855" y="4292626"/>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Show </a:t>
            </a:r>
            <a:r>
              <a:rPr lang="de-DE" sz="1200" dirty="0" err="1">
                <a:solidFill>
                  <a:srgbClr val="04276E"/>
                </a:solidFill>
              </a:rPr>
              <a:t>the</a:t>
            </a:r>
            <a:r>
              <a:rPr lang="de-DE" sz="1200" dirty="0">
                <a:solidFill>
                  <a:srgbClr val="04276E"/>
                </a:solidFill>
              </a:rPr>
              <a:t> </a:t>
            </a:r>
            <a:r>
              <a:rPr lang="de-DE" sz="1200" dirty="0" err="1">
                <a:solidFill>
                  <a:srgbClr val="04276E"/>
                </a:solidFill>
              </a:rPr>
              <a:t>field</a:t>
            </a:r>
            <a:r>
              <a:rPr lang="de-DE" sz="1200" dirty="0">
                <a:solidFill>
                  <a:srgbClr val="04276E"/>
                </a:solidFill>
              </a:rPr>
              <a:t> on Customer Card</a:t>
            </a:r>
            <a:endParaRPr lang="de-DE" sz="1200" i="1" dirty="0">
              <a:solidFill>
                <a:srgbClr val="04276E"/>
              </a:solidFill>
            </a:endParaRPr>
          </a:p>
        </p:txBody>
      </p:sp>
      <p:cxnSp>
        <p:nvCxnSpPr>
          <p:cNvPr id="78" name="Gerade Verbindung mit Pfeil 77">
            <a:extLst>
              <a:ext uri="{FF2B5EF4-FFF2-40B4-BE49-F238E27FC236}">
                <a16:creationId xmlns:a16="http://schemas.microsoft.com/office/drawing/2014/main" id="{7B9AF116-F68B-420E-890E-F491003A4552}"/>
              </a:ext>
            </a:extLst>
          </p:cNvPr>
          <p:cNvCxnSpPr>
            <a:cxnSpLocks/>
            <a:stCxn id="72" idx="2"/>
            <a:endCxn id="76" idx="0"/>
          </p:cNvCxnSpPr>
          <p:nvPr/>
        </p:nvCxnSpPr>
        <p:spPr>
          <a:xfrm>
            <a:off x="6898264" y="4082729"/>
            <a:ext cx="0" cy="20989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9" name="Rechteck 78">
            <a:extLst>
              <a:ext uri="{FF2B5EF4-FFF2-40B4-BE49-F238E27FC236}">
                <a16:creationId xmlns:a16="http://schemas.microsoft.com/office/drawing/2014/main" id="{3DE6546D-BD3E-4E7D-8DF9-615825AF8E39}"/>
              </a:ext>
            </a:extLst>
          </p:cNvPr>
          <p:cNvSpPr/>
          <p:nvPr/>
        </p:nvSpPr>
        <p:spPr>
          <a:xfrm>
            <a:off x="5399855" y="4867648"/>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Add Action </a:t>
            </a:r>
            <a:r>
              <a:rPr lang="de-DE" sz="1200" dirty="0" err="1">
                <a:solidFill>
                  <a:srgbClr val="04276E"/>
                </a:solidFill>
              </a:rPr>
              <a:t>functionality</a:t>
            </a:r>
            <a:r>
              <a:rPr lang="de-DE" sz="1200" dirty="0">
                <a:solidFill>
                  <a:srgbClr val="04276E"/>
                </a:solidFill>
              </a:rPr>
              <a:t> </a:t>
            </a:r>
            <a:endParaRPr lang="de-DE" sz="1200" i="1" dirty="0">
              <a:solidFill>
                <a:srgbClr val="04276E"/>
              </a:solidFill>
            </a:endParaRPr>
          </a:p>
        </p:txBody>
      </p:sp>
      <p:cxnSp>
        <p:nvCxnSpPr>
          <p:cNvPr id="80" name="Gerade Verbindung mit Pfeil 79">
            <a:extLst>
              <a:ext uri="{FF2B5EF4-FFF2-40B4-BE49-F238E27FC236}">
                <a16:creationId xmlns:a16="http://schemas.microsoft.com/office/drawing/2014/main" id="{3D4C18A3-6343-467D-A481-3DD018935016}"/>
              </a:ext>
            </a:extLst>
          </p:cNvPr>
          <p:cNvCxnSpPr>
            <a:cxnSpLocks/>
            <a:stCxn id="76" idx="2"/>
            <a:endCxn id="79" idx="0"/>
          </p:cNvCxnSpPr>
          <p:nvPr/>
        </p:nvCxnSpPr>
        <p:spPr>
          <a:xfrm>
            <a:off x="6898264" y="4657751"/>
            <a:ext cx="0" cy="20989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4" name="Rechteck 83">
            <a:extLst>
              <a:ext uri="{FF2B5EF4-FFF2-40B4-BE49-F238E27FC236}">
                <a16:creationId xmlns:a16="http://schemas.microsoft.com/office/drawing/2014/main" id="{A4962279-46D6-41F0-A6B3-742F467B5B60}"/>
              </a:ext>
            </a:extLst>
          </p:cNvPr>
          <p:cNvSpPr/>
          <p:nvPr/>
        </p:nvSpPr>
        <p:spPr>
          <a:xfrm>
            <a:off x="5399855" y="5452915"/>
            <a:ext cx="2996817" cy="45533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Don‘t</a:t>
            </a:r>
            <a:r>
              <a:rPr lang="de-DE" sz="1200" dirty="0">
                <a:solidFill>
                  <a:srgbClr val="04276E"/>
                </a:solidFill>
              </a:rPr>
              <a:t> </a:t>
            </a:r>
            <a:r>
              <a:rPr lang="de-DE" sz="1200" dirty="0" err="1">
                <a:solidFill>
                  <a:srgbClr val="04276E"/>
                </a:solidFill>
              </a:rPr>
              <a:t>forget</a:t>
            </a:r>
            <a:r>
              <a:rPr lang="de-DE" sz="1200" dirty="0">
                <a:solidFill>
                  <a:srgbClr val="04276E"/>
                </a:solidFill>
              </a:rPr>
              <a:t> </a:t>
            </a:r>
            <a:r>
              <a:rPr lang="de-DE" sz="1200" dirty="0" err="1">
                <a:solidFill>
                  <a:srgbClr val="04276E"/>
                </a:solidFill>
              </a:rPr>
              <a:t>about</a:t>
            </a:r>
            <a:r>
              <a:rPr lang="de-DE" sz="1200" dirty="0">
                <a:solidFill>
                  <a:srgbClr val="04276E"/>
                </a:solidFill>
              </a:rPr>
              <a:t> </a:t>
            </a:r>
            <a:r>
              <a:rPr lang="de-DE" sz="1200" dirty="0" err="1">
                <a:solidFill>
                  <a:srgbClr val="04276E"/>
                </a:solidFill>
              </a:rPr>
              <a:t>Documentation</a:t>
            </a:r>
            <a:r>
              <a:rPr lang="de-DE" sz="1200" dirty="0">
                <a:solidFill>
                  <a:srgbClr val="04276E"/>
                </a:solidFill>
              </a:rPr>
              <a:t> </a:t>
            </a:r>
          </a:p>
          <a:p>
            <a:r>
              <a:rPr lang="de-DE" sz="1200" dirty="0">
                <a:solidFill>
                  <a:srgbClr val="04276E"/>
                </a:solidFill>
              </a:rPr>
              <a:t>(logs and tags) </a:t>
            </a:r>
            <a:endParaRPr lang="de-DE" sz="1200" i="1" dirty="0">
              <a:solidFill>
                <a:srgbClr val="04276E"/>
              </a:solidFill>
            </a:endParaRPr>
          </a:p>
        </p:txBody>
      </p:sp>
      <p:cxnSp>
        <p:nvCxnSpPr>
          <p:cNvPr id="88" name="Gerade Verbindung mit Pfeil 87">
            <a:extLst>
              <a:ext uri="{FF2B5EF4-FFF2-40B4-BE49-F238E27FC236}">
                <a16:creationId xmlns:a16="http://schemas.microsoft.com/office/drawing/2014/main" id="{B98502C9-C7C9-41F4-BA97-63875B66F802}"/>
              </a:ext>
            </a:extLst>
          </p:cNvPr>
          <p:cNvCxnSpPr>
            <a:cxnSpLocks/>
            <a:stCxn id="79" idx="2"/>
            <a:endCxn id="84" idx="0"/>
          </p:cNvCxnSpPr>
          <p:nvPr/>
        </p:nvCxnSpPr>
        <p:spPr>
          <a:xfrm>
            <a:off x="6898264" y="5232773"/>
            <a:ext cx="0" cy="2201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Verbinder: gewinkelt 88">
            <a:extLst>
              <a:ext uri="{FF2B5EF4-FFF2-40B4-BE49-F238E27FC236}">
                <a16:creationId xmlns:a16="http://schemas.microsoft.com/office/drawing/2014/main" id="{10C44A05-528E-4A12-A70E-7EE061C779F9}"/>
              </a:ext>
            </a:extLst>
          </p:cNvPr>
          <p:cNvCxnSpPr>
            <a:cxnSpLocks/>
            <a:stCxn id="57" idx="1"/>
            <a:endCxn id="42" idx="0"/>
          </p:cNvCxnSpPr>
          <p:nvPr/>
        </p:nvCxnSpPr>
        <p:spPr>
          <a:xfrm rot="10800000" flipH="1" flipV="1">
            <a:off x="359997" y="2613495"/>
            <a:ext cx="1815701" cy="3425484"/>
          </a:xfrm>
          <a:prstGeom prst="bentConnector4">
            <a:avLst>
              <a:gd name="adj1" fmla="val -12590"/>
              <a:gd name="adj2" fmla="val 92706"/>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5B81E84F-3E5F-4413-9096-4BCD2CB459FC}"/>
              </a:ext>
            </a:extLst>
          </p:cNvPr>
          <p:cNvPicPr>
            <a:picLocks noChangeAspect="1"/>
          </p:cNvPicPr>
          <p:nvPr/>
        </p:nvPicPr>
        <p:blipFill>
          <a:blip r:embed="rId4"/>
          <a:stretch>
            <a:fillRect/>
          </a:stretch>
        </p:blipFill>
        <p:spPr>
          <a:xfrm>
            <a:off x="308106" y="3206427"/>
            <a:ext cx="4898615" cy="2312390"/>
          </a:xfrm>
          <a:prstGeom prst="rect">
            <a:avLst/>
          </a:prstGeom>
        </p:spPr>
      </p:pic>
      <p:pic>
        <p:nvPicPr>
          <p:cNvPr id="12" name="Grafik 11">
            <a:extLst>
              <a:ext uri="{FF2B5EF4-FFF2-40B4-BE49-F238E27FC236}">
                <a16:creationId xmlns:a16="http://schemas.microsoft.com/office/drawing/2014/main" id="{BF5D4E08-E374-4C24-81E8-5902AA87ED00}"/>
              </a:ext>
            </a:extLst>
          </p:cNvPr>
          <p:cNvPicPr>
            <a:picLocks noChangeAspect="1"/>
          </p:cNvPicPr>
          <p:nvPr/>
        </p:nvPicPr>
        <p:blipFill>
          <a:blip r:embed="rId5"/>
          <a:stretch>
            <a:fillRect/>
          </a:stretch>
        </p:blipFill>
        <p:spPr>
          <a:xfrm>
            <a:off x="8747333" y="2306460"/>
            <a:ext cx="3080366" cy="4318164"/>
          </a:xfrm>
          <a:prstGeom prst="rect">
            <a:avLst/>
          </a:prstGeom>
        </p:spPr>
      </p:pic>
    </p:spTree>
    <p:extLst>
      <p:ext uri="{BB962C8B-B14F-4D97-AF65-F5344CB8AC3E}">
        <p14:creationId xmlns:p14="http://schemas.microsoft.com/office/powerpoint/2010/main" val="234947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0" grpId="0" animBg="1"/>
      <p:bldP spid="70" grpId="0" animBg="1"/>
      <p:bldP spid="72" grpId="0" animBg="1"/>
      <p:bldP spid="76" grpId="0" animBg="1"/>
      <p:bldP spid="79" grpId="0" animBg="1"/>
      <p:bldP spid="84"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3000" y="390525"/>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16 | Customer Classification, </a:t>
            </a:r>
            <a:r>
              <a:rPr lang="de-DE" dirty="0" err="1"/>
              <a:t>Enums</a:t>
            </a:r>
            <a:r>
              <a:rPr lang="de-DE" dirty="0"/>
              <a:t> </a:t>
            </a:r>
            <a:r>
              <a:rPr lang="de-DE" dirty="0" err="1"/>
              <a:t>continued</a:t>
            </a:r>
            <a:r>
              <a:rPr lang="de-DE" dirty="0"/>
              <a:t> 2</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124</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51" name="Textfeld 50">
            <a:extLst>
              <a:ext uri="{FF2B5EF4-FFF2-40B4-BE49-F238E27FC236}">
                <a16:creationId xmlns:a16="http://schemas.microsoft.com/office/drawing/2014/main" id="{341CDBB3-2A62-4D19-B502-D7438C9F78BD}"/>
              </a:ext>
            </a:extLst>
          </p:cNvPr>
          <p:cNvSpPr txBox="1"/>
          <p:nvPr/>
        </p:nvSpPr>
        <p:spPr>
          <a:xfrm rot="16200000">
            <a:off x="10205025" y="4498667"/>
            <a:ext cx="3457998" cy="246221"/>
          </a:xfrm>
          <a:prstGeom prst="rect">
            <a:avLst/>
          </a:prstGeom>
          <a:noFill/>
        </p:spPr>
        <p:txBody>
          <a:bodyPr wrap="none" rtlCol="0">
            <a:spAutoFit/>
          </a:bodyPr>
          <a:lstStyle/>
          <a:p>
            <a:r>
              <a:rPr lang="de-DE" sz="1000" dirty="0" err="1"/>
              <a:t>There</a:t>
            </a:r>
            <a:r>
              <a:rPr lang="de-DE" sz="1000" dirty="0"/>
              <a:t> </a:t>
            </a:r>
            <a:r>
              <a:rPr lang="de-DE" sz="1000" dirty="0" err="1"/>
              <a:t>might</a:t>
            </a:r>
            <a:r>
              <a:rPr lang="de-DE" sz="1000" dirty="0"/>
              <a:t> </a:t>
            </a:r>
            <a:r>
              <a:rPr lang="de-DE" sz="1000" dirty="0" err="1"/>
              <a:t>be</a:t>
            </a:r>
            <a:r>
              <a:rPr lang="de-DE" sz="1000" dirty="0"/>
              <a:t> </a:t>
            </a:r>
            <a:r>
              <a:rPr lang="de-DE" sz="1000" dirty="0" err="1"/>
              <a:t>other</a:t>
            </a:r>
            <a:r>
              <a:rPr lang="de-DE" sz="1000" dirty="0"/>
              <a:t> </a:t>
            </a:r>
            <a:r>
              <a:rPr lang="de-DE" sz="1000" dirty="0" err="1"/>
              <a:t>ways</a:t>
            </a:r>
            <a:r>
              <a:rPr lang="de-DE" sz="1000" dirty="0"/>
              <a:t> </a:t>
            </a:r>
            <a:r>
              <a:rPr lang="de-DE" sz="1000" dirty="0" err="1"/>
              <a:t>of</a:t>
            </a:r>
            <a:r>
              <a:rPr lang="de-DE" sz="1000" dirty="0"/>
              <a:t> </a:t>
            </a:r>
            <a:r>
              <a:rPr lang="de-DE" sz="1000" dirty="0" err="1"/>
              <a:t>carrying</a:t>
            </a:r>
            <a:r>
              <a:rPr lang="de-DE" sz="1000" dirty="0"/>
              <a:t> out </a:t>
            </a:r>
            <a:r>
              <a:rPr lang="de-DE" sz="1000" dirty="0" err="1"/>
              <a:t>this</a:t>
            </a:r>
            <a:r>
              <a:rPr lang="de-DE" sz="1000" dirty="0"/>
              <a:t> </a:t>
            </a:r>
            <a:r>
              <a:rPr lang="de-DE" sz="1000" dirty="0" err="1"/>
              <a:t>implementation</a:t>
            </a:r>
            <a:endParaRPr lang="en-GB" sz="1000" dirty="0"/>
          </a:p>
        </p:txBody>
      </p:sp>
      <p:sp>
        <p:nvSpPr>
          <p:cNvPr id="71" name="Rechteck 70">
            <a:extLst>
              <a:ext uri="{FF2B5EF4-FFF2-40B4-BE49-F238E27FC236}">
                <a16:creationId xmlns:a16="http://schemas.microsoft.com/office/drawing/2014/main" id="{5C7783D4-2020-4E30-8F9E-411874B60FED}"/>
              </a:ext>
            </a:extLst>
          </p:cNvPr>
          <p:cNvSpPr/>
          <p:nvPr/>
        </p:nvSpPr>
        <p:spPr>
          <a:xfrm>
            <a:off x="359999" y="828101"/>
            <a:ext cx="9915213" cy="41164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600" b="1" dirty="0">
                <a:solidFill>
                  <a:srgbClr val="002060"/>
                </a:solidFill>
              </a:rPr>
              <a:t>GAP-AL-006: Customer Classification</a:t>
            </a:r>
            <a:r>
              <a:rPr lang="de-DE" sz="1600" dirty="0">
                <a:solidFill>
                  <a:srgbClr val="002060"/>
                </a:solidFill>
              </a:rPr>
              <a:t> : </a:t>
            </a:r>
            <a:r>
              <a:rPr lang="de-DE" sz="1600" dirty="0" err="1">
                <a:solidFill>
                  <a:srgbClr val="002060"/>
                </a:solidFill>
              </a:rPr>
              <a:t>Hints</a:t>
            </a:r>
            <a:endParaRPr lang="de-DE" sz="1600" dirty="0">
              <a:solidFill>
                <a:srgbClr val="002060"/>
              </a:solidFill>
            </a:endParaRPr>
          </a:p>
        </p:txBody>
      </p:sp>
      <p:pic>
        <p:nvPicPr>
          <p:cNvPr id="2" name="Grafik 1">
            <a:extLst>
              <a:ext uri="{FF2B5EF4-FFF2-40B4-BE49-F238E27FC236}">
                <a16:creationId xmlns:a16="http://schemas.microsoft.com/office/drawing/2014/main" id="{DEF201DA-3E6A-4DC2-B8B7-3D8038FB27AA}"/>
              </a:ext>
            </a:extLst>
          </p:cNvPr>
          <p:cNvPicPr>
            <a:picLocks noChangeAspect="1"/>
          </p:cNvPicPr>
          <p:nvPr/>
        </p:nvPicPr>
        <p:blipFill>
          <a:blip r:embed="rId4"/>
          <a:stretch>
            <a:fillRect/>
          </a:stretch>
        </p:blipFill>
        <p:spPr>
          <a:xfrm>
            <a:off x="2247900" y="1335588"/>
            <a:ext cx="6622880" cy="5427162"/>
          </a:xfrm>
          <a:prstGeom prst="rect">
            <a:avLst/>
          </a:prstGeom>
        </p:spPr>
      </p:pic>
    </p:spTree>
    <p:extLst>
      <p:ext uri="{BB962C8B-B14F-4D97-AF65-F5344CB8AC3E}">
        <p14:creationId xmlns:p14="http://schemas.microsoft.com/office/powerpoint/2010/main" val="40835350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393EE-B346-4B32-9C00-AC4CFD67FE0A}"/>
              </a:ext>
            </a:extLst>
          </p:cNvPr>
          <p:cNvSpPr>
            <a:spLocks noGrp="1"/>
          </p:cNvSpPr>
          <p:nvPr>
            <p:ph type="title"/>
          </p:nvPr>
        </p:nvSpPr>
        <p:spPr/>
        <p:txBody>
          <a:body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a:t>
            </a:r>
            <a:r>
              <a:rPr lang="en-GB" dirty="0" err="1">
                <a:solidFill>
                  <a:schemeClr val="bg2"/>
                </a:solidFill>
              </a:rPr>
              <a:t>Enum</a:t>
            </a:r>
            <a:r>
              <a:rPr lang="en-GB" dirty="0">
                <a:solidFill>
                  <a:schemeClr val="bg2"/>
                </a:solidFill>
              </a:rPr>
              <a:t> Extensions</a:t>
            </a:r>
            <a:endParaRPr lang="en-GB" dirty="0"/>
          </a:p>
        </p:txBody>
      </p:sp>
      <p:sp>
        <p:nvSpPr>
          <p:cNvPr id="3" name="Datumsplatzhalter 2">
            <a:extLst>
              <a:ext uri="{FF2B5EF4-FFF2-40B4-BE49-F238E27FC236}">
                <a16:creationId xmlns:a16="http://schemas.microsoft.com/office/drawing/2014/main" id="{27588994-FC10-4608-8AE4-E43C23C0B97F}"/>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1CC26E2B-B204-4B6D-BA1D-F35C5EFEE29B}"/>
              </a:ext>
            </a:extLst>
          </p:cNvPr>
          <p:cNvSpPr>
            <a:spLocks noGrp="1"/>
          </p:cNvSpPr>
          <p:nvPr>
            <p:ph type="sldNum" sz="quarter" idx="4"/>
          </p:nvPr>
        </p:nvSpPr>
        <p:spPr/>
        <p:txBody>
          <a:bodyPr/>
          <a:lstStyle/>
          <a:p>
            <a:r>
              <a:rPr lang="de-DE"/>
              <a:t> </a:t>
            </a:r>
            <a:fld id="{F0389FF0-EA6C-204E-82DF-16D97CC1B00E}" type="slidenum">
              <a:rPr lang="de-DE" smtClean="0"/>
              <a:pPr/>
              <a:t>125</a:t>
            </a:fld>
            <a:endParaRPr lang="de-DE"/>
          </a:p>
        </p:txBody>
      </p:sp>
      <p:sp>
        <p:nvSpPr>
          <p:cNvPr id="27" name="Textplatzhalter 11">
            <a:extLst>
              <a:ext uri="{FF2B5EF4-FFF2-40B4-BE49-F238E27FC236}">
                <a16:creationId xmlns:a16="http://schemas.microsoft.com/office/drawing/2014/main" id="{2015C1CA-9076-41F4-A66A-5B0691BA4660}"/>
              </a:ext>
            </a:extLst>
          </p:cNvPr>
          <p:cNvSpPr>
            <a:spLocks noGrp="1"/>
          </p:cNvSpPr>
          <p:nvPr>
            <p:ph type="body" sz="quarter" idx="10"/>
          </p:nvPr>
        </p:nvSpPr>
        <p:spPr>
          <a:xfrm>
            <a:off x="359999" y="1416926"/>
            <a:ext cx="11466000" cy="1621476"/>
          </a:xfrm>
        </p:spPr>
        <p:txBody>
          <a:bodyPr/>
          <a:lstStyle/>
          <a:p>
            <a:r>
              <a:rPr lang="de-DE" dirty="0">
                <a:hlinkClick r:id="rId2"/>
              </a:rPr>
              <a:t>https://docs.microsoft.com/en-us/dynamics365/business-central/dev-itpro/developer/devenv-extensible-enums</a:t>
            </a:r>
            <a:endParaRPr lang="de-DE" dirty="0"/>
          </a:p>
          <a:p>
            <a:r>
              <a:rPr lang="de-DE" dirty="0"/>
              <a:t>Snippet „</a:t>
            </a:r>
            <a:r>
              <a:rPr lang="de-DE" dirty="0" err="1"/>
              <a:t>tenum</a:t>
            </a:r>
            <a:r>
              <a:rPr lang="de-DE" dirty="0"/>
              <a:t>“</a:t>
            </a:r>
          </a:p>
          <a:p>
            <a:endParaRPr lang="de-DE" dirty="0"/>
          </a:p>
          <a:p>
            <a:r>
              <a:rPr lang="de-DE" dirty="0" err="1"/>
              <a:t>Naming</a:t>
            </a:r>
            <a:endParaRPr lang="de-DE" dirty="0"/>
          </a:p>
          <a:p>
            <a:endParaRPr lang="de-DE" dirty="0"/>
          </a:p>
        </p:txBody>
      </p:sp>
      <p:sp>
        <p:nvSpPr>
          <p:cNvPr id="28" name="Textplatzhalter 11">
            <a:extLst>
              <a:ext uri="{FF2B5EF4-FFF2-40B4-BE49-F238E27FC236}">
                <a16:creationId xmlns:a16="http://schemas.microsoft.com/office/drawing/2014/main" id="{5855B067-316E-4BFE-9024-38C67F482E54}"/>
              </a:ext>
            </a:extLst>
          </p:cNvPr>
          <p:cNvSpPr txBox="1">
            <a:spLocks/>
          </p:cNvSpPr>
          <p:nvPr/>
        </p:nvSpPr>
        <p:spPr>
          <a:xfrm>
            <a:off x="359999" y="4409079"/>
            <a:ext cx="11466000" cy="1877024"/>
          </a:xfrm>
          <a:prstGeom prst="rect">
            <a:avLst/>
          </a:prstGeom>
          <a:noFill/>
          <a:ln w="12700">
            <a:noFill/>
            <a:miter lim="800000"/>
          </a:ln>
        </p:spPr>
        <p:txBody>
          <a:bodyPr vert="horz" lIns="0" tIns="0" rIns="0" bIns="0" rtlCol="0">
            <a:noAutofit/>
          </a:bodyPr>
          <a:lstStyle>
            <a:lvl1pPr marL="228600" indent="-228600" algn="l" defTabSz="914400" rtl="0" eaLnBrk="1" latinLnBrk="0" hangingPunct="1">
              <a:lnSpc>
                <a:spcPct val="100000"/>
              </a:lnSpc>
              <a:spcBef>
                <a:spcPts val="1000"/>
              </a:spcBef>
              <a:buClr>
                <a:srgbClr val="F5A748"/>
              </a:buClr>
              <a:buSzPct val="100000"/>
              <a:buFontTx/>
              <a:buBlip>
                <a:blip r:embed="rId3"/>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4"/>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dirty="0" err="1"/>
              <a:t>Example</a:t>
            </a:r>
            <a:endParaRPr lang="de-DE" dirty="0"/>
          </a:p>
          <a:p>
            <a:pPr marL="914400" lvl="2" indent="0">
              <a:buNone/>
            </a:pPr>
            <a:r>
              <a:rPr lang="de-DE" dirty="0"/>
              <a:t>			</a:t>
            </a:r>
            <a:r>
              <a:rPr lang="de-DE" dirty="0" err="1"/>
              <a:t>Object</a:t>
            </a:r>
            <a:r>
              <a:rPr lang="de-DE" dirty="0"/>
              <a:t> Name		</a:t>
            </a:r>
            <a:r>
              <a:rPr lang="de-DE" dirty="0" err="1"/>
              <a:t>Object</a:t>
            </a:r>
            <a:r>
              <a:rPr lang="de-DE" dirty="0"/>
              <a:t> File			</a:t>
            </a:r>
            <a:r>
              <a:rPr lang="de-DE" dirty="0" err="1"/>
              <a:t>Object</a:t>
            </a:r>
            <a:r>
              <a:rPr lang="de-DE" dirty="0"/>
              <a:t> Folder</a:t>
            </a:r>
          </a:p>
          <a:p>
            <a:pPr marL="914400" lvl="2" indent="0">
              <a:buNone/>
            </a:pPr>
            <a:r>
              <a:rPr lang="de-DE" dirty="0"/>
              <a:t>New </a:t>
            </a:r>
            <a:r>
              <a:rPr lang="de-DE" dirty="0" err="1"/>
              <a:t>Enum</a:t>
            </a:r>
            <a:r>
              <a:rPr lang="de-DE" dirty="0"/>
              <a:t> Extension 		„CCO </a:t>
            </a:r>
            <a:r>
              <a:rPr lang="de-DE" dirty="0" err="1"/>
              <a:t>My</a:t>
            </a:r>
            <a:r>
              <a:rPr lang="de-DE" dirty="0"/>
              <a:t> </a:t>
            </a:r>
            <a:r>
              <a:rPr lang="de-DE" dirty="0" err="1"/>
              <a:t>Enum</a:t>
            </a:r>
            <a:r>
              <a:rPr lang="de-DE" dirty="0"/>
              <a:t> Extension +“	„ENU.MyEnumExtension.ext.al“	„</a:t>
            </a:r>
            <a:r>
              <a:rPr lang="de-DE" dirty="0" err="1"/>
              <a:t>ENU.MyEnumExtension</a:t>
            </a:r>
            <a:r>
              <a:rPr lang="de-DE" dirty="0"/>
              <a:t>“</a:t>
            </a:r>
          </a:p>
          <a:p>
            <a:pPr marL="914400" lvl="2" indent="0">
              <a:buNone/>
            </a:pPr>
            <a:r>
              <a:rPr lang="de-DE" dirty="0"/>
              <a:t>      „</a:t>
            </a:r>
            <a:r>
              <a:rPr lang="de-DE" dirty="0" err="1"/>
              <a:t>My</a:t>
            </a:r>
            <a:r>
              <a:rPr lang="de-DE" dirty="0"/>
              <a:t> </a:t>
            </a:r>
            <a:r>
              <a:rPr lang="de-DE" dirty="0" err="1"/>
              <a:t>Enum</a:t>
            </a:r>
            <a:r>
              <a:rPr lang="de-DE" dirty="0"/>
              <a:t> Extension“</a:t>
            </a:r>
          </a:p>
          <a:p>
            <a:pPr marL="457200" lvl="1" indent="0">
              <a:buNone/>
            </a:pPr>
            <a:endParaRPr lang="de-DE" dirty="0"/>
          </a:p>
        </p:txBody>
      </p:sp>
      <p:sp>
        <p:nvSpPr>
          <p:cNvPr id="29" name="Rechteck 28">
            <a:extLst>
              <a:ext uri="{FF2B5EF4-FFF2-40B4-BE49-F238E27FC236}">
                <a16:creationId xmlns:a16="http://schemas.microsoft.com/office/drawing/2014/main" id="{EB05B84C-4C5D-41B0-8D0B-0FE851B45FEA}"/>
              </a:ext>
            </a:extLst>
          </p:cNvPr>
          <p:cNvSpPr/>
          <p:nvPr/>
        </p:nvSpPr>
        <p:spPr>
          <a:xfrm>
            <a:off x="3843579" y="2621328"/>
            <a:ext cx="837555"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ENU</a:t>
            </a:r>
            <a:endParaRPr lang="en-GB" sz="1600" dirty="0"/>
          </a:p>
        </p:txBody>
      </p:sp>
      <p:sp>
        <p:nvSpPr>
          <p:cNvPr id="30" name="Rechteck 29">
            <a:extLst>
              <a:ext uri="{FF2B5EF4-FFF2-40B4-BE49-F238E27FC236}">
                <a16:creationId xmlns:a16="http://schemas.microsoft.com/office/drawing/2014/main" id="{F795FD41-A82A-4CE1-B070-BB83A8CBB210}"/>
              </a:ext>
            </a:extLst>
          </p:cNvPr>
          <p:cNvSpPr/>
          <p:nvPr/>
        </p:nvSpPr>
        <p:spPr>
          <a:xfrm>
            <a:off x="5080285" y="2621328"/>
            <a:ext cx="3614979"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&lt;</a:t>
            </a:r>
            <a:r>
              <a:rPr lang="de-DE" sz="1600" dirty="0" err="1"/>
              <a:t>Enum</a:t>
            </a:r>
            <a:r>
              <a:rPr lang="de-DE" sz="1600" dirty="0"/>
              <a:t> Name, </a:t>
            </a:r>
            <a:r>
              <a:rPr lang="de-DE" sz="1600" dirty="0" err="1"/>
              <a:t>abbreviated</a:t>
            </a:r>
            <a:r>
              <a:rPr lang="de-DE" sz="1600" dirty="0"/>
              <a:t>&gt;</a:t>
            </a:r>
            <a:endParaRPr lang="en-GB" sz="1600" dirty="0"/>
          </a:p>
        </p:txBody>
      </p:sp>
      <p:sp>
        <p:nvSpPr>
          <p:cNvPr id="31" name="Rechteck 30">
            <a:extLst>
              <a:ext uri="{FF2B5EF4-FFF2-40B4-BE49-F238E27FC236}">
                <a16:creationId xmlns:a16="http://schemas.microsoft.com/office/drawing/2014/main" id="{42CAF169-DCBC-4FF7-9E03-61C13DDB1C42}"/>
              </a:ext>
            </a:extLst>
          </p:cNvPr>
          <p:cNvSpPr/>
          <p:nvPr/>
        </p:nvSpPr>
        <p:spPr>
          <a:xfrm>
            <a:off x="8734125" y="2622983"/>
            <a:ext cx="495600"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i="1" dirty="0">
                <a:solidFill>
                  <a:schemeClr val="bg1"/>
                </a:solidFill>
              </a:rPr>
              <a:t>.ext</a:t>
            </a:r>
            <a:endParaRPr lang="en-GB" sz="1600" i="1" dirty="0">
              <a:solidFill>
                <a:schemeClr val="bg1"/>
              </a:solidFill>
            </a:endParaRPr>
          </a:p>
        </p:txBody>
      </p:sp>
      <p:sp>
        <p:nvSpPr>
          <p:cNvPr id="32" name="Rechteck 31">
            <a:extLst>
              <a:ext uri="{FF2B5EF4-FFF2-40B4-BE49-F238E27FC236}">
                <a16:creationId xmlns:a16="http://schemas.microsoft.com/office/drawing/2014/main" id="{79B0216D-015A-4391-9C1B-D70EE6859BEA}"/>
              </a:ext>
            </a:extLst>
          </p:cNvPr>
          <p:cNvSpPr/>
          <p:nvPr/>
        </p:nvSpPr>
        <p:spPr>
          <a:xfrm>
            <a:off x="9283827" y="2620984"/>
            <a:ext cx="425116"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.al</a:t>
            </a:r>
            <a:endParaRPr lang="en-GB" sz="1600" dirty="0"/>
          </a:p>
        </p:txBody>
      </p:sp>
      <p:sp>
        <p:nvSpPr>
          <p:cNvPr id="33" name="Rechteck 32">
            <a:extLst>
              <a:ext uri="{FF2B5EF4-FFF2-40B4-BE49-F238E27FC236}">
                <a16:creationId xmlns:a16="http://schemas.microsoft.com/office/drawing/2014/main" id="{1A507079-AEA0-4F92-AFEC-53758444CBDF}"/>
              </a:ext>
            </a:extLst>
          </p:cNvPr>
          <p:cNvSpPr/>
          <p:nvPr/>
        </p:nvSpPr>
        <p:spPr>
          <a:xfrm>
            <a:off x="3843579" y="3038748"/>
            <a:ext cx="837555"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CCO</a:t>
            </a:r>
            <a:endParaRPr lang="en-GB" sz="1600" dirty="0"/>
          </a:p>
        </p:txBody>
      </p:sp>
      <p:sp>
        <p:nvSpPr>
          <p:cNvPr id="34" name="Rechteck 33">
            <a:extLst>
              <a:ext uri="{FF2B5EF4-FFF2-40B4-BE49-F238E27FC236}">
                <a16:creationId xmlns:a16="http://schemas.microsoft.com/office/drawing/2014/main" id="{6E104658-D78B-45D4-9749-44DD5F646AAD}"/>
              </a:ext>
            </a:extLst>
          </p:cNvPr>
          <p:cNvSpPr/>
          <p:nvPr/>
        </p:nvSpPr>
        <p:spPr>
          <a:xfrm>
            <a:off x="4717965" y="3038748"/>
            <a:ext cx="3991212"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&lt;</a:t>
            </a:r>
            <a:r>
              <a:rPr lang="de-DE" sz="1600" dirty="0" err="1"/>
              <a:t>Enum</a:t>
            </a:r>
            <a:r>
              <a:rPr lang="de-DE" sz="1600" dirty="0"/>
              <a:t> Name&gt;</a:t>
            </a:r>
            <a:endParaRPr lang="en-GB" sz="1600" dirty="0"/>
          </a:p>
        </p:txBody>
      </p:sp>
      <p:sp>
        <p:nvSpPr>
          <p:cNvPr id="35" name="Rechteck 34">
            <a:extLst>
              <a:ext uri="{FF2B5EF4-FFF2-40B4-BE49-F238E27FC236}">
                <a16:creationId xmlns:a16="http://schemas.microsoft.com/office/drawing/2014/main" id="{49C1E099-7237-4CBF-A6DF-E102E79F980A}"/>
              </a:ext>
            </a:extLst>
          </p:cNvPr>
          <p:cNvSpPr/>
          <p:nvPr/>
        </p:nvSpPr>
        <p:spPr>
          <a:xfrm>
            <a:off x="4717964" y="2621328"/>
            <a:ext cx="334553"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a:t>
            </a:r>
            <a:endParaRPr lang="en-GB" sz="1600" dirty="0"/>
          </a:p>
        </p:txBody>
      </p:sp>
      <p:sp>
        <p:nvSpPr>
          <p:cNvPr id="36" name="Rechteck 35">
            <a:extLst>
              <a:ext uri="{FF2B5EF4-FFF2-40B4-BE49-F238E27FC236}">
                <a16:creationId xmlns:a16="http://schemas.microsoft.com/office/drawing/2014/main" id="{0D1011F6-E617-401B-BE09-9DB147F62546}"/>
              </a:ext>
            </a:extLst>
          </p:cNvPr>
          <p:cNvSpPr/>
          <p:nvPr/>
        </p:nvSpPr>
        <p:spPr>
          <a:xfrm>
            <a:off x="2219550" y="2620983"/>
            <a:ext cx="1459721" cy="309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rgbClr val="04276E"/>
                </a:solidFill>
              </a:rPr>
              <a:t>File </a:t>
            </a:r>
            <a:r>
              <a:rPr lang="de-DE" sz="1600" dirty="0" err="1">
                <a:solidFill>
                  <a:srgbClr val="04276E"/>
                </a:solidFill>
              </a:rPr>
              <a:t>Names</a:t>
            </a:r>
            <a:endParaRPr lang="en-GB" sz="1600" dirty="0">
              <a:solidFill>
                <a:srgbClr val="04276E"/>
              </a:solidFill>
            </a:endParaRPr>
          </a:p>
        </p:txBody>
      </p:sp>
      <p:sp>
        <p:nvSpPr>
          <p:cNvPr id="37" name="Rechteck 36">
            <a:extLst>
              <a:ext uri="{FF2B5EF4-FFF2-40B4-BE49-F238E27FC236}">
                <a16:creationId xmlns:a16="http://schemas.microsoft.com/office/drawing/2014/main" id="{E274111C-0626-49EA-8D40-F93D124E5E3B}"/>
              </a:ext>
            </a:extLst>
          </p:cNvPr>
          <p:cNvSpPr/>
          <p:nvPr/>
        </p:nvSpPr>
        <p:spPr>
          <a:xfrm>
            <a:off x="2219550" y="3038402"/>
            <a:ext cx="1459721" cy="309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rgbClr val="04276E"/>
                </a:solidFill>
              </a:rPr>
              <a:t>Object</a:t>
            </a:r>
            <a:r>
              <a:rPr lang="de-DE" sz="1600" dirty="0">
                <a:solidFill>
                  <a:srgbClr val="04276E"/>
                </a:solidFill>
              </a:rPr>
              <a:t> </a:t>
            </a:r>
            <a:r>
              <a:rPr lang="de-DE" sz="1600" dirty="0" err="1">
                <a:solidFill>
                  <a:srgbClr val="04276E"/>
                </a:solidFill>
              </a:rPr>
              <a:t>Names</a:t>
            </a:r>
            <a:endParaRPr lang="en-GB" sz="1600" dirty="0">
              <a:solidFill>
                <a:srgbClr val="04276E"/>
              </a:solidFill>
            </a:endParaRPr>
          </a:p>
        </p:txBody>
      </p:sp>
      <p:sp>
        <p:nvSpPr>
          <p:cNvPr id="38" name="Rechteck 37">
            <a:extLst>
              <a:ext uri="{FF2B5EF4-FFF2-40B4-BE49-F238E27FC236}">
                <a16:creationId xmlns:a16="http://schemas.microsoft.com/office/drawing/2014/main" id="{FD6B9C43-F0D8-48E2-A4B5-88ADC0EFC6F9}"/>
              </a:ext>
            </a:extLst>
          </p:cNvPr>
          <p:cNvSpPr/>
          <p:nvPr/>
        </p:nvSpPr>
        <p:spPr>
          <a:xfrm>
            <a:off x="5393477" y="3484641"/>
            <a:ext cx="5910594" cy="61101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chemeClr val="accent6">
                    <a:lumMod val="40000"/>
                    <a:lumOff val="60000"/>
                  </a:schemeClr>
                </a:solidFill>
              </a:rPr>
              <a:t>means</a:t>
            </a:r>
            <a:r>
              <a:rPr lang="de-DE" sz="1200" dirty="0">
                <a:solidFill>
                  <a:schemeClr val="accent6">
                    <a:lumMod val="40000"/>
                    <a:lumOff val="60000"/>
                  </a:schemeClr>
                </a:solidFill>
              </a:rPr>
              <a:t> </a:t>
            </a:r>
            <a:r>
              <a:rPr lang="de-DE" sz="1200" dirty="0" err="1">
                <a:solidFill>
                  <a:schemeClr val="accent6">
                    <a:lumMod val="40000"/>
                    <a:lumOff val="60000"/>
                  </a:schemeClr>
                </a:solidFill>
              </a:rPr>
              <a:t>without</a:t>
            </a:r>
            <a:r>
              <a:rPr lang="de-DE" sz="1200" dirty="0">
                <a:solidFill>
                  <a:schemeClr val="accent6">
                    <a:lumMod val="40000"/>
                    <a:lumOff val="60000"/>
                  </a:schemeClr>
                </a:solidFill>
              </a:rPr>
              <a:t> </a:t>
            </a:r>
            <a:r>
              <a:rPr lang="de-DE" sz="1200" dirty="0" err="1">
                <a:solidFill>
                  <a:schemeClr val="accent6">
                    <a:lumMod val="40000"/>
                    <a:lumOff val="60000"/>
                  </a:schemeClr>
                </a:solidFill>
              </a:rPr>
              <a:t>spaces</a:t>
            </a:r>
            <a:r>
              <a:rPr lang="de-DE" sz="1200" dirty="0">
                <a:solidFill>
                  <a:schemeClr val="accent6">
                    <a:lumMod val="40000"/>
                    <a:lumOff val="60000"/>
                  </a:schemeClr>
                </a:solidFill>
              </a:rPr>
              <a:t> …,</a:t>
            </a:r>
          </a:p>
          <a:p>
            <a:r>
              <a:rPr lang="de-DE" sz="1200" dirty="0" err="1">
                <a:solidFill>
                  <a:schemeClr val="accent6">
                    <a:lumMod val="40000"/>
                    <a:lumOff val="60000"/>
                  </a:schemeClr>
                </a:solidFill>
              </a:rPr>
              <a:t>as</a:t>
            </a:r>
            <a:r>
              <a:rPr lang="de-DE" sz="1200" dirty="0">
                <a:solidFill>
                  <a:schemeClr val="accent6">
                    <a:lumMod val="40000"/>
                    <a:lumOff val="60000"/>
                  </a:schemeClr>
                </a:solidFill>
              </a:rPr>
              <a:t> </a:t>
            </a:r>
            <a:r>
              <a:rPr lang="de-DE" sz="1200" dirty="0" err="1">
                <a:solidFill>
                  <a:schemeClr val="accent6">
                    <a:lumMod val="40000"/>
                    <a:lumOff val="60000"/>
                  </a:schemeClr>
                </a:solidFill>
              </a:rPr>
              <a:t>suggested</a:t>
            </a:r>
            <a:r>
              <a:rPr lang="de-DE" sz="1200" dirty="0">
                <a:solidFill>
                  <a:schemeClr val="accent6">
                    <a:lumMod val="40000"/>
                    <a:lumOff val="60000"/>
                  </a:schemeClr>
                </a:solidFill>
              </a:rPr>
              <a:t> </a:t>
            </a:r>
            <a:r>
              <a:rPr lang="de-DE" sz="1200" dirty="0" err="1">
                <a:solidFill>
                  <a:schemeClr val="accent6">
                    <a:lumMod val="40000"/>
                    <a:lumOff val="60000"/>
                  </a:schemeClr>
                </a:solidFill>
              </a:rPr>
              <a:t>as</a:t>
            </a:r>
            <a:r>
              <a:rPr lang="de-DE" sz="1200" dirty="0">
                <a:solidFill>
                  <a:schemeClr val="accent6">
                    <a:lumMod val="40000"/>
                    <a:lumOff val="60000"/>
                  </a:schemeClr>
                </a:solidFill>
              </a:rPr>
              <a:t> Variable Name </a:t>
            </a:r>
            <a:r>
              <a:rPr lang="de-DE" sz="1200" dirty="0" err="1">
                <a:solidFill>
                  <a:schemeClr val="accent6">
                    <a:lumMod val="40000"/>
                    <a:lumOff val="60000"/>
                  </a:schemeClr>
                </a:solidFill>
              </a:rPr>
              <a:t>by</a:t>
            </a:r>
            <a:r>
              <a:rPr lang="de-DE" sz="1200" dirty="0">
                <a:solidFill>
                  <a:schemeClr val="accent6">
                    <a:lumMod val="40000"/>
                    <a:lumOff val="60000"/>
                  </a:schemeClr>
                </a:solidFill>
              </a:rPr>
              <a:t> </a:t>
            </a:r>
            <a:r>
              <a:rPr lang="de-DE" sz="1200" dirty="0" err="1">
                <a:solidFill>
                  <a:schemeClr val="accent6">
                    <a:lumMod val="40000"/>
                    <a:lumOff val="60000"/>
                  </a:schemeClr>
                </a:solidFill>
              </a:rPr>
              <a:t>the</a:t>
            </a:r>
            <a:r>
              <a:rPr lang="de-DE" sz="1200" dirty="0">
                <a:solidFill>
                  <a:schemeClr val="accent6">
                    <a:lumMod val="40000"/>
                    <a:lumOff val="60000"/>
                  </a:schemeClr>
                </a:solidFill>
              </a:rPr>
              <a:t> </a:t>
            </a:r>
            <a:r>
              <a:rPr lang="de-DE" sz="1200" dirty="0" err="1">
                <a:solidFill>
                  <a:schemeClr val="accent6">
                    <a:lumMod val="40000"/>
                    <a:lumOff val="60000"/>
                  </a:schemeClr>
                </a:solidFill>
              </a:rPr>
              <a:t>Object</a:t>
            </a:r>
            <a:r>
              <a:rPr lang="de-DE" sz="1200" dirty="0">
                <a:solidFill>
                  <a:schemeClr val="accent6">
                    <a:lumMod val="40000"/>
                    <a:lumOff val="60000"/>
                  </a:schemeClr>
                </a:solidFill>
              </a:rPr>
              <a:t> Designer</a:t>
            </a:r>
          </a:p>
          <a:p>
            <a:r>
              <a:rPr lang="de-DE" sz="1200" dirty="0">
                <a:solidFill>
                  <a:schemeClr val="accent6">
                    <a:lumMod val="40000"/>
                    <a:lumOff val="60000"/>
                  </a:schemeClr>
                </a:solidFill>
              </a:rPr>
              <a:t>„</a:t>
            </a:r>
            <a:r>
              <a:rPr lang="de-DE" sz="1200" dirty="0" err="1">
                <a:solidFill>
                  <a:schemeClr val="accent6">
                    <a:lumMod val="40000"/>
                    <a:lumOff val="60000"/>
                  </a:schemeClr>
                </a:solidFill>
              </a:rPr>
              <a:t>Purchase</a:t>
            </a:r>
            <a:r>
              <a:rPr lang="de-DE" sz="1200" dirty="0">
                <a:solidFill>
                  <a:schemeClr val="accent6">
                    <a:lumMod val="40000"/>
                    <a:lumOff val="60000"/>
                  </a:schemeClr>
                </a:solidFill>
              </a:rPr>
              <a:t> Header </a:t>
            </a:r>
            <a:r>
              <a:rPr lang="de-DE" sz="1200" dirty="0">
                <a:solidFill>
                  <a:schemeClr val="accent6">
                    <a:lumMod val="40000"/>
                    <a:lumOff val="60000"/>
                  </a:schemeClr>
                </a:solidFill>
                <a:sym typeface="Wingdings" panose="05000000000000000000" pitchFamily="2" charset="2"/>
              </a:rPr>
              <a:t> </a:t>
            </a:r>
            <a:r>
              <a:rPr lang="de-DE" sz="1200" dirty="0" err="1">
                <a:solidFill>
                  <a:schemeClr val="accent6">
                    <a:lumMod val="40000"/>
                    <a:lumOff val="60000"/>
                  </a:schemeClr>
                </a:solidFill>
                <a:sym typeface="Wingdings" panose="05000000000000000000" pitchFamily="2" charset="2"/>
              </a:rPr>
              <a:t>PurchaseHeader</a:t>
            </a:r>
            <a:r>
              <a:rPr lang="de-DE" sz="1200" dirty="0">
                <a:solidFill>
                  <a:schemeClr val="accent6">
                    <a:lumMod val="40000"/>
                    <a:lumOff val="60000"/>
                  </a:schemeClr>
                </a:solidFill>
                <a:sym typeface="Wingdings" panose="05000000000000000000" pitchFamily="2" charset="2"/>
              </a:rPr>
              <a:t>“</a:t>
            </a:r>
            <a:endParaRPr lang="en-GB" sz="1200" dirty="0">
              <a:solidFill>
                <a:schemeClr val="accent6">
                  <a:lumMod val="40000"/>
                  <a:lumOff val="60000"/>
                </a:schemeClr>
              </a:solidFill>
            </a:endParaRPr>
          </a:p>
        </p:txBody>
      </p:sp>
      <p:sp>
        <p:nvSpPr>
          <p:cNvPr id="39" name="Rechteck 38">
            <a:extLst>
              <a:ext uri="{FF2B5EF4-FFF2-40B4-BE49-F238E27FC236}">
                <a16:creationId xmlns:a16="http://schemas.microsoft.com/office/drawing/2014/main" id="{DCBECF42-51CF-4950-A26D-FD87AF526C56}"/>
              </a:ext>
            </a:extLst>
          </p:cNvPr>
          <p:cNvSpPr/>
          <p:nvPr/>
        </p:nvSpPr>
        <p:spPr>
          <a:xfrm>
            <a:off x="3843579" y="3484641"/>
            <a:ext cx="1447676" cy="61101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accent6">
                    <a:lumMod val="40000"/>
                    <a:lumOff val="60000"/>
                  </a:schemeClr>
                </a:solidFill>
              </a:rPr>
              <a:t>„</a:t>
            </a:r>
            <a:r>
              <a:rPr lang="de-DE" sz="1200" dirty="0" err="1">
                <a:solidFill>
                  <a:schemeClr val="accent6">
                    <a:lumMod val="40000"/>
                    <a:lumOff val="60000"/>
                  </a:schemeClr>
                </a:solidFill>
              </a:rPr>
              <a:t>abbreviated</a:t>
            </a:r>
            <a:r>
              <a:rPr lang="de-DE" sz="1200" dirty="0">
                <a:solidFill>
                  <a:schemeClr val="accent6">
                    <a:lumMod val="40000"/>
                    <a:lumOff val="60000"/>
                  </a:schemeClr>
                </a:solidFill>
              </a:rPr>
              <a:t>“</a:t>
            </a:r>
            <a:endParaRPr lang="en-GB" sz="1200" dirty="0">
              <a:solidFill>
                <a:schemeClr val="accent6">
                  <a:lumMod val="40000"/>
                  <a:lumOff val="60000"/>
                </a:schemeClr>
              </a:solidFill>
            </a:endParaRPr>
          </a:p>
        </p:txBody>
      </p:sp>
      <p:sp>
        <p:nvSpPr>
          <p:cNvPr id="18" name="Rechteck 17">
            <a:extLst>
              <a:ext uri="{FF2B5EF4-FFF2-40B4-BE49-F238E27FC236}">
                <a16:creationId xmlns:a16="http://schemas.microsoft.com/office/drawing/2014/main" id="{7FA29F70-63FF-4C9D-A5A2-0B7981EBC804}"/>
              </a:ext>
            </a:extLst>
          </p:cNvPr>
          <p:cNvSpPr/>
          <p:nvPr/>
        </p:nvSpPr>
        <p:spPr>
          <a:xfrm>
            <a:off x="8746008" y="3038329"/>
            <a:ext cx="533602" cy="30986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i="1" dirty="0">
                <a:solidFill>
                  <a:srgbClr val="04276E"/>
                </a:solidFill>
              </a:rPr>
              <a:t>+</a:t>
            </a:r>
            <a:endParaRPr lang="en-GB" sz="1600" i="1" dirty="0">
              <a:solidFill>
                <a:srgbClr val="04276E"/>
              </a:solidFill>
            </a:endParaRPr>
          </a:p>
        </p:txBody>
      </p:sp>
    </p:spTree>
    <p:extLst>
      <p:ext uri="{BB962C8B-B14F-4D97-AF65-F5344CB8AC3E}">
        <p14:creationId xmlns:p14="http://schemas.microsoft.com/office/powerpoint/2010/main" val="106477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8">
                                            <p:txEl>
                                              <p:pRg st="2" end="2"/>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1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393EE-B346-4B32-9C00-AC4CFD67FE0A}"/>
              </a:ext>
            </a:extLst>
          </p:cNvPr>
          <p:cNvSpPr>
            <a:spLocks noGrp="1"/>
          </p:cNvSpPr>
          <p:nvPr>
            <p:ph type="title"/>
          </p:nvPr>
        </p:nvSpPr>
        <p:spPr/>
        <p:txBody>
          <a:body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a:t>
            </a:r>
            <a:r>
              <a:rPr lang="en-GB" dirty="0" err="1">
                <a:solidFill>
                  <a:schemeClr val="bg2"/>
                </a:solidFill>
              </a:rPr>
              <a:t>Enum</a:t>
            </a:r>
            <a:r>
              <a:rPr lang="en-GB" dirty="0">
                <a:solidFill>
                  <a:schemeClr val="bg2"/>
                </a:solidFill>
              </a:rPr>
              <a:t> Extensions</a:t>
            </a:r>
            <a:endParaRPr lang="en-GB" dirty="0"/>
          </a:p>
        </p:txBody>
      </p:sp>
      <p:sp>
        <p:nvSpPr>
          <p:cNvPr id="3" name="Datumsplatzhalter 2">
            <a:extLst>
              <a:ext uri="{FF2B5EF4-FFF2-40B4-BE49-F238E27FC236}">
                <a16:creationId xmlns:a16="http://schemas.microsoft.com/office/drawing/2014/main" id="{27588994-FC10-4608-8AE4-E43C23C0B97F}"/>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1CC26E2B-B204-4B6D-BA1D-F35C5EFEE29B}"/>
              </a:ext>
            </a:extLst>
          </p:cNvPr>
          <p:cNvSpPr>
            <a:spLocks noGrp="1"/>
          </p:cNvSpPr>
          <p:nvPr>
            <p:ph type="sldNum" sz="quarter" idx="4"/>
          </p:nvPr>
        </p:nvSpPr>
        <p:spPr/>
        <p:txBody>
          <a:bodyPr/>
          <a:lstStyle/>
          <a:p>
            <a:r>
              <a:rPr lang="de-DE"/>
              <a:t> </a:t>
            </a:r>
            <a:fld id="{F0389FF0-EA6C-204E-82DF-16D97CC1B00E}" type="slidenum">
              <a:rPr lang="de-DE" smtClean="0"/>
              <a:pPr/>
              <a:t>126</a:t>
            </a:fld>
            <a:endParaRPr lang="de-DE"/>
          </a:p>
        </p:txBody>
      </p:sp>
      <p:sp>
        <p:nvSpPr>
          <p:cNvPr id="20" name="Textplatzhalter 4">
            <a:extLst>
              <a:ext uri="{FF2B5EF4-FFF2-40B4-BE49-F238E27FC236}">
                <a16:creationId xmlns:a16="http://schemas.microsoft.com/office/drawing/2014/main" id="{2A01101D-1FAB-4070-BCB0-854A524457A8}"/>
              </a:ext>
            </a:extLst>
          </p:cNvPr>
          <p:cNvSpPr>
            <a:spLocks noGrp="1"/>
          </p:cNvSpPr>
          <p:nvPr>
            <p:ph type="body" sz="quarter" idx="10"/>
          </p:nvPr>
        </p:nvSpPr>
        <p:spPr>
          <a:xfrm>
            <a:off x="359998" y="1440000"/>
            <a:ext cx="7821977" cy="2294334"/>
          </a:xfrm>
        </p:spPr>
        <p:txBody>
          <a:bodyPr/>
          <a:lstStyle/>
          <a:p>
            <a:r>
              <a:rPr lang="de-DE" dirty="0" err="1"/>
              <a:t>Structure</a:t>
            </a:r>
            <a:endParaRPr lang="de-DE" dirty="0"/>
          </a:p>
          <a:p>
            <a:pPr marL="457200" lvl="1" indent="0">
              <a:buNone/>
            </a:pPr>
            <a:endParaRPr lang="de-DE" i="1" dirty="0"/>
          </a:p>
          <a:p>
            <a:pPr marL="457200" lvl="1" indent="0">
              <a:buNone/>
            </a:pPr>
            <a:r>
              <a:rPr lang="de-DE" i="1" dirty="0" err="1"/>
              <a:t>enumextension</a:t>
            </a:r>
            <a:r>
              <a:rPr lang="de-DE" i="1" dirty="0"/>
              <a:t> &lt;ID&gt; „&lt;Name&gt;“ </a:t>
            </a:r>
            <a:r>
              <a:rPr lang="de-DE" i="1" dirty="0" err="1"/>
              <a:t>extends</a:t>
            </a:r>
            <a:r>
              <a:rPr lang="de-DE" i="1" dirty="0"/>
              <a:t> &lt;Name </a:t>
            </a:r>
            <a:r>
              <a:rPr lang="de-DE" i="1" dirty="0" err="1"/>
              <a:t>of</a:t>
            </a:r>
            <a:r>
              <a:rPr lang="de-DE" i="1" dirty="0"/>
              <a:t> </a:t>
            </a:r>
            <a:r>
              <a:rPr lang="de-DE" i="1" dirty="0" err="1"/>
              <a:t>extended</a:t>
            </a:r>
            <a:r>
              <a:rPr lang="de-DE" i="1" dirty="0"/>
              <a:t> </a:t>
            </a:r>
            <a:r>
              <a:rPr lang="de-DE" i="1" dirty="0" err="1"/>
              <a:t>Enum</a:t>
            </a:r>
            <a:r>
              <a:rPr lang="de-DE" i="1" dirty="0"/>
              <a:t>&gt; </a:t>
            </a:r>
            <a:endParaRPr lang="de-DE" dirty="0"/>
          </a:p>
          <a:p>
            <a:pPr marL="457200" lvl="1" indent="0">
              <a:buNone/>
            </a:pPr>
            <a:r>
              <a:rPr lang="de-DE" i="1" dirty="0"/>
              <a:t>{</a:t>
            </a:r>
            <a:endParaRPr lang="de-DE" dirty="0"/>
          </a:p>
          <a:p>
            <a:pPr marL="457200" lvl="1" indent="0">
              <a:buNone/>
            </a:pPr>
            <a:endParaRPr lang="de-DE" i="1" dirty="0"/>
          </a:p>
          <a:p>
            <a:pPr marL="457200" lvl="1" indent="0">
              <a:buNone/>
            </a:pPr>
            <a:r>
              <a:rPr lang="de-DE" i="1" dirty="0"/>
              <a:t>	</a:t>
            </a:r>
          </a:p>
          <a:p>
            <a:pPr marL="457200" lvl="1" indent="0">
              <a:buNone/>
            </a:pPr>
            <a:r>
              <a:rPr lang="de-DE" i="1" dirty="0"/>
              <a:t>}</a:t>
            </a:r>
          </a:p>
          <a:p>
            <a:pPr marL="457200" lvl="1" indent="0">
              <a:buNone/>
            </a:pPr>
            <a:endParaRPr lang="de-DE" i="1" dirty="0"/>
          </a:p>
          <a:p>
            <a:pPr marL="457200" lvl="1" indent="0">
              <a:buNone/>
            </a:pPr>
            <a:endParaRPr lang="de-DE" dirty="0"/>
          </a:p>
        </p:txBody>
      </p:sp>
      <p:sp>
        <p:nvSpPr>
          <p:cNvPr id="26" name="Rechteck 25">
            <a:extLst>
              <a:ext uri="{FF2B5EF4-FFF2-40B4-BE49-F238E27FC236}">
                <a16:creationId xmlns:a16="http://schemas.microsoft.com/office/drawing/2014/main" id="{F7FE68F7-698B-49F1-89F9-3ADD592ADD93}"/>
              </a:ext>
            </a:extLst>
          </p:cNvPr>
          <p:cNvSpPr/>
          <p:nvPr/>
        </p:nvSpPr>
        <p:spPr>
          <a:xfrm>
            <a:off x="1070608" y="2816955"/>
            <a:ext cx="910592"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[Values]</a:t>
            </a:r>
            <a:endParaRPr lang="en-GB" sz="1600" dirty="0">
              <a:solidFill>
                <a:schemeClr val="accent5">
                  <a:lumMod val="60000"/>
                  <a:lumOff val="40000"/>
                </a:schemeClr>
              </a:solidFill>
            </a:endParaRPr>
          </a:p>
        </p:txBody>
      </p:sp>
      <p:cxnSp>
        <p:nvCxnSpPr>
          <p:cNvPr id="47" name="Gerader Verbinder 46">
            <a:extLst>
              <a:ext uri="{FF2B5EF4-FFF2-40B4-BE49-F238E27FC236}">
                <a16:creationId xmlns:a16="http://schemas.microsoft.com/office/drawing/2014/main" id="{E6B5F0C2-33F3-4A36-B327-338F1DF0B8DC}"/>
              </a:ext>
            </a:extLst>
          </p:cNvPr>
          <p:cNvCxnSpPr>
            <a:cxnSpLocks/>
            <a:stCxn id="26" idx="3"/>
            <a:endCxn id="49" idx="1"/>
          </p:cNvCxnSpPr>
          <p:nvPr/>
        </p:nvCxnSpPr>
        <p:spPr>
          <a:xfrm>
            <a:off x="1981200" y="2969354"/>
            <a:ext cx="906742" cy="359629"/>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sp>
        <p:nvSpPr>
          <p:cNvPr id="49" name="Textfeld 48">
            <a:extLst>
              <a:ext uri="{FF2B5EF4-FFF2-40B4-BE49-F238E27FC236}">
                <a16:creationId xmlns:a16="http://schemas.microsoft.com/office/drawing/2014/main" id="{4DC8943B-40C3-429C-A37D-1011A6B5BEE6}"/>
              </a:ext>
            </a:extLst>
          </p:cNvPr>
          <p:cNvSpPr txBox="1"/>
          <p:nvPr/>
        </p:nvSpPr>
        <p:spPr>
          <a:xfrm>
            <a:off x="2887942" y="2851929"/>
            <a:ext cx="4719562" cy="954107"/>
          </a:xfrm>
          <a:prstGeom prst="rect">
            <a:avLst/>
          </a:prstGeom>
          <a:noFill/>
        </p:spPr>
        <p:txBody>
          <a:bodyPr wrap="none" rtlCol="0">
            <a:spAutoFit/>
          </a:bodyPr>
          <a:lstStyle/>
          <a:p>
            <a:r>
              <a:rPr lang="de-DE" sz="1400" i="1" dirty="0">
                <a:solidFill>
                  <a:schemeClr val="accent5">
                    <a:lumMod val="60000"/>
                    <a:lumOff val="40000"/>
                  </a:schemeClr>
                </a:solidFill>
              </a:rPr>
              <a:t>Value(&lt;Unique „</a:t>
            </a:r>
            <a:r>
              <a:rPr lang="de-DE" sz="1400" i="1" dirty="0" err="1">
                <a:solidFill>
                  <a:schemeClr val="accent5">
                    <a:lumMod val="60000"/>
                    <a:lumOff val="40000"/>
                  </a:schemeClr>
                </a:solidFill>
              </a:rPr>
              <a:t>No</a:t>
            </a:r>
            <a:r>
              <a:rPr lang="de-DE" sz="1400" i="1" dirty="0">
                <a:solidFill>
                  <a:schemeClr val="accent5">
                    <a:lumMod val="60000"/>
                    <a:lumOff val="40000"/>
                  </a:schemeClr>
                </a:solidFill>
              </a:rPr>
              <a:t>.“ </a:t>
            </a:r>
            <a:r>
              <a:rPr lang="de-DE" sz="1400" i="1" dirty="0" err="1">
                <a:solidFill>
                  <a:schemeClr val="accent5">
                    <a:lumMod val="60000"/>
                    <a:lumOff val="40000"/>
                  </a:schemeClr>
                </a:solidFill>
              </a:rPr>
              <a:t>of</a:t>
            </a:r>
            <a:r>
              <a:rPr lang="de-DE" sz="1400" i="1" dirty="0">
                <a:solidFill>
                  <a:schemeClr val="accent5">
                    <a:lumMod val="60000"/>
                    <a:lumOff val="40000"/>
                  </a:schemeClr>
                </a:solidFill>
              </a:rPr>
              <a:t> </a:t>
            </a:r>
            <a:r>
              <a:rPr lang="de-DE" sz="1400" i="1" dirty="0" err="1">
                <a:solidFill>
                  <a:schemeClr val="accent5">
                    <a:lumMod val="60000"/>
                    <a:lumOff val="40000"/>
                  </a:schemeClr>
                </a:solidFill>
              </a:rPr>
              <a:t>value</a:t>
            </a:r>
            <a:r>
              <a:rPr lang="de-DE" sz="1400" i="1" dirty="0">
                <a:solidFill>
                  <a:schemeClr val="accent5">
                    <a:lumMod val="60000"/>
                    <a:lumOff val="40000"/>
                  </a:schemeClr>
                </a:solidFill>
              </a:rPr>
              <a:t>&gt;; &lt;Unique </a:t>
            </a:r>
            <a:r>
              <a:rPr lang="de-DE" sz="1400" i="1" dirty="0" err="1">
                <a:solidFill>
                  <a:schemeClr val="accent5">
                    <a:lumMod val="60000"/>
                    <a:lumOff val="40000"/>
                  </a:schemeClr>
                </a:solidFill>
              </a:rPr>
              <a:t>Enum</a:t>
            </a:r>
            <a:r>
              <a:rPr lang="de-DE" sz="1400" i="1" dirty="0">
                <a:solidFill>
                  <a:schemeClr val="accent5">
                    <a:lumMod val="60000"/>
                    <a:lumOff val="40000"/>
                  </a:schemeClr>
                </a:solidFill>
              </a:rPr>
              <a:t> Value (Name)&gt;)</a:t>
            </a:r>
          </a:p>
          <a:p>
            <a:r>
              <a:rPr lang="de-DE" sz="1400" i="1" dirty="0">
                <a:solidFill>
                  <a:schemeClr val="accent5">
                    <a:lumMod val="60000"/>
                    <a:lumOff val="40000"/>
                  </a:schemeClr>
                </a:solidFill>
              </a:rPr>
              <a:t>{</a:t>
            </a:r>
          </a:p>
          <a:p>
            <a:r>
              <a:rPr lang="de-DE" sz="1400" i="1" dirty="0">
                <a:solidFill>
                  <a:schemeClr val="accent5">
                    <a:lumMod val="60000"/>
                    <a:lumOff val="40000"/>
                  </a:schemeClr>
                </a:solidFill>
              </a:rPr>
              <a:t>       [Properties]</a:t>
            </a:r>
          </a:p>
          <a:p>
            <a:r>
              <a:rPr lang="de-DE" sz="1400" i="1" dirty="0">
                <a:solidFill>
                  <a:schemeClr val="accent5">
                    <a:lumMod val="60000"/>
                    <a:lumOff val="40000"/>
                  </a:schemeClr>
                </a:solidFill>
              </a:rPr>
              <a:t>}</a:t>
            </a:r>
          </a:p>
        </p:txBody>
      </p:sp>
      <p:pic>
        <p:nvPicPr>
          <p:cNvPr id="6" name="Grafik 5">
            <a:extLst>
              <a:ext uri="{FF2B5EF4-FFF2-40B4-BE49-F238E27FC236}">
                <a16:creationId xmlns:a16="http://schemas.microsoft.com/office/drawing/2014/main" id="{7FEECEDA-3548-496B-9AD4-C3421F0EFE46}"/>
              </a:ext>
            </a:extLst>
          </p:cNvPr>
          <p:cNvPicPr>
            <a:picLocks noChangeAspect="1"/>
          </p:cNvPicPr>
          <p:nvPr/>
        </p:nvPicPr>
        <p:blipFill>
          <a:blip r:embed="rId2"/>
          <a:stretch>
            <a:fillRect/>
          </a:stretch>
        </p:blipFill>
        <p:spPr>
          <a:xfrm>
            <a:off x="4290509" y="4305673"/>
            <a:ext cx="7211431" cy="2476846"/>
          </a:xfrm>
          <a:prstGeom prst="rect">
            <a:avLst/>
          </a:prstGeom>
        </p:spPr>
      </p:pic>
      <p:sp>
        <p:nvSpPr>
          <p:cNvPr id="15" name="Textfeld 14">
            <a:extLst>
              <a:ext uri="{FF2B5EF4-FFF2-40B4-BE49-F238E27FC236}">
                <a16:creationId xmlns:a16="http://schemas.microsoft.com/office/drawing/2014/main" id="{E2ED706D-5FC3-4FCB-8D6A-B594E0125518}"/>
              </a:ext>
            </a:extLst>
          </p:cNvPr>
          <p:cNvSpPr txBox="1"/>
          <p:nvPr/>
        </p:nvSpPr>
        <p:spPr>
          <a:xfrm>
            <a:off x="2887942" y="3900658"/>
            <a:ext cx="4156907" cy="261610"/>
          </a:xfrm>
          <a:prstGeom prst="rect">
            <a:avLst/>
          </a:prstGeom>
          <a:noFill/>
        </p:spPr>
        <p:txBody>
          <a:bodyPr wrap="none" rtlCol="0">
            <a:spAutoFit/>
          </a:bodyPr>
          <a:lstStyle/>
          <a:p>
            <a:r>
              <a:rPr lang="de-DE" sz="1100" dirty="0"/>
              <a:t>(</a:t>
            </a:r>
            <a:r>
              <a:rPr lang="de-DE" sz="1100" dirty="0" err="1"/>
              <a:t>Available</a:t>
            </a:r>
            <a:r>
              <a:rPr lang="de-DE" sz="1100" dirty="0"/>
              <a:t> Properties: </a:t>
            </a:r>
            <a:r>
              <a:rPr lang="de-DE" sz="1100" i="1" dirty="0"/>
              <a:t>Caption and </a:t>
            </a:r>
            <a:r>
              <a:rPr lang="de-DE" sz="1100" i="1" dirty="0" err="1"/>
              <a:t>CaptionML</a:t>
            </a:r>
            <a:r>
              <a:rPr lang="de-DE" sz="1100" i="1" dirty="0"/>
              <a:t> (</a:t>
            </a:r>
            <a:r>
              <a:rPr lang="de-DE" sz="1100" i="1" dirty="0" err="1"/>
              <a:t>runtime</a:t>
            </a:r>
            <a:r>
              <a:rPr lang="de-DE" sz="1100" i="1" dirty="0"/>
              <a:t> 2.3 and </a:t>
            </a:r>
            <a:r>
              <a:rPr lang="de-DE" sz="1100" i="1" dirty="0" err="1"/>
              <a:t>later</a:t>
            </a:r>
            <a:r>
              <a:rPr lang="de-DE" sz="1100" i="1" dirty="0"/>
              <a:t>))</a:t>
            </a:r>
            <a:endParaRPr lang="en-GB" sz="1100" dirty="0"/>
          </a:p>
        </p:txBody>
      </p:sp>
    </p:spTree>
    <p:extLst>
      <p:ext uri="{BB962C8B-B14F-4D97-AF65-F5344CB8AC3E}">
        <p14:creationId xmlns:p14="http://schemas.microsoft.com/office/powerpoint/2010/main" val="331406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393EE-B346-4B32-9C00-AC4CFD67FE0A}"/>
              </a:ext>
            </a:extLst>
          </p:cNvPr>
          <p:cNvSpPr>
            <a:spLocks noGrp="1"/>
          </p:cNvSpPr>
          <p:nvPr>
            <p:ph type="title"/>
          </p:nvPr>
        </p:nvSpPr>
        <p:spPr/>
        <p:txBody>
          <a:body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Reports</a:t>
            </a:r>
            <a:endParaRPr lang="en-GB" dirty="0"/>
          </a:p>
        </p:txBody>
      </p:sp>
      <p:sp>
        <p:nvSpPr>
          <p:cNvPr id="3" name="Datumsplatzhalter 2">
            <a:extLst>
              <a:ext uri="{FF2B5EF4-FFF2-40B4-BE49-F238E27FC236}">
                <a16:creationId xmlns:a16="http://schemas.microsoft.com/office/drawing/2014/main" id="{27588994-FC10-4608-8AE4-E43C23C0B97F}"/>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1CC26E2B-B204-4B6D-BA1D-F35C5EFEE29B}"/>
              </a:ext>
            </a:extLst>
          </p:cNvPr>
          <p:cNvSpPr>
            <a:spLocks noGrp="1"/>
          </p:cNvSpPr>
          <p:nvPr>
            <p:ph type="sldNum" sz="quarter" idx="4"/>
          </p:nvPr>
        </p:nvSpPr>
        <p:spPr/>
        <p:txBody>
          <a:bodyPr/>
          <a:lstStyle/>
          <a:p>
            <a:r>
              <a:rPr lang="de-DE"/>
              <a:t> </a:t>
            </a:r>
            <a:fld id="{F0389FF0-EA6C-204E-82DF-16D97CC1B00E}" type="slidenum">
              <a:rPr lang="de-DE" smtClean="0"/>
              <a:pPr/>
              <a:t>127</a:t>
            </a:fld>
            <a:endParaRPr lang="de-DE"/>
          </a:p>
        </p:txBody>
      </p:sp>
      <p:sp>
        <p:nvSpPr>
          <p:cNvPr id="5" name="Textplatzhalter 4">
            <a:extLst>
              <a:ext uri="{FF2B5EF4-FFF2-40B4-BE49-F238E27FC236}">
                <a16:creationId xmlns:a16="http://schemas.microsoft.com/office/drawing/2014/main" id="{E116CE16-5CCE-40C7-B8C1-348AD9584DE3}"/>
              </a:ext>
            </a:extLst>
          </p:cNvPr>
          <p:cNvSpPr>
            <a:spLocks noGrp="1"/>
          </p:cNvSpPr>
          <p:nvPr>
            <p:ph type="body" sz="quarter" idx="10"/>
          </p:nvPr>
        </p:nvSpPr>
        <p:spPr>
          <a:xfrm>
            <a:off x="360000" y="1440000"/>
            <a:ext cx="11832000" cy="4896000"/>
          </a:xfrm>
        </p:spPr>
        <p:txBody>
          <a:bodyPr/>
          <a:lstStyle/>
          <a:p>
            <a:r>
              <a:rPr lang="de-DE" dirty="0"/>
              <a:t>See </a:t>
            </a:r>
            <a:r>
              <a:rPr lang="de-DE" dirty="0" err="1"/>
              <a:t>workshop</a:t>
            </a:r>
            <a:r>
              <a:rPr lang="de-DE" dirty="0"/>
              <a:t> </a:t>
            </a:r>
            <a:r>
              <a:rPr lang="en-US" b="1" dirty="0"/>
              <a:t>Microsoft AL [Reports]</a:t>
            </a:r>
            <a:endParaRPr lang="de-DE" dirty="0"/>
          </a:p>
        </p:txBody>
      </p:sp>
    </p:spTree>
    <p:extLst>
      <p:ext uri="{BB962C8B-B14F-4D97-AF65-F5344CB8AC3E}">
        <p14:creationId xmlns:p14="http://schemas.microsoft.com/office/powerpoint/2010/main" val="101973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2C6DE8D1-C319-4ED8-A489-3D7B9B69869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2" r="52"/>
          <a:stretch>
            <a:fillRect/>
          </a:stretch>
        </p:blipFill>
        <p:spPr/>
      </p:pic>
      <p:sp>
        <p:nvSpPr>
          <p:cNvPr id="8" name="Textplatzhalter 7">
            <a:extLst>
              <a:ext uri="{FF2B5EF4-FFF2-40B4-BE49-F238E27FC236}">
                <a16:creationId xmlns:a16="http://schemas.microsoft.com/office/drawing/2014/main" id="{EF906C40-EE14-4648-ACA0-65C59D02C74B}"/>
              </a:ext>
            </a:extLst>
          </p:cNvPr>
          <p:cNvSpPr>
            <a:spLocks noGrp="1"/>
          </p:cNvSpPr>
          <p:nvPr>
            <p:ph type="body" sz="quarter" idx="14"/>
          </p:nvPr>
        </p:nvSpPr>
        <p:spPr/>
        <p:txBody>
          <a:bodyPr/>
          <a:lstStyle/>
          <a:p>
            <a:r>
              <a:rPr lang="en-US" b="1" dirty="0">
                <a:solidFill>
                  <a:srgbClr val="FF0000"/>
                </a:solidFill>
              </a:rPr>
              <a:t>APP Dependencies</a:t>
            </a:r>
          </a:p>
          <a:p>
            <a:r>
              <a:rPr lang="en-US" dirty="0"/>
              <a:t>The “CU Launcher”</a:t>
            </a:r>
          </a:p>
          <a:p>
            <a:r>
              <a:rPr lang="en-US" dirty="0"/>
              <a:t>Debugger</a:t>
            </a:r>
          </a:p>
          <a:p>
            <a:r>
              <a:rPr lang="en-US" dirty="0"/>
              <a:t>Life Cycle Management</a:t>
            </a:r>
          </a:p>
          <a:p>
            <a:r>
              <a:rPr lang="en-US" dirty="0"/>
              <a:t>Language Features</a:t>
            </a:r>
          </a:p>
          <a:p>
            <a:r>
              <a:rPr lang="en-US" dirty="0"/>
              <a:t>… to be added …</a:t>
            </a:r>
            <a:endParaRPr lang="de-DE" dirty="0"/>
          </a:p>
        </p:txBody>
      </p:sp>
      <p:sp>
        <p:nvSpPr>
          <p:cNvPr id="3" name="Datumsplatzhalter 2">
            <a:extLst>
              <a:ext uri="{FF2B5EF4-FFF2-40B4-BE49-F238E27FC236}">
                <a16:creationId xmlns:a16="http://schemas.microsoft.com/office/drawing/2014/main" id="{60855A9C-6908-4831-BAEE-62120A39FF0F}"/>
              </a:ext>
            </a:extLst>
          </p:cNvPr>
          <p:cNvSpPr>
            <a:spLocks noGrp="1"/>
          </p:cNvSpPr>
          <p:nvPr>
            <p:ph type="dt" sz="half" idx="10"/>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8E4C43D4-5F36-442A-A252-DD61704B7DBD}"/>
              </a:ext>
            </a:extLst>
          </p:cNvPr>
          <p:cNvSpPr>
            <a:spLocks noGrp="1"/>
          </p:cNvSpPr>
          <p:nvPr>
            <p:ph type="sldNum" sz="quarter" idx="12"/>
          </p:nvPr>
        </p:nvSpPr>
        <p:spPr/>
        <p:txBody>
          <a:bodyPr/>
          <a:lstStyle/>
          <a:p>
            <a:r>
              <a:rPr lang="de-DE"/>
              <a:t> </a:t>
            </a:r>
            <a:fld id="{F0389FF0-EA6C-204E-82DF-16D97CC1B00E}" type="slidenum">
              <a:rPr lang="de-DE" smtClean="0"/>
              <a:pPr/>
              <a:t>128</a:t>
            </a:fld>
            <a:endParaRPr lang="de-DE"/>
          </a:p>
        </p:txBody>
      </p:sp>
      <p:sp>
        <p:nvSpPr>
          <p:cNvPr id="6" name="Titel 5">
            <a:extLst>
              <a:ext uri="{FF2B5EF4-FFF2-40B4-BE49-F238E27FC236}">
                <a16:creationId xmlns:a16="http://schemas.microsoft.com/office/drawing/2014/main" id="{E33FC058-C81E-4011-8400-05C0EE9C9935}"/>
              </a:ext>
            </a:extLst>
          </p:cNvPr>
          <p:cNvSpPr>
            <a:spLocks noGrp="1"/>
          </p:cNvSpPr>
          <p:nvPr>
            <p:ph type="title"/>
          </p:nvPr>
        </p:nvSpPr>
        <p:spPr>
          <a:xfrm>
            <a:off x="360000" y="1260000"/>
            <a:ext cx="5739175" cy="360099"/>
          </a:xfrm>
        </p:spPr>
        <p:txBody>
          <a:bodyPr/>
          <a:lstStyle/>
          <a:p>
            <a:r>
              <a:rPr lang="en-US" dirty="0"/>
              <a:t>Miscellaneous</a:t>
            </a:r>
          </a:p>
        </p:txBody>
      </p:sp>
      <p:pic>
        <p:nvPicPr>
          <p:cNvPr id="11" name="Grafik 10">
            <a:extLst>
              <a:ext uri="{FF2B5EF4-FFF2-40B4-BE49-F238E27FC236}">
                <a16:creationId xmlns:a16="http://schemas.microsoft.com/office/drawing/2014/main" id="{B9BA50CC-CE52-4028-AD93-28C0194786BF}"/>
              </a:ext>
            </a:extLst>
          </p:cNvPr>
          <p:cNvPicPr>
            <a:picLocks noChangeAspect="1"/>
          </p:cNvPicPr>
          <p:nvPr/>
        </p:nvPicPr>
        <p:blipFill>
          <a:blip r:embed="rId3"/>
          <a:stretch>
            <a:fillRect/>
          </a:stretch>
        </p:blipFill>
        <p:spPr>
          <a:xfrm>
            <a:off x="3606172" y="1102983"/>
            <a:ext cx="2492615" cy="1972727"/>
          </a:xfrm>
          <a:prstGeom prst="rect">
            <a:avLst/>
          </a:prstGeom>
        </p:spPr>
      </p:pic>
    </p:spTree>
    <p:extLst>
      <p:ext uri="{BB962C8B-B14F-4D97-AF65-F5344CB8AC3E}">
        <p14:creationId xmlns:p14="http://schemas.microsoft.com/office/powerpoint/2010/main" val="15264192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393EE-B346-4B32-9C00-AC4CFD67FE0A}"/>
              </a:ext>
            </a:extLst>
          </p:cNvPr>
          <p:cNvSpPr>
            <a:spLocks noGrp="1"/>
          </p:cNvSpPr>
          <p:nvPr>
            <p:ph type="title"/>
          </p:nvPr>
        </p:nvSpPr>
        <p:spPr/>
        <p:txBody>
          <a:bodyPr/>
          <a:lstStyle/>
          <a:p>
            <a:r>
              <a:rPr lang="de-DE" dirty="0" err="1"/>
              <a:t>Miscellaneous</a:t>
            </a:r>
            <a:br>
              <a:rPr lang="de-DE" dirty="0"/>
            </a:br>
            <a:r>
              <a:rPr lang="en-GB" dirty="0">
                <a:solidFill>
                  <a:schemeClr val="bg2"/>
                </a:solidFill>
              </a:rPr>
              <a:t>APP Dependencies</a:t>
            </a:r>
            <a:endParaRPr lang="en-GB" dirty="0"/>
          </a:p>
        </p:txBody>
      </p:sp>
      <p:sp>
        <p:nvSpPr>
          <p:cNvPr id="3" name="Datumsplatzhalter 2">
            <a:extLst>
              <a:ext uri="{FF2B5EF4-FFF2-40B4-BE49-F238E27FC236}">
                <a16:creationId xmlns:a16="http://schemas.microsoft.com/office/drawing/2014/main" id="{27588994-FC10-4608-8AE4-E43C23C0B97F}"/>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1CC26E2B-B204-4B6D-BA1D-F35C5EFEE29B}"/>
              </a:ext>
            </a:extLst>
          </p:cNvPr>
          <p:cNvSpPr>
            <a:spLocks noGrp="1"/>
          </p:cNvSpPr>
          <p:nvPr>
            <p:ph type="sldNum" sz="quarter" idx="4"/>
          </p:nvPr>
        </p:nvSpPr>
        <p:spPr/>
        <p:txBody>
          <a:bodyPr/>
          <a:lstStyle/>
          <a:p>
            <a:r>
              <a:rPr lang="de-DE"/>
              <a:t> </a:t>
            </a:r>
            <a:fld id="{F0389FF0-EA6C-204E-82DF-16D97CC1B00E}" type="slidenum">
              <a:rPr lang="de-DE" smtClean="0"/>
              <a:pPr/>
              <a:t>129</a:t>
            </a:fld>
            <a:endParaRPr lang="de-DE"/>
          </a:p>
        </p:txBody>
      </p:sp>
      <p:sp>
        <p:nvSpPr>
          <p:cNvPr id="5" name="Textplatzhalter 4">
            <a:extLst>
              <a:ext uri="{FF2B5EF4-FFF2-40B4-BE49-F238E27FC236}">
                <a16:creationId xmlns:a16="http://schemas.microsoft.com/office/drawing/2014/main" id="{E116CE16-5CCE-40C7-B8C1-348AD9584DE3}"/>
              </a:ext>
            </a:extLst>
          </p:cNvPr>
          <p:cNvSpPr>
            <a:spLocks noGrp="1"/>
          </p:cNvSpPr>
          <p:nvPr>
            <p:ph type="body" sz="quarter" idx="10"/>
          </p:nvPr>
        </p:nvSpPr>
        <p:spPr>
          <a:xfrm>
            <a:off x="360000" y="1440000"/>
            <a:ext cx="11832000" cy="4896000"/>
          </a:xfrm>
        </p:spPr>
        <p:txBody>
          <a:bodyPr/>
          <a:lstStyle/>
          <a:p>
            <a:r>
              <a:rPr lang="de-DE" dirty="0" err="1"/>
              <a:t>It</a:t>
            </a:r>
            <a:r>
              <a:rPr lang="de-DE" dirty="0"/>
              <a:t> </a:t>
            </a:r>
            <a:r>
              <a:rPr lang="de-DE" dirty="0" err="1"/>
              <a:t>is</a:t>
            </a:r>
            <a:r>
              <a:rPr lang="de-DE" dirty="0"/>
              <a:t> possible </a:t>
            </a:r>
            <a:r>
              <a:rPr lang="de-DE" dirty="0" err="1"/>
              <a:t>to</a:t>
            </a:r>
            <a:r>
              <a:rPr lang="de-DE" dirty="0"/>
              <a:t> </a:t>
            </a:r>
            <a:r>
              <a:rPr lang="de-DE" dirty="0" err="1"/>
              <a:t>extend</a:t>
            </a:r>
            <a:r>
              <a:rPr lang="de-DE" dirty="0"/>
              <a:t> Extensions</a:t>
            </a:r>
          </a:p>
          <a:p>
            <a:endParaRPr lang="de-DE" dirty="0"/>
          </a:p>
          <a:p>
            <a:r>
              <a:rPr lang="de-DE" dirty="0" err="1"/>
              <a:t>Dependencies</a:t>
            </a:r>
            <a:r>
              <a:rPr lang="de-DE" dirty="0"/>
              <a:t> </a:t>
            </a:r>
            <a:r>
              <a:rPr lang="de-DE" dirty="0" err="1"/>
              <a:t>are</a:t>
            </a:r>
            <a:r>
              <a:rPr lang="de-DE" dirty="0"/>
              <a:t> </a:t>
            </a:r>
            <a:r>
              <a:rPr lang="de-DE" dirty="0" err="1"/>
              <a:t>configured</a:t>
            </a:r>
            <a:r>
              <a:rPr lang="de-DE" dirty="0"/>
              <a:t> </a:t>
            </a:r>
            <a:r>
              <a:rPr lang="de-DE" dirty="0" err="1"/>
              <a:t>within</a:t>
            </a:r>
            <a:r>
              <a:rPr lang="de-DE" dirty="0"/>
              <a:t> </a:t>
            </a:r>
            <a:r>
              <a:rPr lang="de-DE" dirty="0" err="1"/>
              <a:t>the</a:t>
            </a:r>
            <a:r>
              <a:rPr lang="de-DE" dirty="0"/>
              <a:t> </a:t>
            </a:r>
            <a:r>
              <a:rPr lang="de-DE" dirty="0" err="1"/>
              <a:t>app.json</a:t>
            </a:r>
            <a:r>
              <a:rPr lang="de-DE" dirty="0"/>
              <a:t> </a:t>
            </a:r>
            <a:r>
              <a:rPr lang="de-DE" dirty="0" err="1"/>
              <a:t>file</a:t>
            </a:r>
            <a:endParaRPr lang="de-DE" dirty="0"/>
          </a:p>
          <a:p>
            <a:endParaRPr lang="de-DE" dirty="0"/>
          </a:p>
          <a:p>
            <a:endParaRPr lang="de-DE" dirty="0"/>
          </a:p>
          <a:p>
            <a:r>
              <a:rPr lang="de-DE" dirty="0"/>
              <a:t>Symbols </a:t>
            </a:r>
            <a:r>
              <a:rPr lang="de-DE" dirty="0" err="1"/>
              <a:t>of</a:t>
            </a:r>
            <a:r>
              <a:rPr lang="de-DE" dirty="0"/>
              <a:t> a additional „root“ </a:t>
            </a:r>
            <a:r>
              <a:rPr lang="de-DE" dirty="0" err="1"/>
              <a:t>app</a:t>
            </a:r>
            <a:endParaRPr lang="de-DE" dirty="0"/>
          </a:p>
          <a:p>
            <a:pPr lvl="1"/>
            <a:r>
              <a:rPr lang="de-DE" dirty="0" err="1"/>
              <a:t>can</a:t>
            </a:r>
            <a:r>
              <a:rPr lang="de-DE" dirty="0"/>
              <a:t> </a:t>
            </a:r>
            <a:r>
              <a:rPr lang="de-DE" dirty="0" err="1"/>
              <a:t>be</a:t>
            </a:r>
            <a:r>
              <a:rPr lang="de-DE" dirty="0"/>
              <a:t> </a:t>
            </a:r>
            <a:r>
              <a:rPr lang="de-DE" dirty="0" err="1"/>
              <a:t>downloaded</a:t>
            </a:r>
            <a:r>
              <a:rPr lang="de-DE" dirty="0"/>
              <a:t>, </a:t>
            </a:r>
            <a:r>
              <a:rPr lang="de-DE" dirty="0" err="1"/>
              <a:t>if</a:t>
            </a:r>
            <a:r>
              <a:rPr lang="de-DE" dirty="0"/>
              <a:t> „root“ </a:t>
            </a:r>
            <a:r>
              <a:rPr lang="de-DE" dirty="0" err="1"/>
              <a:t>app</a:t>
            </a:r>
            <a:r>
              <a:rPr lang="de-DE" dirty="0"/>
              <a:t> </a:t>
            </a:r>
            <a:r>
              <a:rPr lang="de-DE" dirty="0" err="1"/>
              <a:t>is</a:t>
            </a:r>
            <a:r>
              <a:rPr lang="de-DE" dirty="0"/>
              <a:t> </a:t>
            </a:r>
            <a:r>
              <a:rPr lang="de-DE" dirty="0" err="1"/>
              <a:t>present</a:t>
            </a:r>
            <a:r>
              <a:rPr lang="de-DE" dirty="0"/>
              <a:t> in </a:t>
            </a:r>
            <a:r>
              <a:rPr lang="de-DE" dirty="0" err="1"/>
              <a:t>the</a:t>
            </a:r>
            <a:r>
              <a:rPr lang="de-DE" dirty="0"/>
              <a:t> </a:t>
            </a:r>
            <a:r>
              <a:rPr lang="de-DE" dirty="0" err="1"/>
              <a:t>target</a:t>
            </a:r>
            <a:r>
              <a:rPr lang="de-DE" dirty="0"/>
              <a:t> </a:t>
            </a:r>
            <a:r>
              <a:rPr lang="de-DE" dirty="0" err="1"/>
              <a:t>database</a:t>
            </a:r>
            <a:endParaRPr lang="de-DE" dirty="0"/>
          </a:p>
          <a:p>
            <a:pPr lvl="1"/>
            <a:r>
              <a:rPr lang="de-DE" dirty="0" err="1"/>
              <a:t>If</a:t>
            </a:r>
            <a:r>
              <a:rPr lang="de-DE" dirty="0"/>
              <a:t> </a:t>
            </a:r>
            <a:r>
              <a:rPr lang="de-DE" dirty="0" err="1"/>
              <a:t>available</a:t>
            </a:r>
            <a:r>
              <a:rPr lang="de-DE" dirty="0"/>
              <a:t> </a:t>
            </a:r>
            <a:r>
              <a:rPr lang="de-DE" dirty="0" err="1"/>
              <a:t>as</a:t>
            </a:r>
            <a:r>
              <a:rPr lang="de-DE" dirty="0"/>
              <a:t> </a:t>
            </a:r>
            <a:r>
              <a:rPr lang="de-DE" dirty="0" err="1"/>
              <a:t>file</a:t>
            </a:r>
            <a:r>
              <a:rPr lang="de-DE" dirty="0"/>
              <a:t>, </a:t>
            </a:r>
            <a:r>
              <a:rPr lang="de-DE" dirty="0" err="1"/>
              <a:t>they</a:t>
            </a:r>
            <a:r>
              <a:rPr lang="de-DE" dirty="0"/>
              <a:t> </a:t>
            </a:r>
            <a:r>
              <a:rPr lang="de-DE" dirty="0" err="1"/>
              <a:t>can</a:t>
            </a:r>
            <a:r>
              <a:rPr lang="de-DE" dirty="0"/>
              <a:t> </a:t>
            </a:r>
            <a:r>
              <a:rPr lang="de-DE" dirty="0" err="1"/>
              <a:t>be</a:t>
            </a:r>
            <a:r>
              <a:rPr lang="de-DE" dirty="0"/>
              <a:t> </a:t>
            </a:r>
            <a:r>
              <a:rPr lang="de-DE" dirty="0" err="1"/>
              <a:t>copied</a:t>
            </a:r>
            <a:r>
              <a:rPr lang="de-DE" dirty="0"/>
              <a:t> </a:t>
            </a:r>
            <a:r>
              <a:rPr lang="de-DE" dirty="0" err="1"/>
              <a:t>directly</a:t>
            </a:r>
            <a:r>
              <a:rPr lang="de-DE" dirty="0"/>
              <a:t> </a:t>
            </a:r>
            <a:r>
              <a:rPr lang="de-DE" dirty="0" err="1"/>
              <a:t>into</a:t>
            </a:r>
            <a:r>
              <a:rPr lang="de-DE" dirty="0"/>
              <a:t> </a:t>
            </a:r>
            <a:r>
              <a:rPr lang="de-DE" dirty="0" err="1"/>
              <a:t>the</a:t>
            </a:r>
            <a:r>
              <a:rPr lang="de-DE" dirty="0"/>
              <a:t> „.</a:t>
            </a:r>
            <a:r>
              <a:rPr lang="de-DE" dirty="0" err="1"/>
              <a:t>alpackages</a:t>
            </a:r>
            <a:r>
              <a:rPr lang="de-DE" dirty="0"/>
              <a:t>“ </a:t>
            </a:r>
            <a:r>
              <a:rPr lang="de-DE" dirty="0" err="1"/>
              <a:t>directory</a:t>
            </a:r>
            <a:endParaRPr lang="de-DE" dirty="0"/>
          </a:p>
          <a:p>
            <a:pPr lvl="1"/>
            <a:r>
              <a:rPr lang="de-DE" dirty="0" err="1"/>
              <a:t>Sometimes</a:t>
            </a:r>
            <a:r>
              <a:rPr lang="de-DE" dirty="0"/>
              <a:t>, source code (</a:t>
            </a:r>
            <a:r>
              <a:rPr lang="de-DE" dirty="0" err="1"/>
              <a:t>including</a:t>
            </a:r>
            <a:r>
              <a:rPr lang="de-DE" dirty="0"/>
              <a:t> </a:t>
            </a:r>
            <a:r>
              <a:rPr lang="de-DE" dirty="0" err="1"/>
              <a:t>symbols</a:t>
            </a:r>
            <a:r>
              <a:rPr lang="de-DE" dirty="0"/>
              <a:t>) </a:t>
            </a:r>
            <a:r>
              <a:rPr lang="de-DE" dirty="0" err="1"/>
              <a:t>can</a:t>
            </a:r>
            <a:r>
              <a:rPr lang="de-DE" dirty="0"/>
              <a:t> </a:t>
            </a:r>
            <a:r>
              <a:rPr lang="de-DE" dirty="0" err="1"/>
              <a:t>be</a:t>
            </a:r>
            <a:r>
              <a:rPr lang="de-DE" dirty="0"/>
              <a:t> </a:t>
            </a:r>
            <a:r>
              <a:rPr lang="de-DE" dirty="0" err="1"/>
              <a:t>downloaded</a:t>
            </a:r>
            <a:r>
              <a:rPr lang="de-DE" dirty="0"/>
              <a:t> </a:t>
            </a:r>
          </a:p>
          <a:p>
            <a:pPr marL="457200" lvl="1" indent="0">
              <a:buNone/>
            </a:pPr>
            <a:r>
              <a:rPr lang="de-DE" dirty="0"/>
              <a:t>	</a:t>
            </a:r>
            <a:r>
              <a:rPr lang="de-DE" dirty="0" err="1"/>
              <a:t>from</a:t>
            </a:r>
            <a:r>
              <a:rPr lang="de-DE" dirty="0"/>
              <a:t> </a:t>
            </a:r>
            <a:r>
              <a:rPr lang="de-DE" dirty="0" err="1"/>
              <a:t>productive</a:t>
            </a:r>
            <a:r>
              <a:rPr lang="de-DE" dirty="0"/>
              <a:t> </a:t>
            </a:r>
            <a:r>
              <a:rPr lang="de-DE" dirty="0" err="1"/>
              <a:t>environment</a:t>
            </a:r>
            <a:r>
              <a:rPr lang="de-DE" dirty="0"/>
              <a:t> </a:t>
            </a:r>
          </a:p>
        </p:txBody>
      </p:sp>
      <p:pic>
        <p:nvPicPr>
          <p:cNvPr id="6" name="Grafik 5">
            <a:extLst>
              <a:ext uri="{FF2B5EF4-FFF2-40B4-BE49-F238E27FC236}">
                <a16:creationId xmlns:a16="http://schemas.microsoft.com/office/drawing/2014/main" id="{E95130AF-CB23-430D-A05C-B52A4E7E22EB}"/>
              </a:ext>
            </a:extLst>
          </p:cNvPr>
          <p:cNvPicPr>
            <a:picLocks noChangeAspect="1"/>
          </p:cNvPicPr>
          <p:nvPr/>
        </p:nvPicPr>
        <p:blipFill>
          <a:blip r:embed="rId2"/>
          <a:stretch>
            <a:fillRect/>
          </a:stretch>
        </p:blipFill>
        <p:spPr>
          <a:xfrm>
            <a:off x="7972425" y="3632326"/>
            <a:ext cx="4015087" cy="2902257"/>
          </a:xfrm>
          <a:prstGeom prst="rect">
            <a:avLst/>
          </a:prstGeom>
        </p:spPr>
      </p:pic>
      <p:sp>
        <p:nvSpPr>
          <p:cNvPr id="7" name="Rechteck 6">
            <a:extLst>
              <a:ext uri="{FF2B5EF4-FFF2-40B4-BE49-F238E27FC236}">
                <a16:creationId xmlns:a16="http://schemas.microsoft.com/office/drawing/2014/main" id="{42700B59-50BE-4050-8724-1D8CE9696A99}"/>
              </a:ext>
            </a:extLst>
          </p:cNvPr>
          <p:cNvSpPr/>
          <p:nvPr/>
        </p:nvSpPr>
        <p:spPr>
          <a:xfrm>
            <a:off x="9182100" y="5526225"/>
            <a:ext cx="1219200" cy="236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hteck 7">
            <a:extLst>
              <a:ext uri="{FF2B5EF4-FFF2-40B4-BE49-F238E27FC236}">
                <a16:creationId xmlns:a16="http://schemas.microsoft.com/office/drawing/2014/main" id="{BC55B522-FE1C-493C-84E8-C6AE8697830E}"/>
              </a:ext>
            </a:extLst>
          </p:cNvPr>
          <p:cNvSpPr/>
          <p:nvPr/>
        </p:nvSpPr>
        <p:spPr>
          <a:xfrm>
            <a:off x="10260956" y="4545150"/>
            <a:ext cx="226069" cy="236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Gerader Verbinder 9">
            <a:extLst>
              <a:ext uri="{FF2B5EF4-FFF2-40B4-BE49-F238E27FC236}">
                <a16:creationId xmlns:a16="http://schemas.microsoft.com/office/drawing/2014/main" id="{D4732AC3-636B-429F-88BC-02FCCA2097A6}"/>
              </a:ext>
            </a:extLst>
          </p:cNvPr>
          <p:cNvCxnSpPr>
            <a:cxnSpLocks/>
            <a:stCxn id="8" idx="2"/>
            <a:endCxn id="7" idx="0"/>
          </p:cNvCxnSpPr>
          <p:nvPr/>
        </p:nvCxnSpPr>
        <p:spPr>
          <a:xfrm flipH="1">
            <a:off x="9791700" y="4781550"/>
            <a:ext cx="582291" cy="7446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73D5950D-8B53-4D85-B958-8FA14F2CF91D}"/>
              </a:ext>
            </a:extLst>
          </p:cNvPr>
          <p:cNvPicPr>
            <a:picLocks noChangeAspect="1"/>
          </p:cNvPicPr>
          <p:nvPr/>
        </p:nvPicPr>
        <p:blipFill>
          <a:blip r:embed="rId3"/>
          <a:stretch>
            <a:fillRect/>
          </a:stretch>
        </p:blipFill>
        <p:spPr>
          <a:xfrm>
            <a:off x="6295830" y="634565"/>
            <a:ext cx="5687219" cy="2381582"/>
          </a:xfrm>
          <a:prstGeom prst="rect">
            <a:avLst/>
          </a:prstGeom>
        </p:spPr>
      </p:pic>
      <p:cxnSp>
        <p:nvCxnSpPr>
          <p:cNvPr id="14" name="Gerader Verbinder 13">
            <a:extLst>
              <a:ext uri="{FF2B5EF4-FFF2-40B4-BE49-F238E27FC236}">
                <a16:creationId xmlns:a16="http://schemas.microsoft.com/office/drawing/2014/main" id="{A509D018-E07A-4CDB-AF34-420082CB5A65}"/>
              </a:ext>
            </a:extLst>
          </p:cNvPr>
          <p:cNvCxnSpPr>
            <a:cxnSpLocks/>
            <a:stCxn id="6" idx="1"/>
          </p:cNvCxnSpPr>
          <p:nvPr/>
        </p:nvCxnSpPr>
        <p:spPr>
          <a:xfrm flipH="1" flipV="1">
            <a:off x="6456343" y="4637551"/>
            <a:ext cx="1516082" cy="4459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D868477A-A268-42B9-8F2D-4E0BFD3D467F}"/>
              </a:ext>
            </a:extLst>
          </p:cNvPr>
          <p:cNvCxnSpPr>
            <a:cxnSpLocks/>
            <a:stCxn id="13" idx="1"/>
          </p:cNvCxnSpPr>
          <p:nvPr/>
        </p:nvCxnSpPr>
        <p:spPr>
          <a:xfrm flipH="1">
            <a:off x="5155621" y="1825356"/>
            <a:ext cx="1140209" cy="33476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63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dirty="0"/>
              <a:t> </a:t>
            </a:r>
            <a:fld id="{F0389FF0-EA6C-204E-82DF-16D97CC1B00E}" type="slidenum">
              <a:rPr lang="de-DE" smtClean="0"/>
              <a:pPr/>
              <a:t>13</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3000" y="375453"/>
            <a:ext cx="11466000" cy="720000"/>
          </a:xfrm>
        </p:spPr>
        <p:txBody>
          <a:bodyPr anchor="t" anchorCtr="0"/>
          <a:lstStyle/>
          <a:p>
            <a:r>
              <a:rPr lang="de-DE" dirty="0"/>
              <a:t>Basics</a:t>
            </a:r>
            <a:br>
              <a:rPr lang="de-DE" dirty="0"/>
            </a:br>
            <a:r>
              <a:rPr lang="de-DE" dirty="0">
                <a:solidFill>
                  <a:schemeClr val="bg2"/>
                </a:solidFill>
              </a:rPr>
              <a:t>Basic </a:t>
            </a:r>
            <a:r>
              <a:rPr lang="de-DE" dirty="0" err="1">
                <a:solidFill>
                  <a:schemeClr val="bg2"/>
                </a:solidFill>
              </a:rPr>
              <a:t>Programming</a:t>
            </a:r>
            <a:r>
              <a:rPr lang="de-DE" dirty="0">
                <a:solidFill>
                  <a:schemeClr val="bg2"/>
                </a:solidFill>
              </a:rPr>
              <a:t> </a:t>
            </a:r>
            <a:r>
              <a:rPr lang="de-DE" dirty="0" err="1">
                <a:solidFill>
                  <a:schemeClr val="bg2"/>
                </a:solidFill>
              </a:rPr>
              <a:t>Principles</a:t>
            </a:r>
            <a:endParaRPr lang="de-DE" dirty="0">
              <a:solidFill>
                <a:schemeClr val="bg2"/>
              </a:solidFill>
            </a:endParaRPr>
          </a:p>
        </p:txBody>
      </p:sp>
      <p:sp>
        <p:nvSpPr>
          <p:cNvPr id="2" name="Rechteck 1">
            <a:extLst>
              <a:ext uri="{FF2B5EF4-FFF2-40B4-BE49-F238E27FC236}">
                <a16:creationId xmlns:a16="http://schemas.microsoft.com/office/drawing/2014/main" id="{9EC8F1B4-6037-45D6-9451-24698B52899A}"/>
              </a:ext>
            </a:extLst>
          </p:cNvPr>
          <p:cNvSpPr/>
          <p:nvPr/>
        </p:nvSpPr>
        <p:spPr>
          <a:xfrm>
            <a:off x="1366787" y="1347826"/>
            <a:ext cx="324371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Agent </a:t>
            </a:r>
            <a:r>
              <a:rPr lang="de-DE" dirty="0" err="1">
                <a:solidFill>
                  <a:srgbClr val="002060"/>
                </a:solidFill>
              </a:rPr>
              <a:t>Principle</a:t>
            </a:r>
            <a:endParaRPr lang="de-DE" dirty="0">
              <a:solidFill>
                <a:srgbClr val="002060"/>
              </a:solidFill>
            </a:endParaRPr>
          </a:p>
        </p:txBody>
      </p:sp>
      <p:sp>
        <p:nvSpPr>
          <p:cNvPr id="51" name="Rechteck 50">
            <a:extLst>
              <a:ext uri="{FF2B5EF4-FFF2-40B4-BE49-F238E27FC236}">
                <a16:creationId xmlns:a16="http://schemas.microsoft.com/office/drawing/2014/main" id="{690FBAF3-2E40-4390-BFDD-925A970AD883}"/>
              </a:ext>
            </a:extLst>
          </p:cNvPr>
          <p:cNvSpPr/>
          <p:nvPr/>
        </p:nvSpPr>
        <p:spPr>
          <a:xfrm>
            <a:off x="1366787" y="2514600"/>
            <a:ext cx="324371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Code </a:t>
            </a:r>
            <a:r>
              <a:rPr lang="de-DE" dirty="0" err="1">
                <a:solidFill>
                  <a:srgbClr val="002060"/>
                </a:solidFill>
              </a:rPr>
              <a:t>belongs</a:t>
            </a:r>
            <a:r>
              <a:rPr lang="de-DE" dirty="0">
                <a:solidFill>
                  <a:srgbClr val="002060"/>
                </a:solidFill>
              </a:rPr>
              <a:t> in Codeunits</a:t>
            </a:r>
          </a:p>
        </p:txBody>
      </p:sp>
      <p:sp>
        <p:nvSpPr>
          <p:cNvPr id="65" name="Rechteck 64">
            <a:extLst>
              <a:ext uri="{FF2B5EF4-FFF2-40B4-BE49-F238E27FC236}">
                <a16:creationId xmlns:a16="http://schemas.microsoft.com/office/drawing/2014/main" id="{620B36D6-E981-459E-8A66-4CEA0B288660}"/>
              </a:ext>
            </a:extLst>
          </p:cNvPr>
          <p:cNvSpPr/>
          <p:nvPr/>
        </p:nvSpPr>
        <p:spPr>
          <a:xfrm>
            <a:off x="1366787" y="3764280"/>
            <a:ext cx="324371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Minimum Footprint</a:t>
            </a:r>
          </a:p>
        </p:txBody>
      </p:sp>
      <p:sp>
        <p:nvSpPr>
          <p:cNvPr id="66" name="Rechteck 65">
            <a:extLst>
              <a:ext uri="{FF2B5EF4-FFF2-40B4-BE49-F238E27FC236}">
                <a16:creationId xmlns:a16="http://schemas.microsoft.com/office/drawing/2014/main" id="{4A8193A0-AA99-4BF4-999F-37CDAF64AE55}"/>
              </a:ext>
            </a:extLst>
          </p:cNvPr>
          <p:cNvSpPr/>
          <p:nvPr/>
        </p:nvSpPr>
        <p:spPr>
          <a:xfrm>
            <a:off x="1351402" y="5013960"/>
            <a:ext cx="324371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Top Down Design / </a:t>
            </a:r>
          </a:p>
          <a:p>
            <a:pPr algn="ctr"/>
            <a:r>
              <a:rPr lang="en-US" dirty="0">
                <a:solidFill>
                  <a:srgbClr val="002060"/>
                </a:solidFill>
              </a:rPr>
              <a:t>Atomic Functions / </a:t>
            </a:r>
          </a:p>
          <a:p>
            <a:pPr algn="ctr"/>
            <a:r>
              <a:rPr lang="en-US" dirty="0">
                <a:solidFill>
                  <a:srgbClr val="002060"/>
                </a:solidFill>
              </a:rPr>
              <a:t>Natural Language Programming</a:t>
            </a:r>
            <a:endParaRPr lang="de-DE" dirty="0">
              <a:solidFill>
                <a:srgbClr val="002060"/>
              </a:solidFill>
            </a:endParaRPr>
          </a:p>
        </p:txBody>
      </p:sp>
      <p:sp>
        <p:nvSpPr>
          <p:cNvPr id="67" name="Rechteck 66">
            <a:extLst>
              <a:ext uri="{FF2B5EF4-FFF2-40B4-BE49-F238E27FC236}">
                <a16:creationId xmlns:a16="http://schemas.microsoft.com/office/drawing/2014/main" id="{EC24C386-B1C2-4AD2-B9BF-AAC4A641CA50}"/>
              </a:ext>
            </a:extLst>
          </p:cNvPr>
          <p:cNvSpPr/>
          <p:nvPr/>
        </p:nvSpPr>
        <p:spPr>
          <a:xfrm>
            <a:off x="4811026" y="1347168"/>
            <a:ext cx="692071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2060"/>
                </a:solidFill>
              </a:rPr>
              <a:t>Any function can be associated with an actor / agent, the acting entity. In consequence, the function should be located within this entity</a:t>
            </a:r>
            <a:endParaRPr lang="de-DE" sz="1200" dirty="0">
              <a:solidFill>
                <a:srgbClr val="002060"/>
              </a:solidFill>
            </a:endParaRPr>
          </a:p>
        </p:txBody>
      </p:sp>
      <p:sp>
        <p:nvSpPr>
          <p:cNvPr id="68" name="Rechteck 67">
            <a:extLst>
              <a:ext uri="{FF2B5EF4-FFF2-40B4-BE49-F238E27FC236}">
                <a16:creationId xmlns:a16="http://schemas.microsoft.com/office/drawing/2014/main" id="{5335E11E-8E5E-4859-B7AC-806C04EA65C6}"/>
              </a:ext>
            </a:extLst>
          </p:cNvPr>
          <p:cNvSpPr/>
          <p:nvPr/>
        </p:nvSpPr>
        <p:spPr>
          <a:xfrm>
            <a:off x="4811026" y="2513284"/>
            <a:ext cx="692071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2060"/>
                </a:solidFill>
              </a:rPr>
              <a:t>As far as possible, code should be stored in containers, the </a:t>
            </a:r>
            <a:r>
              <a:rPr lang="en-US" sz="1200" dirty="0" err="1">
                <a:solidFill>
                  <a:srgbClr val="002060"/>
                </a:solidFill>
              </a:rPr>
              <a:t>Codeunits</a:t>
            </a:r>
            <a:r>
              <a:rPr lang="en-US" sz="1200" dirty="0">
                <a:solidFill>
                  <a:srgbClr val="002060"/>
                </a:solidFill>
              </a:rPr>
              <a:t>.</a:t>
            </a:r>
            <a:endParaRPr lang="de-DE" sz="1200" dirty="0">
              <a:solidFill>
                <a:srgbClr val="002060"/>
              </a:solidFill>
            </a:endParaRPr>
          </a:p>
        </p:txBody>
      </p:sp>
      <p:sp>
        <p:nvSpPr>
          <p:cNvPr id="69" name="Rechteck 68">
            <a:extLst>
              <a:ext uri="{FF2B5EF4-FFF2-40B4-BE49-F238E27FC236}">
                <a16:creationId xmlns:a16="http://schemas.microsoft.com/office/drawing/2014/main" id="{BCBB3994-07BB-4964-A03A-6E688193388E}"/>
              </a:ext>
            </a:extLst>
          </p:cNvPr>
          <p:cNvSpPr/>
          <p:nvPr/>
        </p:nvSpPr>
        <p:spPr>
          <a:xfrm>
            <a:off x="460261" y="1347168"/>
            <a:ext cx="71963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I</a:t>
            </a:r>
          </a:p>
        </p:txBody>
      </p:sp>
      <p:sp>
        <p:nvSpPr>
          <p:cNvPr id="70" name="Rechteck 69">
            <a:extLst>
              <a:ext uri="{FF2B5EF4-FFF2-40B4-BE49-F238E27FC236}">
                <a16:creationId xmlns:a16="http://schemas.microsoft.com/office/drawing/2014/main" id="{CF97F261-1DCF-40B7-9B54-81A74B6EC336}"/>
              </a:ext>
            </a:extLst>
          </p:cNvPr>
          <p:cNvSpPr/>
          <p:nvPr/>
        </p:nvSpPr>
        <p:spPr>
          <a:xfrm>
            <a:off x="460260" y="2513283"/>
            <a:ext cx="71963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II</a:t>
            </a:r>
          </a:p>
        </p:txBody>
      </p:sp>
      <p:sp>
        <p:nvSpPr>
          <p:cNvPr id="71" name="Rechteck 70">
            <a:extLst>
              <a:ext uri="{FF2B5EF4-FFF2-40B4-BE49-F238E27FC236}">
                <a16:creationId xmlns:a16="http://schemas.microsoft.com/office/drawing/2014/main" id="{6EFDA2A6-118F-471A-A467-CD97F6D8BB11}"/>
              </a:ext>
            </a:extLst>
          </p:cNvPr>
          <p:cNvSpPr/>
          <p:nvPr/>
        </p:nvSpPr>
        <p:spPr>
          <a:xfrm>
            <a:off x="460259" y="3758924"/>
            <a:ext cx="71963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III</a:t>
            </a:r>
          </a:p>
        </p:txBody>
      </p:sp>
      <p:sp>
        <p:nvSpPr>
          <p:cNvPr id="72" name="Rechteck 71">
            <a:extLst>
              <a:ext uri="{FF2B5EF4-FFF2-40B4-BE49-F238E27FC236}">
                <a16:creationId xmlns:a16="http://schemas.microsoft.com/office/drawing/2014/main" id="{77EEF09A-3DAA-4073-89D3-49612AA13356}"/>
              </a:ext>
            </a:extLst>
          </p:cNvPr>
          <p:cNvSpPr/>
          <p:nvPr/>
        </p:nvSpPr>
        <p:spPr>
          <a:xfrm>
            <a:off x="460258" y="5018280"/>
            <a:ext cx="71963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IV</a:t>
            </a:r>
          </a:p>
        </p:txBody>
      </p:sp>
      <p:sp>
        <p:nvSpPr>
          <p:cNvPr id="73" name="Rechteck 72">
            <a:extLst>
              <a:ext uri="{FF2B5EF4-FFF2-40B4-BE49-F238E27FC236}">
                <a16:creationId xmlns:a16="http://schemas.microsoft.com/office/drawing/2014/main" id="{7C364114-2C8D-4048-888A-91B36B747BEF}"/>
              </a:ext>
            </a:extLst>
          </p:cNvPr>
          <p:cNvSpPr/>
          <p:nvPr/>
        </p:nvSpPr>
        <p:spPr>
          <a:xfrm>
            <a:off x="4811026" y="3758924"/>
            <a:ext cx="692071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2060"/>
                </a:solidFill>
              </a:rPr>
              <a:t>Every implementation within standard / product code should be done minimally invasive</a:t>
            </a:r>
            <a:endParaRPr lang="de-DE" sz="1200" dirty="0">
              <a:solidFill>
                <a:srgbClr val="002060"/>
              </a:solidFill>
            </a:endParaRPr>
          </a:p>
        </p:txBody>
      </p:sp>
      <p:sp>
        <p:nvSpPr>
          <p:cNvPr id="74" name="Rechteck 73">
            <a:extLst>
              <a:ext uri="{FF2B5EF4-FFF2-40B4-BE49-F238E27FC236}">
                <a16:creationId xmlns:a16="http://schemas.microsoft.com/office/drawing/2014/main" id="{FC8F78FA-7B3F-444E-AB62-229CE2DEE157}"/>
              </a:ext>
            </a:extLst>
          </p:cNvPr>
          <p:cNvSpPr/>
          <p:nvPr/>
        </p:nvSpPr>
        <p:spPr>
          <a:xfrm>
            <a:off x="4811026" y="5004564"/>
            <a:ext cx="692071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2060"/>
                </a:solidFill>
              </a:rPr>
              <a:t>Every implementation should read as a iterative sequence of natural language calls, the corresponding ”units” being as atomic (small) as possible. Programming language (nerdy stuff) should appear as late as possible.</a:t>
            </a:r>
            <a:endParaRPr lang="en-GB" sz="1200" dirty="0">
              <a:solidFill>
                <a:srgbClr val="002060"/>
              </a:solidFill>
            </a:endParaRPr>
          </a:p>
          <a:p>
            <a:endParaRPr lang="de-DE" sz="1200" dirty="0">
              <a:solidFill>
                <a:srgbClr val="002060"/>
              </a:solidFill>
            </a:endParaRPr>
          </a:p>
        </p:txBody>
      </p:sp>
      <p:sp>
        <p:nvSpPr>
          <p:cNvPr id="5" name="Runde Klammer links/rechts 4">
            <a:extLst>
              <a:ext uri="{FF2B5EF4-FFF2-40B4-BE49-F238E27FC236}">
                <a16:creationId xmlns:a16="http://schemas.microsoft.com/office/drawing/2014/main" id="{F6222C36-18DB-44E9-8764-C7AB3ADAC8EB}"/>
              </a:ext>
            </a:extLst>
          </p:cNvPr>
          <p:cNvSpPr/>
          <p:nvPr/>
        </p:nvSpPr>
        <p:spPr>
          <a:xfrm>
            <a:off x="326309" y="3647919"/>
            <a:ext cx="11540787" cy="1179515"/>
          </a:xfrm>
          <a:prstGeom prst="bracketPair">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2400" dirty="0">
              <a:solidFill>
                <a:srgbClr val="FF0000"/>
              </a:solidFill>
            </a:endParaRPr>
          </a:p>
          <a:p>
            <a:pPr algn="ctr"/>
            <a:endParaRPr lang="en-GB" sz="2400" dirty="0">
              <a:solidFill>
                <a:srgbClr val="FF0000"/>
              </a:solidFill>
            </a:endParaRPr>
          </a:p>
        </p:txBody>
      </p:sp>
      <p:sp>
        <p:nvSpPr>
          <p:cNvPr id="6" name="Textfeld 5">
            <a:extLst>
              <a:ext uri="{FF2B5EF4-FFF2-40B4-BE49-F238E27FC236}">
                <a16:creationId xmlns:a16="http://schemas.microsoft.com/office/drawing/2014/main" id="{FCA37C42-9F15-49EF-A9FD-753B2F4043DA}"/>
              </a:ext>
            </a:extLst>
          </p:cNvPr>
          <p:cNvSpPr txBox="1"/>
          <p:nvPr/>
        </p:nvSpPr>
        <p:spPr>
          <a:xfrm>
            <a:off x="1419720" y="6113215"/>
            <a:ext cx="9352560" cy="369332"/>
          </a:xfrm>
          <a:prstGeom prst="rect">
            <a:avLst/>
          </a:prstGeom>
          <a:noFill/>
        </p:spPr>
        <p:txBody>
          <a:bodyPr wrap="none" rtlCol="0">
            <a:spAutoFit/>
          </a:bodyPr>
          <a:lstStyle/>
          <a:p>
            <a:r>
              <a:rPr lang="de-DE" dirty="0" err="1">
                <a:solidFill>
                  <a:srgbClr val="FF0000"/>
                </a:solidFill>
              </a:rPr>
              <a:t>Only</a:t>
            </a:r>
            <a:r>
              <a:rPr lang="de-DE" dirty="0">
                <a:solidFill>
                  <a:srgbClr val="FF0000"/>
                </a:solidFill>
              </a:rPr>
              <a:t> relevant </a:t>
            </a:r>
            <a:r>
              <a:rPr lang="de-DE" dirty="0" err="1">
                <a:solidFill>
                  <a:srgbClr val="FF0000"/>
                </a:solidFill>
              </a:rPr>
              <a:t>for</a:t>
            </a:r>
            <a:r>
              <a:rPr lang="de-DE" dirty="0">
                <a:solidFill>
                  <a:srgbClr val="FF0000"/>
                </a:solidFill>
              </a:rPr>
              <a:t> </a:t>
            </a:r>
            <a:r>
              <a:rPr lang="de-DE" dirty="0" err="1">
                <a:solidFill>
                  <a:srgbClr val="FF0000"/>
                </a:solidFill>
              </a:rPr>
              <a:t>OnPrem</a:t>
            </a:r>
            <a:r>
              <a:rPr lang="de-DE" dirty="0">
                <a:solidFill>
                  <a:srgbClr val="FF0000"/>
                </a:solidFill>
              </a:rPr>
              <a:t> </a:t>
            </a:r>
            <a:r>
              <a:rPr lang="de-DE" dirty="0" err="1">
                <a:solidFill>
                  <a:srgbClr val="FF0000"/>
                </a:solidFill>
              </a:rPr>
              <a:t>Implementations</a:t>
            </a:r>
            <a:r>
              <a:rPr lang="de-DE" dirty="0">
                <a:solidFill>
                  <a:srgbClr val="FF0000"/>
                </a:solidFill>
              </a:rPr>
              <a:t> </a:t>
            </a:r>
            <a:r>
              <a:rPr lang="de-DE" dirty="0" err="1">
                <a:solidFill>
                  <a:srgbClr val="FF0000"/>
                </a:solidFill>
              </a:rPr>
              <a:t>since</a:t>
            </a:r>
            <a:r>
              <a:rPr lang="de-DE" dirty="0">
                <a:solidFill>
                  <a:srgbClr val="FF0000"/>
                </a:solidFill>
              </a:rPr>
              <a:t> Extensions </a:t>
            </a:r>
            <a:r>
              <a:rPr lang="de-DE" dirty="0" err="1">
                <a:solidFill>
                  <a:srgbClr val="FF0000"/>
                </a:solidFill>
              </a:rPr>
              <a:t>are</a:t>
            </a:r>
            <a:r>
              <a:rPr lang="de-DE" dirty="0">
                <a:solidFill>
                  <a:srgbClr val="FF0000"/>
                </a:solidFill>
              </a:rPr>
              <a:t> </a:t>
            </a:r>
            <a:r>
              <a:rPr lang="de-DE" dirty="0" err="1">
                <a:solidFill>
                  <a:srgbClr val="FF0000"/>
                </a:solidFill>
              </a:rPr>
              <a:t>minimally</a:t>
            </a:r>
            <a:r>
              <a:rPr lang="de-DE" dirty="0">
                <a:solidFill>
                  <a:srgbClr val="FF0000"/>
                </a:solidFill>
              </a:rPr>
              <a:t> invasive </a:t>
            </a:r>
            <a:r>
              <a:rPr lang="de-DE" dirty="0" err="1">
                <a:solidFill>
                  <a:srgbClr val="FF0000"/>
                </a:solidFill>
              </a:rPr>
              <a:t>by</a:t>
            </a:r>
            <a:r>
              <a:rPr lang="de-DE" dirty="0">
                <a:solidFill>
                  <a:srgbClr val="FF0000"/>
                </a:solidFill>
              </a:rPr>
              <a:t> </a:t>
            </a:r>
            <a:r>
              <a:rPr lang="de-DE" dirty="0" err="1">
                <a:solidFill>
                  <a:srgbClr val="FF0000"/>
                </a:solidFill>
              </a:rPr>
              <a:t>construction</a:t>
            </a:r>
            <a:endParaRPr lang="en-GB" dirty="0"/>
          </a:p>
        </p:txBody>
      </p:sp>
      <p:cxnSp>
        <p:nvCxnSpPr>
          <p:cNvPr id="8" name="Verbinder: gewinkelt 7">
            <a:extLst>
              <a:ext uri="{FF2B5EF4-FFF2-40B4-BE49-F238E27FC236}">
                <a16:creationId xmlns:a16="http://schemas.microsoft.com/office/drawing/2014/main" id="{398C11BA-5366-4DDB-94C6-480D640C09DF}"/>
              </a:ext>
            </a:extLst>
          </p:cNvPr>
          <p:cNvCxnSpPr>
            <a:cxnSpLocks/>
            <a:stCxn id="6" idx="3"/>
            <a:endCxn id="5" idx="3"/>
          </p:cNvCxnSpPr>
          <p:nvPr/>
        </p:nvCxnSpPr>
        <p:spPr>
          <a:xfrm flipV="1">
            <a:off x="10772280" y="4237677"/>
            <a:ext cx="1094816" cy="2060204"/>
          </a:xfrm>
          <a:prstGeom prst="bentConnector3">
            <a:avLst>
              <a:gd name="adj1" fmla="val 12088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4115A36D-0E72-4A77-B7EB-7EE372ACF8E3}"/>
              </a:ext>
            </a:extLst>
          </p:cNvPr>
          <p:cNvCxnSpPr>
            <a:cxnSpLocks/>
            <a:stCxn id="6" idx="1"/>
            <a:endCxn id="5" idx="1"/>
          </p:cNvCxnSpPr>
          <p:nvPr/>
        </p:nvCxnSpPr>
        <p:spPr>
          <a:xfrm rot="10800000">
            <a:off x="326310" y="4237677"/>
            <a:ext cx="1093411" cy="2060204"/>
          </a:xfrm>
          <a:prstGeom prst="bentConnector3">
            <a:avLst>
              <a:gd name="adj1" fmla="val 120907"/>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13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100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grpId="0" nodeType="withEffect">
                                  <p:stCondLst>
                                    <p:cond delay="100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1"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5" grpId="0" animBg="1"/>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393EE-B346-4B32-9C00-AC4CFD67FE0A}"/>
              </a:ext>
            </a:extLst>
          </p:cNvPr>
          <p:cNvSpPr>
            <a:spLocks noGrp="1"/>
          </p:cNvSpPr>
          <p:nvPr>
            <p:ph type="title"/>
          </p:nvPr>
        </p:nvSpPr>
        <p:spPr/>
        <p:txBody>
          <a:bodyPr/>
          <a:lstStyle/>
          <a:p>
            <a:r>
              <a:rPr lang="de-DE" dirty="0" err="1"/>
              <a:t>Miscellaneous</a:t>
            </a:r>
            <a:br>
              <a:rPr lang="de-DE" dirty="0"/>
            </a:br>
            <a:r>
              <a:rPr lang="en-GB" dirty="0">
                <a:solidFill>
                  <a:schemeClr val="bg2"/>
                </a:solidFill>
              </a:rPr>
              <a:t>APP Dependencies</a:t>
            </a:r>
            <a:endParaRPr lang="en-GB" dirty="0"/>
          </a:p>
        </p:txBody>
      </p:sp>
      <p:sp>
        <p:nvSpPr>
          <p:cNvPr id="3" name="Datumsplatzhalter 2">
            <a:extLst>
              <a:ext uri="{FF2B5EF4-FFF2-40B4-BE49-F238E27FC236}">
                <a16:creationId xmlns:a16="http://schemas.microsoft.com/office/drawing/2014/main" id="{27588994-FC10-4608-8AE4-E43C23C0B97F}"/>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1CC26E2B-B204-4B6D-BA1D-F35C5EFEE29B}"/>
              </a:ext>
            </a:extLst>
          </p:cNvPr>
          <p:cNvSpPr>
            <a:spLocks noGrp="1"/>
          </p:cNvSpPr>
          <p:nvPr>
            <p:ph type="sldNum" sz="quarter" idx="4"/>
          </p:nvPr>
        </p:nvSpPr>
        <p:spPr/>
        <p:txBody>
          <a:bodyPr/>
          <a:lstStyle/>
          <a:p>
            <a:r>
              <a:rPr lang="de-DE"/>
              <a:t> </a:t>
            </a:r>
            <a:fld id="{F0389FF0-EA6C-204E-82DF-16D97CC1B00E}" type="slidenum">
              <a:rPr lang="de-DE" smtClean="0"/>
              <a:pPr/>
              <a:t>130</a:t>
            </a:fld>
            <a:endParaRPr lang="de-DE"/>
          </a:p>
        </p:txBody>
      </p:sp>
      <p:sp>
        <p:nvSpPr>
          <p:cNvPr id="20" name="Textplatzhalter 4">
            <a:extLst>
              <a:ext uri="{FF2B5EF4-FFF2-40B4-BE49-F238E27FC236}">
                <a16:creationId xmlns:a16="http://schemas.microsoft.com/office/drawing/2014/main" id="{2A01101D-1FAB-4070-BCB0-854A524457A8}"/>
              </a:ext>
            </a:extLst>
          </p:cNvPr>
          <p:cNvSpPr>
            <a:spLocks noGrp="1"/>
          </p:cNvSpPr>
          <p:nvPr>
            <p:ph type="body" sz="quarter" idx="10"/>
          </p:nvPr>
        </p:nvSpPr>
        <p:spPr>
          <a:xfrm>
            <a:off x="359998" y="1440000"/>
            <a:ext cx="5507597" cy="359629"/>
          </a:xfrm>
        </p:spPr>
        <p:txBody>
          <a:bodyPr/>
          <a:lstStyle/>
          <a:p>
            <a:r>
              <a:rPr lang="de-DE" dirty="0"/>
              <a:t>„</a:t>
            </a:r>
            <a:r>
              <a:rPr lang="de-DE" dirty="0" err="1"/>
              <a:t>Dependency</a:t>
            </a:r>
            <a:r>
              <a:rPr lang="de-DE" dirty="0"/>
              <a:t> Graph“</a:t>
            </a:r>
          </a:p>
          <a:p>
            <a:pPr marL="457200" lvl="1" indent="0">
              <a:buNone/>
            </a:pPr>
            <a:endParaRPr lang="de-DE" i="1" dirty="0"/>
          </a:p>
          <a:p>
            <a:pPr marL="457200" lvl="1" indent="0">
              <a:buNone/>
            </a:pPr>
            <a:endParaRPr lang="de-DE" dirty="0"/>
          </a:p>
        </p:txBody>
      </p:sp>
      <p:sp>
        <p:nvSpPr>
          <p:cNvPr id="5" name="Rechteck 4">
            <a:extLst>
              <a:ext uri="{FF2B5EF4-FFF2-40B4-BE49-F238E27FC236}">
                <a16:creationId xmlns:a16="http://schemas.microsoft.com/office/drawing/2014/main" id="{F88606EC-8FFB-403E-90C1-9E0EBE9883FF}"/>
              </a:ext>
            </a:extLst>
          </p:cNvPr>
          <p:cNvSpPr/>
          <p:nvPr/>
        </p:nvSpPr>
        <p:spPr>
          <a:xfrm>
            <a:off x="2049138" y="4638101"/>
            <a:ext cx="3163676" cy="62796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Base App</a:t>
            </a:r>
            <a:endParaRPr lang="en-GB" dirty="0"/>
          </a:p>
        </p:txBody>
      </p:sp>
      <p:sp>
        <p:nvSpPr>
          <p:cNvPr id="7" name="Rechteck 6">
            <a:extLst>
              <a:ext uri="{FF2B5EF4-FFF2-40B4-BE49-F238E27FC236}">
                <a16:creationId xmlns:a16="http://schemas.microsoft.com/office/drawing/2014/main" id="{B21CEC84-2F69-455E-82E8-7DDA66955332}"/>
              </a:ext>
            </a:extLst>
          </p:cNvPr>
          <p:cNvSpPr/>
          <p:nvPr/>
        </p:nvSpPr>
        <p:spPr>
          <a:xfrm>
            <a:off x="2049137" y="3800819"/>
            <a:ext cx="1013552" cy="760164"/>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4276E"/>
                </a:solidFill>
              </a:rPr>
              <a:t>App 1</a:t>
            </a:r>
            <a:endParaRPr lang="en-GB" dirty="0">
              <a:solidFill>
                <a:srgbClr val="04276E"/>
              </a:solidFill>
            </a:endParaRPr>
          </a:p>
        </p:txBody>
      </p:sp>
      <p:sp>
        <p:nvSpPr>
          <p:cNvPr id="13" name="Rechteck 12">
            <a:extLst>
              <a:ext uri="{FF2B5EF4-FFF2-40B4-BE49-F238E27FC236}">
                <a16:creationId xmlns:a16="http://schemas.microsoft.com/office/drawing/2014/main" id="{B38C01A7-1D69-4A86-A890-F4445EB3831B}"/>
              </a:ext>
            </a:extLst>
          </p:cNvPr>
          <p:cNvSpPr/>
          <p:nvPr/>
        </p:nvSpPr>
        <p:spPr>
          <a:xfrm>
            <a:off x="3124199" y="3800819"/>
            <a:ext cx="1013552" cy="760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4276E"/>
                </a:solidFill>
              </a:rPr>
              <a:t>App 2</a:t>
            </a:r>
            <a:endParaRPr lang="en-GB" dirty="0">
              <a:solidFill>
                <a:srgbClr val="04276E"/>
              </a:solidFill>
            </a:endParaRPr>
          </a:p>
        </p:txBody>
      </p:sp>
      <p:sp>
        <p:nvSpPr>
          <p:cNvPr id="14" name="Rechteck 13">
            <a:extLst>
              <a:ext uri="{FF2B5EF4-FFF2-40B4-BE49-F238E27FC236}">
                <a16:creationId xmlns:a16="http://schemas.microsoft.com/office/drawing/2014/main" id="{CCB03178-3CCE-4060-AA03-8014EF82BA6F}"/>
              </a:ext>
            </a:extLst>
          </p:cNvPr>
          <p:cNvSpPr/>
          <p:nvPr/>
        </p:nvSpPr>
        <p:spPr>
          <a:xfrm>
            <a:off x="4199261" y="2963537"/>
            <a:ext cx="1013552" cy="1597446"/>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App 3</a:t>
            </a:r>
            <a:endParaRPr lang="en-GB" dirty="0"/>
          </a:p>
        </p:txBody>
      </p:sp>
      <p:sp>
        <p:nvSpPr>
          <p:cNvPr id="16" name="Rechteck 15">
            <a:extLst>
              <a:ext uri="{FF2B5EF4-FFF2-40B4-BE49-F238E27FC236}">
                <a16:creationId xmlns:a16="http://schemas.microsoft.com/office/drawing/2014/main" id="{39FD2D72-4FCD-4BF5-A8BA-A23FAC3CCCB3}"/>
              </a:ext>
            </a:extLst>
          </p:cNvPr>
          <p:cNvSpPr/>
          <p:nvPr/>
        </p:nvSpPr>
        <p:spPr>
          <a:xfrm>
            <a:off x="2049137" y="2963537"/>
            <a:ext cx="2088614" cy="760164"/>
          </a:xfrm>
          <a:prstGeom prst="rect">
            <a:avLst/>
          </a:prstGeom>
          <a:gradFill flip="none" rotWithShape="1">
            <a:gsLst>
              <a:gs pos="0">
                <a:schemeClr val="accent2">
                  <a:lumMod val="60000"/>
                  <a:lumOff val="40000"/>
                </a:schemeClr>
              </a:gs>
              <a:gs pos="74000">
                <a:schemeClr val="accent1">
                  <a:lumMod val="45000"/>
                  <a:lumOff val="55000"/>
                </a:schemeClr>
              </a:gs>
              <a:gs pos="83000">
                <a:schemeClr val="accent1">
                  <a:lumMod val="45000"/>
                  <a:lumOff val="55000"/>
                </a:schemeClr>
              </a:gs>
              <a:gs pos="100000">
                <a:schemeClr val="accent6">
                  <a:lumMod val="20000"/>
                  <a:lumOff val="80000"/>
                </a:schemeClr>
              </a:gs>
            </a:gsLst>
            <a:lin ang="0" scaled="1"/>
            <a:tileRect/>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4276E"/>
                </a:solidFill>
              </a:rPr>
              <a:t>Dependent</a:t>
            </a:r>
            <a:r>
              <a:rPr lang="de-DE" dirty="0">
                <a:solidFill>
                  <a:srgbClr val="04276E"/>
                </a:solidFill>
              </a:rPr>
              <a:t> App</a:t>
            </a:r>
            <a:endParaRPr lang="en-GB" dirty="0">
              <a:solidFill>
                <a:srgbClr val="04276E"/>
              </a:solidFill>
            </a:endParaRPr>
          </a:p>
        </p:txBody>
      </p:sp>
      <p:sp>
        <p:nvSpPr>
          <p:cNvPr id="17" name="Rechteck 16">
            <a:extLst>
              <a:ext uri="{FF2B5EF4-FFF2-40B4-BE49-F238E27FC236}">
                <a16:creationId xmlns:a16="http://schemas.microsoft.com/office/drawing/2014/main" id="{8CDB0B64-603D-48D3-A7D0-9E2B1CC169CC}"/>
              </a:ext>
            </a:extLst>
          </p:cNvPr>
          <p:cNvSpPr/>
          <p:nvPr/>
        </p:nvSpPr>
        <p:spPr>
          <a:xfrm>
            <a:off x="2049136" y="2526789"/>
            <a:ext cx="3163675" cy="359630"/>
          </a:xfrm>
          <a:prstGeom prst="rect">
            <a:avLst/>
          </a:prstGeom>
          <a:gradFill>
            <a:gsLst>
              <a:gs pos="0">
                <a:schemeClr val="accent2">
                  <a:lumMod val="60000"/>
                  <a:lumOff val="40000"/>
                </a:schemeClr>
              </a:gs>
              <a:gs pos="52000">
                <a:schemeClr val="accent6">
                  <a:lumMod val="20000"/>
                  <a:lumOff val="80000"/>
                </a:schemeClr>
              </a:gs>
              <a:gs pos="100000">
                <a:schemeClr val="accent4">
                  <a:lumMod val="40000"/>
                  <a:lumOff val="60000"/>
                </a:schemeClr>
              </a:gs>
              <a:gs pos="100000">
                <a:schemeClr val="accent4">
                  <a:lumMod val="40000"/>
                  <a:lumOff val="60000"/>
                </a:scheme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4276E"/>
                </a:solidFill>
              </a:rPr>
              <a:t>Page </a:t>
            </a:r>
            <a:r>
              <a:rPr lang="de-DE" dirty="0" err="1">
                <a:solidFill>
                  <a:srgbClr val="04276E"/>
                </a:solidFill>
              </a:rPr>
              <a:t>Customization</a:t>
            </a:r>
            <a:endParaRPr lang="en-GB" dirty="0">
              <a:solidFill>
                <a:srgbClr val="04276E"/>
              </a:solidFill>
            </a:endParaRPr>
          </a:p>
        </p:txBody>
      </p:sp>
      <p:sp>
        <p:nvSpPr>
          <p:cNvPr id="8" name="Textfeld 7">
            <a:extLst>
              <a:ext uri="{FF2B5EF4-FFF2-40B4-BE49-F238E27FC236}">
                <a16:creationId xmlns:a16="http://schemas.microsoft.com/office/drawing/2014/main" id="{6FE2FE35-2806-4954-91B3-8121EB89C0F2}"/>
              </a:ext>
            </a:extLst>
          </p:cNvPr>
          <p:cNvSpPr txBox="1"/>
          <p:nvPr/>
        </p:nvSpPr>
        <p:spPr>
          <a:xfrm>
            <a:off x="6571942" y="2999533"/>
            <a:ext cx="3900555" cy="369332"/>
          </a:xfrm>
          <a:prstGeom prst="rect">
            <a:avLst/>
          </a:prstGeom>
          <a:noFill/>
        </p:spPr>
        <p:txBody>
          <a:bodyPr wrap="none" rtlCol="0">
            <a:spAutoFit/>
          </a:bodyPr>
          <a:lstStyle/>
          <a:p>
            <a:r>
              <a:rPr lang="de-DE" dirty="0"/>
              <a:t>Want </a:t>
            </a:r>
            <a:r>
              <a:rPr lang="de-DE" dirty="0" err="1"/>
              <a:t>to</a:t>
            </a:r>
            <a:r>
              <a:rPr lang="de-DE" dirty="0"/>
              <a:t> </a:t>
            </a:r>
            <a:r>
              <a:rPr lang="de-DE" dirty="0" err="1"/>
              <a:t>install</a:t>
            </a:r>
            <a:r>
              <a:rPr lang="de-DE" dirty="0"/>
              <a:t> „</a:t>
            </a:r>
            <a:r>
              <a:rPr lang="de-DE" dirty="0" err="1"/>
              <a:t>modifiction</a:t>
            </a:r>
            <a:r>
              <a:rPr lang="de-DE" dirty="0"/>
              <a:t>“ </a:t>
            </a:r>
            <a:r>
              <a:rPr lang="de-DE" dirty="0" err="1"/>
              <a:t>of</a:t>
            </a:r>
            <a:r>
              <a:rPr lang="de-DE" dirty="0"/>
              <a:t> „App 1“</a:t>
            </a:r>
            <a:endParaRPr lang="en-GB" dirty="0"/>
          </a:p>
        </p:txBody>
      </p:sp>
      <p:sp>
        <p:nvSpPr>
          <p:cNvPr id="18" name="Textfeld 17">
            <a:extLst>
              <a:ext uri="{FF2B5EF4-FFF2-40B4-BE49-F238E27FC236}">
                <a16:creationId xmlns:a16="http://schemas.microsoft.com/office/drawing/2014/main" id="{CD74465D-1216-4270-A3E9-C6DC2E27B765}"/>
              </a:ext>
            </a:extLst>
          </p:cNvPr>
          <p:cNvSpPr txBox="1"/>
          <p:nvPr/>
        </p:nvSpPr>
        <p:spPr>
          <a:xfrm>
            <a:off x="5754207" y="4109295"/>
            <a:ext cx="5505034" cy="369332"/>
          </a:xfrm>
          <a:prstGeom prst="rect">
            <a:avLst/>
          </a:prstGeom>
          <a:noFill/>
        </p:spPr>
        <p:txBody>
          <a:bodyPr wrap="square" rtlCol="0">
            <a:spAutoFit/>
          </a:bodyPr>
          <a:lstStyle/>
          <a:p>
            <a:r>
              <a:rPr lang="de-DE" dirty="0" err="1"/>
              <a:t>Deinstall</a:t>
            </a:r>
            <a:r>
              <a:rPr lang="de-DE" dirty="0"/>
              <a:t> „</a:t>
            </a:r>
            <a:r>
              <a:rPr lang="de-DE" dirty="0" err="1"/>
              <a:t>Dependent</a:t>
            </a:r>
            <a:r>
              <a:rPr lang="de-DE" dirty="0"/>
              <a:t> App“ and „Page </a:t>
            </a:r>
            <a:r>
              <a:rPr lang="de-DE" dirty="0" err="1"/>
              <a:t>Customiztion</a:t>
            </a:r>
            <a:r>
              <a:rPr lang="de-DE" dirty="0"/>
              <a:t>“ </a:t>
            </a:r>
            <a:r>
              <a:rPr lang="de-DE" dirty="0" err="1"/>
              <a:t>first</a:t>
            </a:r>
            <a:endParaRPr lang="en-GB" dirty="0"/>
          </a:p>
        </p:txBody>
      </p:sp>
      <p:cxnSp>
        <p:nvCxnSpPr>
          <p:cNvPr id="10" name="Gerade Verbindung mit Pfeil 9">
            <a:extLst>
              <a:ext uri="{FF2B5EF4-FFF2-40B4-BE49-F238E27FC236}">
                <a16:creationId xmlns:a16="http://schemas.microsoft.com/office/drawing/2014/main" id="{4C7ADF03-D428-41B4-8428-5EA56BF075A0}"/>
              </a:ext>
            </a:extLst>
          </p:cNvPr>
          <p:cNvCxnSpPr>
            <a:cxnSpLocks/>
            <a:stCxn id="8" idx="2"/>
            <a:endCxn id="18" idx="0"/>
          </p:cNvCxnSpPr>
          <p:nvPr/>
        </p:nvCxnSpPr>
        <p:spPr>
          <a:xfrm flipH="1">
            <a:off x="8506724" y="3368865"/>
            <a:ext cx="15496" cy="740430"/>
          </a:xfrm>
          <a:prstGeom prst="straightConnector1">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5AA12641-6B75-4945-87AD-9D00C88310C7}"/>
              </a:ext>
            </a:extLst>
          </p:cNvPr>
          <p:cNvCxnSpPr>
            <a:cxnSpLocks/>
          </p:cNvCxnSpPr>
          <p:nvPr/>
        </p:nvCxnSpPr>
        <p:spPr>
          <a:xfrm flipV="1">
            <a:off x="2555913" y="3624550"/>
            <a:ext cx="0" cy="2341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4C3C5087-C024-4B61-B342-7F8E2D0DD40F}"/>
              </a:ext>
            </a:extLst>
          </p:cNvPr>
          <p:cNvCxnSpPr>
            <a:cxnSpLocks/>
          </p:cNvCxnSpPr>
          <p:nvPr/>
        </p:nvCxnSpPr>
        <p:spPr>
          <a:xfrm flipV="1">
            <a:off x="3630973" y="3606647"/>
            <a:ext cx="0" cy="2341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9B47B5DF-9258-4C4D-98FD-E2E920981941}"/>
              </a:ext>
            </a:extLst>
          </p:cNvPr>
          <p:cNvCxnSpPr>
            <a:cxnSpLocks/>
          </p:cNvCxnSpPr>
          <p:nvPr/>
        </p:nvCxnSpPr>
        <p:spPr>
          <a:xfrm flipV="1">
            <a:off x="2560501" y="4443929"/>
            <a:ext cx="0" cy="2341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9EA03C04-C251-40E9-96C3-1A47F1FD2DEB}"/>
              </a:ext>
            </a:extLst>
          </p:cNvPr>
          <p:cNvCxnSpPr>
            <a:cxnSpLocks/>
          </p:cNvCxnSpPr>
          <p:nvPr/>
        </p:nvCxnSpPr>
        <p:spPr>
          <a:xfrm flipV="1">
            <a:off x="3630973" y="4443929"/>
            <a:ext cx="0" cy="2341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4ADDC7E7-7333-42A5-9E9C-85C888C0A660}"/>
              </a:ext>
            </a:extLst>
          </p:cNvPr>
          <p:cNvCxnSpPr>
            <a:cxnSpLocks/>
          </p:cNvCxnSpPr>
          <p:nvPr/>
        </p:nvCxnSpPr>
        <p:spPr>
          <a:xfrm flipV="1">
            <a:off x="4688591" y="4443929"/>
            <a:ext cx="0" cy="2341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BB4D8DE5-BA39-42CA-8299-032905FC6D95}"/>
              </a:ext>
            </a:extLst>
          </p:cNvPr>
          <p:cNvCxnSpPr>
            <a:cxnSpLocks/>
          </p:cNvCxnSpPr>
          <p:nvPr/>
        </p:nvCxnSpPr>
        <p:spPr>
          <a:xfrm flipV="1">
            <a:off x="3062689" y="2811596"/>
            <a:ext cx="0" cy="2341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6996BB62-D302-49A7-9A96-A30E47C28487}"/>
              </a:ext>
            </a:extLst>
          </p:cNvPr>
          <p:cNvCxnSpPr>
            <a:cxnSpLocks/>
          </p:cNvCxnSpPr>
          <p:nvPr/>
        </p:nvCxnSpPr>
        <p:spPr>
          <a:xfrm flipV="1">
            <a:off x="4688591" y="2809760"/>
            <a:ext cx="0" cy="2341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72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3" grpId="0" animBg="1"/>
      <p:bldP spid="14" grpId="0" animBg="1"/>
      <p:bldP spid="16" grpId="0" animBg="1"/>
      <p:bldP spid="17" grpId="0" animBg="1"/>
      <p:bldP spid="8" grpId="0"/>
      <p:bldP spid="18" grpId="0"/>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3000" y="390525"/>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17 | </a:t>
            </a:r>
            <a:r>
              <a:rPr lang="de-DE" dirty="0" err="1"/>
              <a:t>Extending</a:t>
            </a:r>
            <a:r>
              <a:rPr lang="de-DE" dirty="0"/>
              <a:t> Customer Classification, Extended </a:t>
            </a:r>
            <a:r>
              <a:rPr lang="de-DE" dirty="0" err="1"/>
              <a:t>Enums</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131</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39" name="Rechteck 38">
            <a:extLst>
              <a:ext uri="{FF2B5EF4-FFF2-40B4-BE49-F238E27FC236}">
                <a16:creationId xmlns:a16="http://schemas.microsoft.com/office/drawing/2014/main" id="{07096909-294F-46A3-A730-2F7448C05FBB}"/>
              </a:ext>
            </a:extLst>
          </p:cNvPr>
          <p:cNvSpPr/>
          <p:nvPr/>
        </p:nvSpPr>
        <p:spPr>
          <a:xfrm>
            <a:off x="359999" y="3123164"/>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Connect </a:t>
            </a:r>
            <a:r>
              <a:rPr lang="de-DE" sz="1400" dirty="0" err="1">
                <a:solidFill>
                  <a:srgbClr val="002060"/>
                </a:solidFill>
              </a:rPr>
              <a:t>the</a:t>
            </a:r>
            <a:r>
              <a:rPr lang="de-DE" sz="1400" dirty="0">
                <a:solidFill>
                  <a:srgbClr val="002060"/>
                </a:solidFill>
              </a:rPr>
              <a:t> Project </a:t>
            </a:r>
            <a:r>
              <a:rPr lang="de-DE" sz="1400" dirty="0" err="1">
                <a:solidFill>
                  <a:srgbClr val="002060"/>
                </a:solidFill>
              </a:rPr>
              <a:t>to</a:t>
            </a:r>
            <a:r>
              <a:rPr lang="de-DE" sz="1400" dirty="0">
                <a:solidFill>
                  <a:srgbClr val="002060"/>
                </a:solidFill>
              </a:rPr>
              <a:t> </a:t>
            </a:r>
            <a:r>
              <a:rPr lang="de-DE" sz="1400" dirty="0" err="1">
                <a:solidFill>
                  <a:srgbClr val="002060"/>
                </a:solidFill>
              </a:rPr>
              <a:t>your</a:t>
            </a:r>
            <a:r>
              <a:rPr lang="de-DE" sz="1400" dirty="0">
                <a:solidFill>
                  <a:srgbClr val="002060"/>
                </a:solidFill>
              </a:rPr>
              <a:t> DB</a:t>
            </a:r>
            <a:endParaRPr lang="en-GB" sz="1400" dirty="0">
              <a:solidFill>
                <a:srgbClr val="002060"/>
              </a:solidFill>
            </a:endParaRPr>
          </a:p>
        </p:txBody>
      </p:sp>
      <p:sp>
        <p:nvSpPr>
          <p:cNvPr id="40" name="Rechteck 39">
            <a:extLst>
              <a:ext uri="{FF2B5EF4-FFF2-40B4-BE49-F238E27FC236}">
                <a16:creationId xmlns:a16="http://schemas.microsoft.com/office/drawing/2014/main" id="{5936B757-A34A-413D-A542-E856AB2E4008}"/>
              </a:ext>
            </a:extLst>
          </p:cNvPr>
          <p:cNvSpPr/>
          <p:nvPr/>
        </p:nvSpPr>
        <p:spPr>
          <a:xfrm>
            <a:off x="359999" y="2224184"/>
            <a:ext cx="3621446" cy="480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Create </a:t>
            </a:r>
            <a:r>
              <a:rPr lang="de-DE" sz="1400" dirty="0" err="1">
                <a:solidFill>
                  <a:srgbClr val="002060"/>
                </a:solidFill>
              </a:rPr>
              <a:t>new</a:t>
            </a:r>
            <a:r>
              <a:rPr lang="de-DE" sz="1400" dirty="0">
                <a:solidFill>
                  <a:srgbClr val="002060"/>
                </a:solidFill>
              </a:rPr>
              <a:t> AL Project „</a:t>
            </a:r>
            <a:r>
              <a:rPr lang="de-DE" sz="1400" dirty="0" err="1">
                <a:solidFill>
                  <a:srgbClr val="002060"/>
                </a:solidFill>
              </a:rPr>
              <a:t>CustomerClassificationExtension</a:t>
            </a:r>
            <a:r>
              <a:rPr lang="de-DE" sz="1400" dirty="0">
                <a:solidFill>
                  <a:srgbClr val="002060"/>
                </a:solidFill>
              </a:rPr>
              <a:t>“</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C76E5C50-3D1E-4966-B494-097E32B9608C}"/>
              </a:ext>
            </a:extLst>
          </p:cNvPr>
          <p:cNvCxnSpPr>
            <a:cxnSpLocks/>
            <a:stCxn id="40" idx="2"/>
            <a:endCxn id="39" idx="0"/>
          </p:cNvCxnSpPr>
          <p:nvPr/>
        </p:nvCxnSpPr>
        <p:spPr>
          <a:xfrm>
            <a:off x="2170722" y="2704348"/>
            <a:ext cx="0" cy="41881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5C94E95D-F5D6-4975-89CE-999A9E8323C4}"/>
              </a:ext>
            </a:extLst>
          </p:cNvPr>
          <p:cNvCxnSpPr>
            <a:cxnSpLocks/>
            <a:stCxn id="57" idx="2"/>
            <a:endCxn id="12" idx="0"/>
          </p:cNvCxnSpPr>
          <p:nvPr/>
        </p:nvCxnSpPr>
        <p:spPr>
          <a:xfrm>
            <a:off x="2170721" y="5348068"/>
            <a:ext cx="0" cy="30313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id="{A398BC01-0AB5-4F79-A5E9-99E14EADFC9E}"/>
              </a:ext>
            </a:extLst>
          </p:cNvPr>
          <p:cNvSpPr/>
          <p:nvPr/>
        </p:nvSpPr>
        <p:spPr>
          <a:xfrm>
            <a:off x="4590231" y="2179361"/>
            <a:ext cx="2996818" cy="56922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Open VS Code, </a:t>
            </a:r>
          </a:p>
          <a:p>
            <a:r>
              <a:rPr lang="de-DE" sz="1200" dirty="0">
                <a:solidFill>
                  <a:srgbClr val="04276E"/>
                </a:solidFill>
              </a:rPr>
              <a:t>press </a:t>
            </a:r>
            <a:r>
              <a:rPr lang="de-DE" sz="1200" dirty="0" err="1">
                <a:solidFill>
                  <a:srgbClr val="04276E"/>
                </a:solidFill>
              </a:rPr>
              <a:t>Alt+A</a:t>
            </a:r>
            <a:r>
              <a:rPr lang="de-DE" sz="1200" dirty="0">
                <a:solidFill>
                  <a:srgbClr val="04276E"/>
                </a:solidFill>
              </a:rPr>
              <a:t> </a:t>
            </a:r>
            <a:r>
              <a:rPr lang="de-DE" sz="1200" dirty="0" err="1">
                <a:solidFill>
                  <a:srgbClr val="04276E"/>
                </a:solidFill>
              </a:rPr>
              <a:t>Alt+L</a:t>
            </a:r>
            <a:r>
              <a:rPr lang="de-DE" sz="1200" dirty="0">
                <a:solidFill>
                  <a:srgbClr val="04276E"/>
                </a:solidFill>
              </a:rPr>
              <a:t> </a:t>
            </a:r>
            <a:r>
              <a:rPr lang="de-DE" sz="1200" dirty="0" err="1">
                <a:solidFill>
                  <a:srgbClr val="04276E"/>
                </a:solidFill>
              </a:rPr>
              <a:t>to</a:t>
            </a:r>
            <a:r>
              <a:rPr lang="de-DE" sz="1200" dirty="0">
                <a:solidFill>
                  <a:srgbClr val="04276E"/>
                </a:solidFill>
              </a:rPr>
              <a:t> </a:t>
            </a:r>
            <a:r>
              <a:rPr lang="de-DE" sz="1200" dirty="0" err="1">
                <a:solidFill>
                  <a:srgbClr val="04276E"/>
                </a:solidFill>
              </a:rPr>
              <a:t>create</a:t>
            </a:r>
            <a:r>
              <a:rPr lang="de-DE" sz="1200" dirty="0">
                <a:solidFill>
                  <a:srgbClr val="04276E"/>
                </a:solidFill>
              </a:rPr>
              <a:t> „Hello World“ …</a:t>
            </a:r>
            <a:endParaRPr lang="de-DE" sz="1200" i="1" dirty="0">
              <a:solidFill>
                <a:srgbClr val="04276E"/>
              </a:solidFill>
            </a:endParaRPr>
          </a:p>
        </p:txBody>
      </p:sp>
      <p:sp>
        <p:nvSpPr>
          <p:cNvPr id="48" name="Rechteck 47">
            <a:extLst>
              <a:ext uri="{FF2B5EF4-FFF2-40B4-BE49-F238E27FC236}">
                <a16:creationId xmlns:a16="http://schemas.microsoft.com/office/drawing/2014/main" id="{0B374A8D-39FF-4989-88CF-8AE5B22611CC}"/>
              </a:ext>
            </a:extLst>
          </p:cNvPr>
          <p:cNvSpPr/>
          <p:nvPr/>
        </p:nvSpPr>
        <p:spPr>
          <a:xfrm>
            <a:off x="4590230" y="3716648"/>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Clean </a:t>
            </a:r>
            <a:r>
              <a:rPr lang="de-DE" sz="1200" dirty="0" err="1">
                <a:solidFill>
                  <a:srgbClr val="04276E"/>
                </a:solidFill>
              </a:rPr>
              <a:t>up</a:t>
            </a:r>
            <a:r>
              <a:rPr lang="de-DE" sz="1200" dirty="0">
                <a:solidFill>
                  <a:srgbClr val="04276E"/>
                </a:solidFill>
              </a:rPr>
              <a:t> „Hello World“ …</a:t>
            </a:r>
            <a:endParaRPr lang="de-DE" sz="1200" i="1" dirty="0">
              <a:solidFill>
                <a:srgbClr val="04276E"/>
              </a:solidFill>
            </a:endParaRPr>
          </a:p>
        </p:txBody>
      </p:sp>
      <p:cxnSp>
        <p:nvCxnSpPr>
          <p:cNvPr id="49" name="Gerade Verbindung mit Pfeil 48">
            <a:extLst>
              <a:ext uri="{FF2B5EF4-FFF2-40B4-BE49-F238E27FC236}">
                <a16:creationId xmlns:a16="http://schemas.microsoft.com/office/drawing/2014/main" id="{C557CF2C-C691-43A2-B75B-5D8D003F5954}"/>
              </a:ext>
            </a:extLst>
          </p:cNvPr>
          <p:cNvCxnSpPr>
            <a:cxnSpLocks/>
            <a:stCxn id="52" idx="2"/>
            <a:endCxn id="48" idx="0"/>
          </p:cNvCxnSpPr>
          <p:nvPr/>
        </p:nvCxnSpPr>
        <p:spPr>
          <a:xfrm flipH="1">
            <a:off x="6088639" y="3494565"/>
            <a:ext cx="1" cy="22208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1" name="Textfeld 50">
            <a:extLst>
              <a:ext uri="{FF2B5EF4-FFF2-40B4-BE49-F238E27FC236}">
                <a16:creationId xmlns:a16="http://schemas.microsoft.com/office/drawing/2014/main" id="{341CDBB3-2A62-4D19-B502-D7438C9F78BD}"/>
              </a:ext>
            </a:extLst>
          </p:cNvPr>
          <p:cNvSpPr txBox="1"/>
          <p:nvPr/>
        </p:nvSpPr>
        <p:spPr>
          <a:xfrm rot="16200000">
            <a:off x="10205025" y="4498667"/>
            <a:ext cx="3457998" cy="246221"/>
          </a:xfrm>
          <a:prstGeom prst="rect">
            <a:avLst/>
          </a:prstGeom>
          <a:noFill/>
        </p:spPr>
        <p:txBody>
          <a:bodyPr wrap="none" rtlCol="0">
            <a:spAutoFit/>
          </a:bodyPr>
          <a:lstStyle/>
          <a:p>
            <a:r>
              <a:rPr lang="de-DE" sz="1000" dirty="0" err="1"/>
              <a:t>There</a:t>
            </a:r>
            <a:r>
              <a:rPr lang="de-DE" sz="1000" dirty="0"/>
              <a:t> </a:t>
            </a:r>
            <a:r>
              <a:rPr lang="de-DE" sz="1000" dirty="0" err="1"/>
              <a:t>might</a:t>
            </a:r>
            <a:r>
              <a:rPr lang="de-DE" sz="1000" dirty="0"/>
              <a:t> </a:t>
            </a:r>
            <a:r>
              <a:rPr lang="de-DE" sz="1000" dirty="0" err="1"/>
              <a:t>be</a:t>
            </a:r>
            <a:r>
              <a:rPr lang="de-DE" sz="1000" dirty="0"/>
              <a:t> </a:t>
            </a:r>
            <a:r>
              <a:rPr lang="de-DE" sz="1000" dirty="0" err="1"/>
              <a:t>other</a:t>
            </a:r>
            <a:r>
              <a:rPr lang="de-DE" sz="1000" dirty="0"/>
              <a:t> </a:t>
            </a:r>
            <a:r>
              <a:rPr lang="de-DE" sz="1000" dirty="0" err="1"/>
              <a:t>ways</a:t>
            </a:r>
            <a:r>
              <a:rPr lang="de-DE" sz="1000" dirty="0"/>
              <a:t> </a:t>
            </a:r>
            <a:r>
              <a:rPr lang="de-DE" sz="1000" dirty="0" err="1"/>
              <a:t>of</a:t>
            </a:r>
            <a:r>
              <a:rPr lang="de-DE" sz="1000" dirty="0"/>
              <a:t> </a:t>
            </a:r>
            <a:r>
              <a:rPr lang="de-DE" sz="1000" dirty="0" err="1"/>
              <a:t>carrying</a:t>
            </a:r>
            <a:r>
              <a:rPr lang="de-DE" sz="1000" dirty="0"/>
              <a:t> out </a:t>
            </a:r>
            <a:r>
              <a:rPr lang="de-DE" sz="1000" dirty="0" err="1"/>
              <a:t>this</a:t>
            </a:r>
            <a:r>
              <a:rPr lang="de-DE" sz="1000" dirty="0"/>
              <a:t> </a:t>
            </a:r>
            <a:r>
              <a:rPr lang="de-DE" sz="1000" dirty="0" err="1"/>
              <a:t>implementation</a:t>
            </a:r>
            <a:endParaRPr lang="en-GB" sz="1000" dirty="0"/>
          </a:p>
        </p:txBody>
      </p:sp>
      <p:sp>
        <p:nvSpPr>
          <p:cNvPr id="52" name="Rechteck 51">
            <a:extLst>
              <a:ext uri="{FF2B5EF4-FFF2-40B4-BE49-F238E27FC236}">
                <a16:creationId xmlns:a16="http://schemas.microsoft.com/office/drawing/2014/main" id="{2440D610-63DD-4C80-B10B-5C467C0120A7}"/>
              </a:ext>
            </a:extLst>
          </p:cNvPr>
          <p:cNvSpPr/>
          <p:nvPr/>
        </p:nvSpPr>
        <p:spPr>
          <a:xfrm>
            <a:off x="4590231" y="3129439"/>
            <a:ext cx="2996818" cy="3651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Adapt</a:t>
            </a:r>
            <a:r>
              <a:rPr lang="de-DE" sz="1200" dirty="0">
                <a:solidFill>
                  <a:srgbClr val="04276E"/>
                </a:solidFill>
              </a:rPr>
              <a:t> </a:t>
            </a:r>
            <a:r>
              <a:rPr lang="de-DE" sz="1200" dirty="0" err="1">
                <a:solidFill>
                  <a:srgbClr val="04276E"/>
                </a:solidFill>
              </a:rPr>
              <a:t>launch.json</a:t>
            </a:r>
            <a:r>
              <a:rPr lang="de-DE" sz="1200" dirty="0">
                <a:solidFill>
                  <a:srgbClr val="04276E"/>
                </a:solidFill>
              </a:rPr>
              <a:t> and </a:t>
            </a:r>
            <a:r>
              <a:rPr lang="de-DE" sz="1200" dirty="0" err="1">
                <a:solidFill>
                  <a:srgbClr val="04276E"/>
                </a:solidFill>
              </a:rPr>
              <a:t>app.json</a:t>
            </a:r>
            <a:endParaRPr lang="de-DE" sz="1200" i="1" dirty="0">
              <a:solidFill>
                <a:srgbClr val="04276E"/>
              </a:solidFill>
            </a:endParaRPr>
          </a:p>
        </p:txBody>
      </p:sp>
      <p:cxnSp>
        <p:nvCxnSpPr>
          <p:cNvPr id="54" name="Gerade Verbindung mit Pfeil 53">
            <a:extLst>
              <a:ext uri="{FF2B5EF4-FFF2-40B4-BE49-F238E27FC236}">
                <a16:creationId xmlns:a16="http://schemas.microsoft.com/office/drawing/2014/main" id="{E19ED1CE-28DF-4F87-8830-A7D151765C6D}"/>
              </a:ext>
            </a:extLst>
          </p:cNvPr>
          <p:cNvCxnSpPr>
            <a:cxnSpLocks/>
            <a:stCxn id="39" idx="3"/>
            <a:endCxn id="52" idx="1"/>
          </p:cNvCxnSpPr>
          <p:nvPr/>
        </p:nvCxnSpPr>
        <p:spPr>
          <a:xfrm>
            <a:off x="3981445" y="3305727"/>
            <a:ext cx="608786" cy="627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3DE97BFB-6D58-4A75-BFA1-19FC7ADBD07B}"/>
              </a:ext>
            </a:extLst>
          </p:cNvPr>
          <p:cNvCxnSpPr>
            <a:cxnSpLocks/>
            <a:stCxn id="40" idx="3"/>
            <a:endCxn id="46" idx="1"/>
          </p:cNvCxnSpPr>
          <p:nvPr/>
        </p:nvCxnSpPr>
        <p:spPr>
          <a:xfrm flipV="1">
            <a:off x="3981445" y="2463975"/>
            <a:ext cx="608786" cy="29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F2DC19F1-6F94-4B2D-9472-6F530CCA37A1}"/>
              </a:ext>
            </a:extLst>
          </p:cNvPr>
          <p:cNvSpPr/>
          <p:nvPr/>
        </p:nvSpPr>
        <p:spPr>
          <a:xfrm>
            <a:off x="359998" y="4982943"/>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GAP</a:t>
            </a:r>
            <a:endParaRPr lang="en-GB" sz="1400" dirty="0">
              <a:solidFill>
                <a:srgbClr val="002060"/>
              </a:solidFill>
            </a:endParaRPr>
          </a:p>
        </p:txBody>
      </p:sp>
      <p:sp>
        <p:nvSpPr>
          <p:cNvPr id="58" name="Rechteck 57">
            <a:extLst>
              <a:ext uri="{FF2B5EF4-FFF2-40B4-BE49-F238E27FC236}">
                <a16:creationId xmlns:a16="http://schemas.microsoft.com/office/drawing/2014/main" id="{0D191804-822F-4072-A484-4E06C7820D96}"/>
              </a:ext>
            </a:extLst>
          </p:cNvPr>
          <p:cNvSpPr/>
          <p:nvPr/>
        </p:nvSpPr>
        <p:spPr>
          <a:xfrm>
            <a:off x="4590230" y="4982943"/>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Create proper AL File </a:t>
            </a:r>
            <a:r>
              <a:rPr lang="de-DE" sz="1200" dirty="0" err="1">
                <a:solidFill>
                  <a:srgbClr val="04276E"/>
                </a:solidFill>
              </a:rPr>
              <a:t>Structure</a:t>
            </a:r>
            <a:endParaRPr lang="de-DE" sz="1200" i="1" dirty="0">
              <a:solidFill>
                <a:srgbClr val="04276E"/>
              </a:solidFill>
            </a:endParaRPr>
          </a:p>
        </p:txBody>
      </p:sp>
      <p:cxnSp>
        <p:nvCxnSpPr>
          <p:cNvPr id="61" name="Gerade Verbindung mit Pfeil 60">
            <a:extLst>
              <a:ext uri="{FF2B5EF4-FFF2-40B4-BE49-F238E27FC236}">
                <a16:creationId xmlns:a16="http://schemas.microsoft.com/office/drawing/2014/main" id="{30F95B72-F3D7-4C76-9ACA-4CC9D3182110}"/>
              </a:ext>
            </a:extLst>
          </p:cNvPr>
          <p:cNvCxnSpPr>
            <a:cxnSpLocks/>
            <a:stCxn id="57" idx="3"/>
            <a:endCxn id="58" idx="1"/>
          </p:cNvCxnSpPr>
          <p:nvPr/>
        </p:nvCxnSpPr>
        <p:spPr>
          <a:xfrm>
            <a:off x="3981444" y="5165506"/>
            <a:ext cx="60878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23495B7A-BDBB-4DC7-BFE7-759A5D052D80}"/>
              </a:ext>
            </a:extLst>
          </p:cNvPr>
          <p:cNvCxnSpPr>
            <a:cxnSpLocks/>
            <a:stCxn id="39" idx="2"/>
            <a:endCxn id="57" idx="0"/>
          </p:cNvCxnSpPr>
          <p:nvPr/>
        </p:nvCxnSpPr>
        <p:spPr>
          <a:xfrm flipH="1">
            <a:off x="2170721" y="3488289"/>
            <a:ext cx="1" cy="149465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1" name="Rechteck 70">
            <a:extLst>
              <a:ext uri="{FF2B5EF4-FFF2-40B4-BE49-F238E27FC236}">
                <a16:creationId xmlns:a16="http://schemas.microsoft.com/office/drawing/2014/main" id="{5C7783D4-2020-4E30-8F9E-411874B60FED}"/>
              </a:ext>
            </a:extLst>
          </p:cNvPr>
          <p:cNvSpPr/>
          <p:nvPr/>
        </p:nvSpPr>
        <p:spPr>
          <a:xfrm>
            <a:off x="359999" y="828102"/>
            <a:ext cx="9915213" cy="87906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600" b="1" dirty="0">
                <a:solidFill>
                  <a:srgbClr val="002060"/>
                </a:solidFill>
              </a:rPr>
              <a:t>GAP-AL-007: Extended Customer Classification</a:t>
            </a:r>
            <a:r>
              <a:rPr lang="de-DE" sz="1600" dirty="0">
                <a:solidFill>
                  <a:srgbClr val="002060"/>
                </a:solidFill>
              </a:rPr>
              <a:t> </a:t>
            </a:r>
          </a:p>
          <a:p>
            <a:r>
              <a:rPr lang="de-DE" sz="1600" dirty="0">
                <a:solidFill>
                  <a:srgbClr val="002060"/>
                </a:solidFill>
              </a:rPr>
              <a:t>The Customer Classification </a:t>
            </a:r>
            <a:r>
              <a:rPr lang="de-DE" sz="1600" dirty="0" err="1">
                <a:solidFill>
                  <a:srgbClr val="002060"/>
                </a:solidFill>
              </a:rPr>
              <a:t>system</a:t>
            </a:r>
            <a:r>
              <a:rPr lang="de-DE" sz="1600" dirty="0">
                <a:solidFill>
                  <a:srgbClr val="002060"/>
                </a:solidFill>
              </a:rPr>
              <a:t> </a:t>
            </a:r>
            <a:r>
              <a:rPr lang="de-DE" sz="1600" dirty="0" err="1">
                <a:solidFill>
                  <a:srgbClr val="002060"/>
                </a:solidFill>
              </a:rPr>
              <a:t>shall</a:t>
            </a:r>
            <a:r>
              <a:rPr lang="de-DE" sz="1600" dirty="0">
                <a:solidFill>
                  <a:srgbClr val="002060"/>
                </a:solidFill>
              </a:rPr>
              <a:t> </a:t>
            </a:r>
            <a:r>
              <a:rPr lang="de-DE" sz="1600" dirty="0" err="1">
                <a:solidFill>
                  <a:srgbClr val="002060"/>
                </a:solidFill>
              </a:rPr>
              <a:t>be</a:t>
            </a:r>
            <a:r>
              <a:rPr lang="de-DE" sz="1600" dirty="0">
                <a:solidFill>
                  <a:srgbClr val="002060"/>
                </a:solidFill>
              </a:rPr>
              <a:t> </a:t>
            </a:r>
            <a:r>
              <a:rPr lang="de-DE" sz="1600" dirty="0" err="1">
                <a:solidFill>
                  <a:srgbClr val="002060"/>
                </a:solidFill>
              </a:rPr>
              <a:t>extended</a:t>
            </a:r>
            <a:r>
              <a:rPr lang="de-DE" sz="1600" dirty="0">
                <a:solidFill>
                  <a:srgbClr val="002060"/>
                </a:solidFill>
              </a:rPr>
              <a:t> </a:t>
            </a:r>
            <a:r>
              <a:rPr lang="de-DE" sz="1600" dirty="0" err="1">
                <a:solidFill>
                  <a:srgbClr val="002060"/>
                </a:solidFill>
              </a:rPr>
              <a:t>by</a:t>
            </a:r>
            <a:r>
              <a:rPr lang="de-DE" sz="1600" dirty="0">
                <a:solidFill>
                  <a:srgbClr val="002060"/>
                </a:solidFill>
              </a:rPr>
              <a:t> a </a:t>
            </a:r>
            <a:r>
              <a:rPr lang="de-DE" sz="1600" dirty="0" err="1">
                <a:solidFill>
                  <a:srgbClr val="002060"/>
                </a:solidFill>
              </a:rPr>
              <a:t>new</a:t>
            </a:r>
            <a:r>
              <a:rPr lang="de-DE" sz="1600" dirty="0">
                <a:solidFill>
                  <a:srgbClr val="002060"/>
                </a:solidFill>
              </a:rPr>
              <a:t> </a:t>
            </a:r>
            <a:r>
              <a:rPr lang="de-DE" sz="1600" dirty="0" err="1">
                <a:solidFill>
                  <a:srgbClr val="002060"/>
                </a:solidFill>
              </a:rPr>
              <a:t>category</a:t>
            </a:r>
            <a:r>
              <a:rPr lang="de-DE" sz="1600" dirty="0">
                <a:solidFill>
                  <a:srgbClr val="002060"/>
                </a:solidFill>
              </a:rPr>
              <a:t> „Platinum Customer“. </a:t>
            </a:r>
          </a:p>
          <a:p>
            <a:r>
              <a:rPr lang="de-DE" sz="1600" dirty="0">
                <a:solidFill>
                  <a:srgbClr val="002060"/>
                </a:solidFill>
              </a:rPr>
              <a:t>The </a:t>
            </a:r>
            <a:r>
              <a:rPr lang="de-DE" sz="1600" dirty="0" err="1">
                <a:solidFill>
                  <a:srgbClr val="002060"/>
                </a:solidFill>
              </a:rPr>
              <a:t>corresponding</a:t>
            </a:r>
            <a:r>
              <a:rPr lang="de-DE" sz="1600" dirty="0">
                <a:solidFill>
                  <a:srgbClr val="002060"/>
                </a:solidFill>
              </a:rPr>
              <a:t>  </a:t>
            </a:r>
            <a:r>
              <a:rPr lang="de-DE" sz="1600" dirty="0" err="1">
                <a:solidFill>
                  <a:srgbClr val="002060"/>
                </a:solidFill>
              </a:rPr>
              <a:t>salutation</a:t>
            </a:r>
            <a:r>
              <a:rPr lang="de-DE" sz="1600" dirty="0">
                <a:solidFill>
                  <a:srgbClr val="002060"/>
                </a:solidFill>
              </a:rPr>
              <a:t> </a:t>
            </a:r>
            <a:r>
              <a:rPr lang="de-DE" sz="1600" dirty="0" err="1">
                <a:solidFill>
                  <a:srgbClr val="002060"/>
                </a:solidFill>
              </a:rPr>
              <a:t>suggestion</a:t>
            </a:r>
            <a:r>
              <a:rPr lang="de-DE" sz="1600" dirty="0">
                <a:solidFill>
                  <a:srgbClr val="002060"/>
                </a:solidFill>
              </a:rPr>
              <a:t> </a:t>
            </a:r>
            <a:r>
              <a:rPr lang="de-DE" sz="1600" dirty="0" err="1">
                <a:solidFill>
                  <a:srgbClr val="002060"/>
                </a:solidFill>
              </a:rPr>
              <a:t>shall</a:t>
            </a:r>
            <a:r>
              <a:rPr lang="de-DE" sz="1600" dirty="0">
                <a:solidFill>
                  <a:srgbClr val="002060"/>
                </a:solidFill>
              </a:rPr>
              <a:t> </a:t>
            </a:r>
            <a:r>
              <a:rPr lang="de-DE" sz="1600" dirty="0" err="1">
                <a:solidFill>
                  <a:srgbClr val="002060"/>
                </a:solidFill>
              </a:rPr>
              <a:t>be</a:t>
            </a:r>
            <a:r>
              <a:rPr lang="de-DE" sz="1600" dirty="0">
                <a:solidFill>
                  <a:srgbClr val="002060"/>
                </a:solidFill>
              </a:rPr>
              <a:t> „Hallo </a:t>
            </a:r>
            <a:r>
              <a:rPr lang="de-DE" sz="1600" dirty="0" err="1">
                <a:solidFill>
                  <a:srgbClr val="002060"/>
                </a:solidFill>
              </a:rPr>
              <a:t>supreme</a:t>
            </a:r>
            <a:r>
              <a:rPr lang="de-DE" sz="1600" dirty="0">
                <a:solidFill>
                  <a:srgbClr val="002060"/>
                </a:solidFill>
              </a:rPr>
              <a:t> </a:t>
            </a:r>
            <a:r>
              <a:rPr lang="de-DE" sz="1600" dirty="0" err="1">
                <a:solidFill>
                  <a:srgbClr val="002060"/>
                </a:solidFill>
              </a:rPr>
              <a:t>most</a:t>
            </a:r>
            <a:r>
              <a:rPr lang="de-DE" sz="1600" dirty="0">
                <a:solidFill>
                  <a:srgbClr val="002060"/>
                </a:solidFill>
              </a:rPr>
              <a:t> </a:t>
            </a:r>
            <a:r>
              <a:rPr lang="de-DE" sz="1600" dirty="0" err="1">
                <a:solidFill>
                  <a:srgbClr val="002060"/>
                </a:solidFill>
              </a:rPr>
              <a:t>revered</a:t>
            </a:r>
            <a:r>
              <a:rPr lang="de-DE" sz="1600" dirty="0">
                <a:solidFill>
                  <a:srgbClr val="002060"/>
                </a:solidFill>
              </a:rPr>
              <a:t> &lt;</a:t>
            </a:r>
            <a:r>
              <a:rPr lang="de-DE" sz="1600" dirty="0" err="1">
                <a:solidFill>
                  <a:srgbClr val="002060"/>
                </a:solidFill>
              </a:rPr>
              <a:t>name</a:t>
            </a:r>
            <a:r>
              <a:rPr lang="de-DE" sz="1600" dirty="0">
                <a:solidFill>
                  <a:srgbClr val="002060"/>
                </a:solidFill>
              </a:rPr>
              <a:t>&gt;“</a:t>
            </a:r>
            <a:endParaRPr lang="en-GB" sz="1600" dirty="0">
              <a:solidFill>
                <a:srgbClr val="002060"/>
              </a:solidFill>
            </a:endParaRPr>
          </a:p>
        </p:txBody>
      </p:sp>
      <p:cxnSp>
        <p:nvCxnSpPr>
          <p:cNvPr id="6" name="Verbinder: gewinkelt 5">
            <a:extLst>
              <a:ext uri="{FF2B5EF4-FFF2-40B4-BE49-F238E27FC236}">
                <a16:creationId xmlns:a16="http://schemas.microsoft.com/office/drawing/2014/main" id="{6D16B324-658B-4228-9B4B-49186231FC04}"/>
              </a:ext>
            </a:extLst>
          </p:cNvPr>
          <p:cNvCxnSpPr>
            <a:cxnSpLocks/>
            <a:stCxn id="58" idx="3"/>
            <a:endCxn id="10" idx="1"/>
          </p:cNvCxnSpPr>
          <p:nvPr/>
        </p:nvCxnSpPr>
        <p:spPr>
          <a:xfrm flipV="1">
            <a:off x="7587047" y="4890993"/>
            <a:ext cx="845487" cy="274513"/>
          </a:xfrm>
          <a:prstGeom prst="bentConnector3">
            <a:avLst>
              <a:gd name="adj1" fmla="val 50000"/>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12" name="Pfeil: nach unten 11">
            <a:extLst>
              <a:ext uri="{FF2B5EF4-FFF2-40B4-BE49-F238E27FC236}">
                <a16:creationId xmlns:a16="http://schemas.microsoft.com/office/drawing/2014/main" id="{26D451C8-C0A0-4ED0-94AC-730ACCA32188}"/>
              </a:ext>
            </a:extLst>
          </p:cNvPr>
          <p:cNvSpPr/>
          <p:nvPr/>
        </p:nvSpPr>
        <p:spPr>
          <a:xfrm>
            <a:off x="232385" y="5651204"/>
            <a:ext cx="3876671"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4276E"/>
                </a:solidFill>
              </a:rPr>
              <a:t>Continuation</a:t>
            </a:r>
            <a:endParaRPr lang="en-GB" dirty="0">
              <a:solidFill>
                <a:srgbClr val="04276E"/>
              </a:solidFill>
            </a:endParaRPr>
          </a:p>
        </p:txBody>
      </p:sp>
      <p:sp>
        <p:nvSpPr>
          <p:cNvPr id="28" name="Rechteck 27">
            <a:extLst>
              <a:ext uri="{FF2B5EF4-FFF2-40B4-BE49-F238E27FC236}">
                <a16:creationId xmlns:a16="http://schemas.microsoft.com/office/drawing/2014/main" id="{C39FF845-C539-4B2F-8D6A-920273079068}"/>
              </a:ext>
            </a:extLst>
          </p:cNvPr>
          <p:cNvSpPr/>
          <p:nvPr/>
        </p:nvSpPr>
        <p:spPr>
          <a:xfrm>
            <a:off x="4593937" y="4244396"/>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Define</a:t>
            </a:r>
            <a:r>
              <a:rPr lang="de-DE" sz="1200" dirty="0">
                <a:solidFill>
                  <a:srgbClr val="04276E"/>
                </a:solidFill>
              </a:rPr>
              <a:t> </a:t>
            </a:r>
            <a:r>
              <a:rPr lang="de-DE" sz="1200" dirty="0" err="1">
                <a:solidFill>
                  <a:srgbClr val="04276E"/>
                </a:solidFill>
              </a:rPr>
              <a:t>the</a:t>
            </a:r>
            <a:r>
              <a:rPr lang="de-DE" sz="1200" dirty="0">
                <a:solidFill>
                  <a:srgbClr val="04276E"/>
                </a:solidFill>
              </a:rPr>
              <a:t> </a:t>
            </a:r>
            <a:r>
              <a:rPr lang="de-DE" sz="1200" dirty="0" err="1">
                <a:solidFill>
                  <a:srgbClr val="04276E"/>
                </a:solidFill>
              </a:rPr>
              <a:t>Dependency</a:t>
            </a:r>
            <a:r>
              <a:rPr lang="de-DE" sz="1200" dirty="0">
                <a:solidFill>
                  <a:srgbClr val="04276E"/>
                </a:solidFill>
              </a:rPr>
              <a:t> via </a:t>
            </a:r>
            <a:r>
              <a:rPr lang="de-DE" sz="1200" dirty="0" err="1">
                <a:solidFill>
                  <a:srgbClr val="04276E"/>
                </a:solidFill>
              </a:rPr>
              <a:t>app.json</a:t>
            </a:r>
            <a:endParaRPr lang="de-DE" sz="1200" i="1" dirty="0">
              <a:solidFill>
                <a:srgbClr val="04276E"/>
              </a:solidFill>
            </a:endParaRPr>
          </a:p>
        </p:txBody>
      </p:sp>
      <p:pic>
        <p:nvPicPr>
          <p:cNvPr id="10" name="Grafik 9">
            <a:extLst>
              <a:ext uri="{FF2B5EF4-FFF2-40B4-BE49-F238E27FC236}">
                <a16:creationId xmlns:a16="http://schemas.microsoft.com/office/drawing/2014/main" id="{4FF8C6E7-E692-4FF7-ADD5-9910057ABD69}"/>
              </a:ext>
            </a:extLst>
          </p:cNvPr>
          <p:cNvPicPr>
            <a:picLocks noChangeAspect="1"/>
          </p:cNvPicPr>
          <p:nvPr/>
        </p:nvPicPr>
        <p:blipFill>
          <a:blip r:embed="rId4"/>
          <a:stretch>
            <a:fillRect/>
          </a:stretch>
        </p:blipFill>
        <p:spPr>
          <a:xfrm>
            <a:off x="8432534" y="3028872"/>
            <a:ext cx="2793182" cy="3724242"/>
          </a:xfrm>
          <a:prstGeom prst="rect">
            <a:avLst/>
          </a:prstGeom>
        </p:spPr>
      </p:pic>
      <p:pic>
        <p:nvPicPr>
          <p:cNvPr id="14" name="Grafik 13">
            <a:extLst>
              <a:ext uri="{FF2B5EF4-FFF2-40B4-BE49-F238E27FC236}">
                <a16:creationId xmlns:a16="http://schemas.microsoft.com/office/drawing/2014/main" id="{946D22F0-4199-4994-B0C6-0276615DBEA1}"/>
              </a:ext>
            </a:extLst>
          </p:cNvPr>
          <p:cNvPicPr>
            <a:picLocks noChangeAspect="1"/>
          </p:cNvPicPr>
          <p:nvPr/>
        </p:nvPicPr>
        <p:blipFill>
          <a:blip r:embed="rId5"/>
          <a:stretch>
            <a:fillRect/>
          </a:stretch>
        </p:blipFill>
        <p:spPr>
          <a:xfrm>
            <a:off x="7899362" y="1988636"/>
            <a:ext cx="4086795" cy="1543265"/>
          </a:xfrm>
          <a:prstGeom prst="rect">
            <a:avLst/>
          </a:prstGeom>
        </p:spPr>
      </p:pic>
      <p:cxnSp>
        <p:nvCxnSpPr>
          <p:cNvPr id="32" name="Verbinder: gewinkelt 31">
            <a:extLst>
              <a:ext uri="{FF2B5EF4-FFF2-40B4-BE49-F238E27FC236}">
                <a16:creationId xmlns:a16="http://schemas.microsoft.com/office/drawing/2014/main" id="{0286B6E7-0150-4570-938A-9643F9EF7D2A}"/>
              </a:ext>
            </a:extLst>
          </p:cNvPr>
          <p:cNvCxnSpPr>
            <a:cxnSpLocks/>
            <a:stCxn id="28" idx="3"/>
            <a:endCxn id="14" idx="1"/>
          </p:cNvCxnSpPr>
          <p:nvPr/>
        </p:nvCxnSpPr>
        <p:spPr>
          <a:xfrm flipV="1">
            <a:off x="7590754" y="2760269"/>
            <a:ext cx="308608" cy="1666690"/>
          </a:xfrm>
          <a:prstGeom prst="bentConnector3">
            <a:avLst>
              <a:gd name="adj1" fmla="val 50000"/>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BE5B3522-A49B-488B-8EA5-0D54A9753B60}"/>
              </a:ext>
            </a:extLst>
          </p:cNvPr>
          <p:cNvCxnSpPr>
            <a:cxnSpLocks/>
            <a:stCxn id="48" idx="2"/>
            <a:endCxn id="28" idx="0"/>
          </p:cNvCxnSpPr>
          <p:nvPr/>
        </p:nvCxnSpPr>
        <p:spPr>
          <a:xfrm>
            <a:off x="6088639" y="4081773"/>
            <a:ext cx="3707" cy="16262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58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6" grpId="0" animBg="1"/>
      <p:bldP spid="48" grpId="0" animBg="1"/>
      <p:bldP spid="52" grpId="0" animBg="1"/>
      <p:bldP spid="57" grpId="0" animBg="1"/>
      <p:bldP spid="58" grpId="0" animBg="1"/>
      <p:bldP spid="12" grpId="0" animBg="1"/>
      <p:bldP spid="2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C042CC53-CBB8-41DA-91DF-96185416DA24}"/>
              </a:ext>
            </a:extLst>
          </p:cNvPr>
          <p:cNvPicPr>
            <a:picLocks noChangeAspect="1"/>
          </p:cNvPicPr>
          <p:nvPr/>
        </p:nvPicPr>
        <p:blipFill>
          <a:blip r:embed="rId2"/>
          <a:stretch>
            <a:fillRect/>
          </a:stretch>
        </p:blipFill>
        <p:spPr>
          <a:xfrm>
            <a:off x="4958407" y="1725713"/>
            <a:ext cx="7066637" cy="2400231"/>
          </a:xfrm>
          <a:prstGeom prst="rect">
            <a:avLst/>
          </a:prstGeom>
        </p:spPr>
      </p:pic>
      <p:sp>
        <p:nvSpPr>
          <p:cNvPr id="11" name="Titel 1">
            <a:extLst>
              <a:ext uri="{FF2B5EF4-FFF2-40B4-BE49-F238E27FC236}">
                <a16:creationId xmlns:a16="http://schemas.microsoft.com/office/drawing/2014/main" id="{26DF39EB-9203-4B02-A889-F13AB2E6B875}"/>
              </a:ext>
            </a:extLst>
          </p:cNvPr>
          <p:cNvSpPr txBox="1">
            <a:spLocks/>
          </p:cNvSpPr>
          <p:nvPr/>
        </p:nvSpPr>
        <p:spPr>
          <a:xfrm>
            <a:off x="363000" y="390525"/>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17 | </a:t>
            </a:r>
            <a:r>
              <a:rPr lang="de-DE" dirty="0" err="1"/>
              <a:t>Extending</a:t>
            </a:r>
            <a:r>
              <a:rPr lang="de-DE" dirty="0"/>
              <a:t> Customer Classification, Extended </a:t>
            </a:r>
            <a:r>
              <a:rPr lang="de-DE" dirty="0" err="1"/>
              <a:t>Enums</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132</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40928" y="462751"/>
            <a:ext cx="530833" cy="530833"/>
          </a:xfrm>
          <a:prstGeom prst="rect">
            <a:avLst/>
          </a:prstGeom>
        </p:spPr>
      </p:pic>
      <p:cxnSp>
        <p:nvCxnSpPr>
          <p:cNvPr id="45" name="Gerade Verbindung mit Pfeil 44">
            <a:extLst>
              <a:ext uri="{FF2B5EF4-FFF2-40B4-BE49-F238E27FC236}">
                <a16:creationId xmlns:a16="http://schemas.microsoft.com/office/drawing/2014/main" id="{5C94E95D-F5D6-4975-89CE-999A9E8323C4}"/>
              </a:ext>
            </a:extLst>
          </p:cNvPr>
          <p:cNvCxnSpPr>
            <a:cxnSpLocks/>
            <a:endCxn id="44" idx="0"/>
          </p:cNvCxnSpPr>
          <p:nvPr/>
        </p:nvCxnSpPr>
        <p:spPr>
          <a:xfrm>
            <a:off x="2170721" y="2597265"/>
            <a:ext cx="0" cy="310321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1" name="Textfeld 50">
            <a:extLst>
              <a:ext uri="{FF2B5EF4-FFF2-40B4-BE49-F238E27FC236}">
                <a16:creationId xmlns:a16="http://schemas.microsoft.com/office/drawing/2014/main" id="{341CDBB3-2A62-4D19-B502-D7438C9F78BD}"/>
              </a:ext>
            </a:extLst>
          </p:cNvPr>
          <p:cNvSpPr txBox="1"/>
          <p:nvPr/>
        </p:nvSpPr>
        <p:spPr>
          <a:xfrm rot="16200000">
            <a:off x="10205025" y="4498667"/>
            <a:ext cx="3457998" cy="246221"/>
          </a:xfrm>
          <a:prstGeom prst="rect">
            <a:avLst/>
          </a:prstGeom>
          <a:noFill/>
        </p:spPr>
        <p:txBody>
          <a:bodyPr wrap="none" rtlCol="0">
            <a:spAutoFit/>
          </a:bodyPr>
          <a:lstStyle/>
          <a:p>
            <a:r>
              <a:rPr lang="de-DE" sz="1000" dirty="0" err="1"/>
              <a:t>There</a:t>
            </a:r>
            <a:r>
              <a:rPr lang="de-DE" sz="1000" dirty="0"/>
              <a:t> </a:t>
            </a:r>
            <a:r>
              <a:rPr lang="de-DE" sz="1000" dirty="0" err="1"/>
              <a:t>might</a:t>
            </a:r>
            <a:r>
              <a:rPr lang="de-DE" sz="1000" dirty="0"/>
              <a:t> </a:t>
            </a:r>
            <a:r>
              <a:rPr lang="de-DE" sz="1000" dirty="0" err="1"/>
              <a:t>be</a:t>
            </a:r>
            <a:r>
              <a:rPr lang="de-DE" sz="1000" dirty="0"/>
              <a:t> </a:t>
            </a:r>
            <a:r>
              <a:rPr lang="de-DE" sz="1000" dirty="0" err="1"/>
              <a:t>other</a:t>
            </a:r>
            <a:r>
              <a:rPr lang="de-DE" sz="1000" dirty="0"/>
              <a:t> </a:t>
            </a:r>
            <a:r>
              <a:rPr lang="de-DE" sz="1000" dirty="0" err="1"/>
              <a:t>ways</a:t>
            </a:r>
            <a:r>
              <a:rPr lang="de-DE" sz="1000" dirty="0"/>
              <a:t> </a:t>
            </a:r>
            <a:r>
              <a:rPr lang="de-DE" sz="1000" dirty="0" err="1"/>
              <a:t>of</a:t>
            </a:r>
            <a:r>
              <a:rPr lang="de-DE" sz="1000" dirty="0"/>
              <a:t> </a:t>
            </a:r>
            <a:r>
              <a:rPr lang="de-DE" sz="1000" dirty="0" err="1"/>
              <a:t>carrying</a:t>
            </a:r>
            <a:r>
              <a:rPr lang="de-DE" sz="1000" dirty="0"/>
              <a:t> out </a:t>
            </a:r>
            <a:r>
              <a:rPr lang="de-DE" sz="1000" dirty="0" err="1"/>
              <a:t>this</a:t>
            </a:r>
            <a:r>
              <a:rPr lang="de-DE" sz="1000" dirty="0"/>
              <a:t> </a:t>
            </a:r>
            <a:r>
              <a:rPr lang="de-DE" sz="1000" dirty="0" err="1"/>
              <a:t>implementation</a:t>
            </a:r>
            <a:endParaRPr lang="en-GB" sz="1000" dirty="0"/>
          </a:p>
        </p:txBody>
      </p:sp>
      <p:sp>
        <p:nvSpPr>
          <p:cNvPr id="57" name="Rechteck 56">
            <a:extLst>
              <a:ext uri="{FF2B5EF4-FFF2-40B4-BE49-F238E27FC236}">
                <a16:creationId xmlns:a16="http://schemas.microsoft.com/office/drawing/2014/main" id="{F2DC19F1-6F94-4B2D-9472-6F530CCA37A1}"/>
              </a:ext>
            </a:extLst>
          </p:cNvPr>
          <p:cNvSpPr/>
          <p:nvPr/>
        </p:nvSpPr>
        <p:spPr>
          <a:xfrm>
            <a:off x="359998" y="2228722"/>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GAP</a:t>
            </a:r>
            <a:endParaRPr lang="en-GB" sz="1400" dirty="0">
              <a:solidFill>
                <a:srgbClr val="002060"/>
              </a:solidFill>
            </a:endParaRPr>
          </a:p>
        </p:txBody>
      </p:sp>
      <p:sp>
        <p:nvSpPr>
          <p:cNvPr id="58" name="Rechteck 57">
            <a:extLst>
              <a:ext uri="{FF2B5EF4-FFF2-40B4-BE49-F238E27FC236}">
                <a16:creationId xmlns:a16="http://schemas.microsoft.com/office/drawing/2014/main" id="{0D191804-822F-4072-A484-4E06C7820D96}"/>
              </a:ext>
            </a:extLst>
          </p:cNvPr>
          <p:cNvSpPr/>
          <p:nvPr/>
        </p:nvSpPr>
        <p:spPr>
          <a:xfrm>
            <a:off x="4590230" y="2228722"/>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Create proper AL File </a:t>
            </a:r>
            <a:r>
              <a:rPr lang="de-DE" sz="1200" dirty="0" err="1">
                <a:solidFill>
                  <a:srgbClr val="04276E"/>
                </a:solidFill>
              </a:rPr>
              <a:t>Structure</a:t>
            </a:r>
            <a:endParaRPr lang="de-DE" sz="1200" i="1" dirty="0">
              <a:solidFill>
                <a:srgbClr val="04276E"/>
              </a:solidFill>
            </a:endParaRPr>
          </a:p>
        </p:txBody>
      </p:sp>
      <p:cxnSp>
        <p:nvCxnSpPr>
          <p:cNvPr id="61" name="Gerade Verbindung mit Pfeil 60">
            <a:extLst>
              <a:ext uri="{FF2B5EF4-FFF2-40B4-BE49-F238E27FC236}">
                <a16:creationId xmlns:a16="http://schemas.microsoft.com/office/drawing/2014/main" id="{30F95B72-F3D7-4C76-9ACA-4CC9D3182110}"/>
              </a:ext>
            </a:extLst>
          </p:cNvPr>
          <p:cNvCxnSpPr>
            <a:cxnSpLocks/>
            <a:stCxn id="57" idx="3"/>
            <a:endCxn id="58" idx="1"/>
          </p:cNvCxnSpPr>
          <p:nvPr/>
        </p:nvCxnSpPr>
        <p:spPr>
          <a:xfrm>
            <a:off x="3981444" y="2411285"/>
            <a:ext cx="60878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23495B7A-BDBB-4DC7-BFE7-759A5D052D80}"/>
              </a:ext>
            </a:extLst>
          </p:cNvPr>
          <p:cNvCxnSpPr>
            <a:cxnSpLocks/>
            <a:endCxn id="57" idx="0"/>
          </p:cNvCxnSpPr>
          <p:nvPr/>
        </p:nvCxnSpPr>
        <p:spPr>
          <a:xfrm>
            <a:off x="2170721" y="1707164"/>
            <a:ext cx="0" cy="52155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1" name="Rechteck 70">
            <a:extLst>
              <a:ext uri="{FF2B5EF4-FFF2-40B4-BE49-F238E27FC236}">
                <a16:creationId xmlns:a16="http://schemas.microsoft.com/office/drawing/2014/main" id="{5C7783D4-2020-4E30-8F9E-411874B60FED}"/>
              </a:ext>
            </a:extLst>
          </p:cNvPr>
          <p:cNvSpPr/>
          <p:nvPr/>
        </p:nvSpPr>
        <p:spPr>
          <a:xfrm>
            <a:off x="359999" y="828102"/>
            <a:ext cx="9915213" cy="87906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600" b="1" dirty="0">
                <a:solidFill>
                  <a:srgbClr val="002060"/>
                </a:solidFill>
              </a:rPr>
              <a:t>GAP-AL-007: Extended Customer Classification</a:t>
            </a:r>
            <a:r>
              <a:rPr lang="de-DE" sz="1600" dirty="0">
                <a:solidFill>
                  <a:srgbClr val="002060"/>
                </a:solidFill>
              </a:rPr>
              <a:t> </a:t>
            </a:r>
          </a:p>
          <a:p>
            <a:r>
              <a:rPr lang="de-DE" sz="1600" dirty="0">
                <a:solidFill>
                  <a:srgbClr val="002060"/>
                </a:solidFill>
              </a:rPr>
              <a:t>The Customer Classification </a:t>
            </a:r>
            <a:r>
              <a:rPr lang="de-DE" sz="1600" dirty="0" err="1">
                <a:solidFill>
                  <a:srgbClr val="002060"/>
                </a:solidFill>
              </a:rPr>
              <a:t>system</a:t>
            </a:r>
            <a:r>
              <a:rPr lang="de-DE" sz="1600" dirty="0">
                <a:solidFill>
                  <a:srgbClr val="002060"/>
                </a:solidFill>
              </a:rPr>
              <a:t> </a:t>
            </a:r>
            <a:r>
              <a:rPr lang="de-DE" sz="1600" dirty="0" err="1">
                <a:solidFill>
                  <a:srgbClr val="002060"/>
                </a:solidFill>
              </a:rPr>
              <a:t>shall</a:t>
            </a:r>
            <a:r>
              <a:rPr lang="de-DE" sz="1600" dirty="0">
                <a:solidFill>
                  <a:srgbClr val="002060"/>
                </a:solidFill>
              </a:rPr>
              <a:t> </a:t>
            </a:r>
            <a:r>
              <a:rPr lang="de-DE" sz="1600" dirty="0" err="1">
                <a:solidFill>
                  <a:srgbClr val="002060"/>
                </a:solidFill>
              </a:rPr>
              <a:t>be</a:t>
            </a:r>
            <a:r>
              <a:rPr lang="de-DE" sz="1600" dirty="0">
                <a:solidFill>
                  <a:srgbClr val="002060"/>
                </a:solidFill>
              </a:rPr>
              <a:t> </a:t>
            </a:r>
            <a:r>
              <a:rPr lang="de-DE" sz="1600" dirty="0" err="1">
                <a:solidFill>
                  <a:srgbClr val="002060"/>
                </a:solidFill>
              </a:rPr>
              <a:t>extended</a:t>
            </a:r>
            <a:r>
              <a:rPr lang="de-DE" sz="1600" dirty="0">
                <a:solidFill>
                  <a:srgbClr val="002060"/>
                </a:solidFill>
              </a:rPr>
              <a:t> </a:t>
            </a:r>
            <a:r>
              <a:rPr lang="de-DE" sz="1600" dirty="0" err="1">
                <a:solidFill>
                  <a:srgbClr val="002060"/>
                </a:solidFill>
              </a:rPr>
              <a:t>by</a:t>
            </a:r>
            <a:r>
              <a:rPr lang="de-DE" sz="1600" dirty="0">
                <a:solidFill>
                  <a:srgbClr val="002060"/>
                </a:solidFill>
              </a:rPr>
              <a:t> a </a:t>
            </a:r>
            <a:r>
              <a:rPr lang="de-DE" sz="1600" dirty="0" err="1">
                <a:solidFill>
                  <a:srgbClr val="002060"/>
                </a:solidFill>
              </a:rPr>
              <a:t>new</a:t>
            </a:r>
            <a:r>
              <a:rPr lang="de-DE" sz="1600" dirty="0">
                <a:solidFill>
                  <a:srgbClr val="002060"/>
                </a:solidFill>
              </a:rPr>
              <a:t> </a:t>
            </a:r>
            <a:r>
              <a:rPr lang="de-DE" sz="1600" dirty="0" err="1">
                <a:solidFill>
                  <a:srgbClr val="002060"/>
                </a:solidFill>
              </a:rPr>
              <a:t>category</a:t>
            </a:r>
            <a:r>
              <a:rPr lang="de-DE" sz="1600" dirty="0">
                <a:solidFill>
                  <a:srgbClr val="002060"/>
                </a:solidFill>
              </a:rPr>
              <a:t> „Platinum Customer“. </a:t>
            </a:r>
          </a:p>
          <a:p>
            <a:r>
              <a:rPr lang="de-DE" sz="1600" dirty="0">
                <a:solidFill>
                  <a:srgbClr val="002060"/>
                </a:solidFill>
              </a:rPr>
              <a:t>The </a:t>
            </a:r>
            <a:r>
              <a:rPr lang="de-DE" sz="1600" dirty="0" err="1">
                <a:solidFill>
                  <a:srgbClr val="002060"/>
                </a:solidFill>
              </a:rPr>
              <a:t>corresponding</a:t>
            </a:r>
            <a:r>
              <a:rPr lang="de-DE" sz="1600" dirty="0">
                <a:solidFill>
                  <a:srgbClr val="002060"/>
                </a:solidFill>
              </a:rPr>
              <a:t>  </a:t>
            </a:r>
            <a:r>
              <a:rPr lang="de-DE" sz="1600" dirty="0" err="1">
                <a:solidFill>
                  <a:srgbClr val="002060"/>
                </a:solidFill>
              </a:rPr>
              <a:t>salutation</a:t>
            </a:r>
            <a:r>
              <a:rPr lang="de-DE" sz="1600" dirty="0">
                <a:solidFill>
                  <a:srgbClr val="002060"/>
                </a:solidFill>
              </a:rPr>
              <a:t> </a:t>
            </a:r>
            <a:r>
              <a:rPr lang="de-DE" sz="1600" dirty="0" err="1">
                <a:solidFill>
                  <a:srgbClr val="002060"/>
                </a:solidFill>
              </a:rPr>
              <a:t>suggestion</a:t>
            </a:r>
            <a:r>
              <a:rPr lang="de-DE" sz="1600" dirty="0">
                <a:solidFill>
                  <a:srgbClr val="002060"/>
                </a:solidFill>
              </a:rPr>
              <a:t> </a:t>
            </a:r>
            <a:r>
              <a:rPr lang="de-DE" sz="1600" dirty="0" err="1">
                <a:solidFill>
                  <a:srgbClr val="002060"/>
                </a:solidFill>
              </a:rPr>
              <a:t>shall</a:t>
            </a:r>
            <a:r>
              <a:rPr lang="de-DE" sz="1600" dirty="0">
                <a:solidFill>
                  <a:srgbClr val="002060"/>
                </a:solidFill>
              </a:rPr>
              <a:t> </a:t>
            </a:r>
            <a:r>
              <a:rPr lang="de-DE" sz="1600" dirty="0" err="1">
                <a:solidFill>
                  <a:srgbClr val="002060"/>
                </a:solidFill>
              </a:rPr>
              <a:t>be</a:t>
            </a:r>
            <a:r>
              <a:rPr lang="de-DE" sz="1600" dirty="0">
                <a:solidFill>
                  <a:srgbClr val="002060"/>
                </a:solidFill>
              </a:rPr>
              <a:t> „Hallo </a:t>
            </a:r>
            <a:r>
              <a:rPr lang="de-DE" sz="1600" dirty="0" err="1">
                <a:solidFill>
                  <a:srgbClr val="002060"/>
                </a:solidFill>
              </a:rPr>
              <a:t>supreme</a:t>
            </a:r>
            <a:r>
              <a:rPr lang="de-DE" sz="1600" dirty="0">
                <a:solidFill>
                  <a:srgbClr val="002060"/>
                </a:solidFill>
              </a:rPr>
              <a:t> </a:t>
            </a:r>
            <a:r>
              <a:rPr lang="de-DE" sz="1600" dirty="0" err="1">
                <a:solidFill>
                  <a:srgbClr val="002060"/>
                </a:solidFill>
              </a:rPr>
              <a:t>most</a:t>
            </a:r>
            <a:r>
              <a:rPr lang="de-DE" sz="1600" dirty="0">
                <a:solidFill>
                  <a:srgbClr val="002060"/>
                </a:solidFill>
              </a:rPr>
              <a:t> </a:t>
            </a:r>
            <a:r>
              <a:rPr lang="de-DE" sz="1600" dirty="0" err="1">
                <a:solidFill>
                  <a:srgbClr val="002060"/>
                </a:solidFill>
              </a:rPr>
              <a:t>revered</a:t>
            </a:r>
            <a:r>
              <a:rPr lang="de-DE" sz="1600" dirty="0">
                <a:solidFill>
                  <a:srgbClr val="002060"/>
                </a:solidFill>
              </a:rPr>
              <a:t> &lt;</a:t>
            </a:r>
            <a:r>
              <a:rPr lang="de-DE" sz="1600" dirty="0" err="1">
                <a:solidFill>
                  <a:srgbClr val="002060"/>
                </a:solidFill>
              </a:rPr>
              <a:t>name</a:t>
            </a:r>
            <a:r>
              <a:rPr lang="de-DE" sz="1600" dirty="0">
                <a:solidFill>
                  <a:srgbClr val="002060"/>
                </a:solidFill>
              </a:rPr>
              <a:t>&gt;“</a:t>
            </a:r>
            <a:endParaRPr lang="en-GB" sz="1600" dirty="0">
              <a:solidFill>
                <a:srgbClr val="002060"/>
              </a:solidFill>
            </a:endParaRPr>
          </a:p>
        </p:txBody>
      </p:sp>
      <p:sp>
        <p:nvSpPr>
          <p:cNvPr id="33" name="Rechteck 32">
            <a:extLst>
              <a:ext uri="{FF2B5EF4-FFF2-40B4-BE49-F238E27FC236}">
                <a16:creationId xmlns:a16="http://schemas.microsoft.com/office/drawing/2014/main" id="{178493D6-69C6-4AD5-BD9D-F16B342BBB98}"/>
              </a:ext>
            </a:extLst>
          </p:cNvPr>
          <p:cNvSpPr/>
          <p:nvPr/>
        </p:nvSpPr>
        <p:spPr>
          <a:xfrm>
            <a:off x="4597591" y="2750280"/>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Implement </a:t>
            </a:r>
            <a:r>
              <a:rPr lang="de-DE" sz="1200" dirty="0" err="1">
                <a:solidFill>
                  <a:srgbClr val="04276E"/>
                </a:solidFill>
              </a:rPr>
              <a:t>Enum</a:t>
            </a:r>
            <a:r>
              <a:rPr lang="de-DE" sz="1200" dirty="0">
                <a:solidFill>
                  <a:srgbClr val="04276E"/>
                </a:solidFill>
              </a:rPr>
              <a:t> Extension</a:t>
            </a:r>
            <a:endParaRPr lang="de-DE" sz="1200" i="1" dirty="0">
              <a:solidFill>
                <a:srgbClr val="04276E"/>
              </a:solidFill>
            </a:endParaRPr>
          </a:p>
        </p:txBody>
      </p:sp>
      <p:cxnSp>
        <p:nvCxnSpPr>
          <p:cNvPr id="34" name="Gerade Verbindung mit Pfeil 33">
            <a:extLst>
              <a:ext uri="{FF2B5EF4-FFF2-40B4-BE49-F238E27FC236}">
                <a16:creationId xmlns:a16="http://schemas.microsoft.com/office/drawing/2014/main" id="{8D1FCCBD-B1FB-434B-8630-288958534309}"/>
              </a:ext>
            </a:extLst>
          </p:cNvPr>
          <p:cNvCxnSpPr>
            <a:cxnSpLocks/>
            <a:stCxn id="58" idx="2"/>
            <a:endCxn id="33" idx="0"/>
          </p:cNvCxnSpPr>
          <p:nvPr/>
        </p:nvCxnSpPr>
        <p:spPr>
          <a:xfrm>
            <a:off x="6088639" y="2593847"/>
            <a:ext cx="7361" cy="15643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8D4D8C34-1ADA-44B1-870D-69B1E288C3E4}"/>
              </a:ext>
            </a:extLst>
          </p:cNvPr>
          <p:cNvPicPr>
            <a:picLocks noChangeAspect="1"/>
          </p:cNvPicPr>
          <p:nvPr/>
        </p:nvPicPr>
        <p:blipFill>
          <a:blip r:embed="rId5"/>
          <a:stretch>
            <a:fillRect/>
          </a:stretch>
        </p:blipFill>
        <p:spPr>
          <a:xfrm>
            <a:off x="3445664" y="4211095"/>
            <a:ext cx="8611471" cy="2605381"/>
          </a:xfrm>
          <a:prstGeom prst="rect">
            <a:avLst/>
          </a:prstGeom>
        </p:spPr>
      </p:pic>
      <p:sp>
        <p:nvSpPr>
          <p:cNvPr id="37" name="Rechteck 36">
            <a:extLst>
              <a:ext uri="{FF2B5EF4-FFF2-40B4-BE49-F238E27FC236}">
                <a16:creationId xmlns:a16="http://schemas.microsoft.com/office/drawing/2014/main" id="{25185DC8-FEE7-4BF0-B9EA-FF0206E4D3A2}"/>
              </a:ext>
            </a:extLst>
          </p:cNvPr>
          <p:cNvSpPr/>
          <p:nvPr/>
        </p:nvSpPr>
        <p:spPr>
          <a:xfrm>
            <a:off x="4597591" y="3403406"/>
            <a:ext cx="2996817" cy="50875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Implement Extension </a:t>
            </a:r>
            <a:r>
              <a:rPr lang="de-DE" sz="1200" dirty="0" err="1">
                <a:solidFill>
                  <a:srgbClr val="04276E"/>
                </a:solidFill>
              </a:rPr>
              <a:t>of</a:t>
            </a:r>
            <a:r>
              <a:rPr lang="de-DE" sz="1200" dirty="0">
                <a:solidFill>
                  <a:srgbClr val="04276E"/>
                </a:solidFill>
              </a:rPr>
              <a:t> Salutation Suggestion</a:t>
            </a:r>
            <a:endParaRPr lang="de-DE" sz="1200" i="1" dirty="0">
              <a:solidFill>
                <a:srgbClr val="04276E"/>
              </a:solidFill>
            </a:endParaRPr>
          </a:p>
        </p:txBody>
      </p:sp>
      <p:cxnSp>
        <p:nvCxnSpPr>
          <p:cNvPr id="41" name="Gerade Verbindung mit Pfeil 40">
            <a:extLst>
              <a:ext uri="{FF2B5EF4-FFF2-40B4-BE49-F238E27FC236}">
                <a16:creationId xmlns:a16="http://schemas.microsoft.com/office/drawing/2014/main" id="{E1E020FA-F947-4943-8ACA-A13546986A36}"/>
              </a:ext>
            </a:extLst>
          </p:cNvPr>
          <p:cNvCxnSpPr>
            <a:cxnSpLocks/>
            <a:stCxn id="33" idx="2"/>
            <a:endCxn id="37" idx="0"/>
          </p:cNvCxnSpPr>
          <p:nvPr/>
        </p:nvCxnSpPr>
        <p:spPr>
          <a:xfrm>
            <a:off x="6096000" y="3115405"/>
            <a:ext cx="0" cy="28800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4" name="Rechteck 43">
            <a:extLst>
              <a:ext uri="{FF2B5EF4-FFF2-40B4-BE49-F238E27FC236}">
                <a16:creationId xmlns:a16="http://schemas.microsoft.com/office/drawing/2014/main" id="{35037FF2-F60A-407A-AB73-1BEBD1691385}"/>
              </a:ext>
            </a:extLst>
          </p:cNvPr>
          <p:cNvSpPr/>
          <p:nvPr/>
        </p:nvSpPr>
        <p:spPr>
          <a:xfrm>
            <a:off x="359998" y="5700476"/>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 Test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cxnSp>
        <p:nvCxnSpPr>
          <p:cNvPr id="21" name="Verbinder: gewinkelt 20">
            <a:extLst>
              <a:ext uri="{FF2B5EF4-FFF2-40B4-BE49-F238E27FC236}">
                <a16:creationId xmlns:a16="http://schemas.microsoft.com/office/drawing/2014/main" id="{9BFF013B-D5A1-4024-A212-ED8CDC466657}"/>
              </a:ext>
            </a:extLst>
          </p:cNvPr>
          <p:cNvCxnSpPr>
            <a:cxnSpLocks/>
            <a:stCxn id="37" idx="1"/>
            <a:endCxn id="16" idx="1"/>
          </p:cNvCxnSpPr>
          <p:nvPr/>
        </p:nvCxnSpPr>
        <p:spPr>
          <a:xfrm rot="10800000" flipV="1">
            <a:off x="3445665" y="3657784"/>
            <a:ext cx="1151927" cy="1856001"/>
          </a:xfrm>
          <a:prstGeom prst="bentConnector3">
            <a:avLst>
              <a:gd name="adj1" fmla="val 119845"/>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04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animBg="1"/>
      <p:bldP spid="44"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2C6DE8D1-C319-4ED8-A489-3D7B9B69869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2" r="52"/>
          <a:stretch>
            <a:fillRect/>
          </a:stretch>
        </p:blipFill>
        <p:spPr/>
      </p:pic>
      <p:sp>
        <p:nvSpPr>
          <p:cNvPr id="8" name="Textplatzhalter 7">
            <a:extLst>
              <a:ext uri="{FF2B5EF4-FFF2-40B4-BE49-F238E27FC236}">
                <a16:creationId xmlns:a16="http://schemas.microsoft.com/office/drawing/2014/main" id="{EF906C40-EE14-4648-ACA0-65C59D02C74B}"/>
              </a:ext>
            </a:extLst>
          </p:cNvPr>
          <p:cNvSpPr>
            <a:spLocks noGrp="1"/>
          </p:cNvSpPr>
          <p:nvPr>
            <p:ph type="body" sz="quarter" idx="14"/>
          </p:nvPr>
        </p:nvSpPr>
        <p:spPr/>
        <p:txBody>
          <a:bodyPr/>
          <a:lstStyle/>
          <a:p>
            <a:r>
              <a:rPr lang="en-US" dirty="0"/>
              <a:t>APP Dependencies</a:t>
            </a:r>
          </a:p>
          <a:p>
            <a:r>
              <a:rPr lang="en-US" b="1" dirty="0">
                <a:solidFill>
                  <a:srgbClr val="FF0000"/>
                </a:solidFill>
              </a:rPr>
              <a:t>The “CU Launcher”</a:t>
            </a:r>
          </a:p>
          <a:p>
            <a:r>
              <a:rPr lang="en-US" dirty="0"/>
              <a:t>Debugger</a:t>
            </a:r>
          </a:p>
          <a:p>
            <a:r>
              <a:rPr lang="en-US" dirty="0"/>
              <a:t>Life Cycle Management</a:t>
            </a:r>
          </a:p>
          <a:p>
            <a:r>
              <a:rPr lang="en-US" dirty="0"/>
              <a:t>Language Features</a:t>
            </a:r>
          </a:p>
          <a:p>
            <a:r>
              <a:rPr lang="en-US" dirty="0"/>
              <a:t>… to be added …</a:t>
            </a:r>
            <a:endParaRPr lang="de-DE" dirty="0"/>
          </a:p>
        </p:txBody>
      </p:sp>
      <p:sp>
        <p:nvSpPr>
          <p:cNvPr id="3" name="Datumsplatzhalter 2">
            <a:extLst>
              <a:ext uri="{FF2B5EF4-FFF2-40B4-BE49-F238E27FC236}">
                <a16:creationId xmlns:a16="http://schemas.microsoft.com/office/drawing/2014/main" id="{60855A9C-6908-4831-BAEE-62120A39FF0F}"/>
              </a:ext>
            </a:extLst>
          </p:cNvPr>
          <p:cNvSpPr>
            <a:spLocks noGrp="1"/>
          </p:cNvSpPr>
          <p:nvPr>
            <p:ph type="dt" sz="half" idx="10"/>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8E4C43D4-5F36-442A-A252-DD61704B7DBD}"/>
              </a:ext>
            </a:extLst>
          </p:cNvPr>
          <p:cNvSpPr>
            <a:spLocks noGrp="1"/>
          </p:cNvSpPr>
          <p:nvPr>
            <p:ph type="sldNum" sz="quarter" idx="12"/>
          </p:nvPr>
        </p:nvSpPr>
        <p:spPr/>
        <p:txBody>
          <a:bodyPr/>
          <a:lstStyle/>
          <a:p>
            <a:r>
              <a:rPr lang="de-DE"/>
              <a:t> </a:t>
            </a:r>
            <a:fld id="{F0389FF0-EA6C-204E-82DF-16D97CC1B00E}" type="slidenum">
              <a:rPr lang="de-DE" smtClean="0"/>
              <a:pPr/>
              <a:t>133</a:t>
            </a:fld>
            <a:endParaRPr lang="de-DE"/>
          </a:p>
        </p:txBody>
      </p:sp>
      <p:sp>
        <p:nvSpPr>
          <p:cNvPr id="6" name="Titel 5">
            <a:extLst>
              <a:ext uri="{FF2B5EF4-FFF2-40B4-BE49-F238E27FC236}">
                <a16:creationId xmlns:a16="http://schemas.microsoft.com/office/drawing/2014/main" id="{E33FC058-C81E-4011-8400-05C0EE9C9935}"/>
              </a:ext>
            </a:extLst>
          </p:cNvPr>
          <p:cNvSpPr>
            <a:spLocks noGrp="1"/>
          </p:cNvSpPr>
          <p:nvPr>
            <p:ph type="title"/>
          </p:nvPr>
        </p:nvSpPr>
        <p:spPr>
          <a:xfrm>
            <a:off x="360000" y="1260000"/>
            <a:ext cx="5739175" cy="360099"/>
          </a:xfrm>
        </p:spPr>
        <p:txBody>
          <a:bodyPr/>
          <a:lstStyle/>
          <a:p>
            <a:r>
              <a:rPr lang="en-US" dirty="0"/>
              <a:t>Miscellaneous</a:t>
            </a:r>
          </a:p>
        </p:txBody>
      </p:sp>
      <p:pic>
        <p:nvPicPr>
          <p:cNvPr id="11" name="Grafik 10">
            <a:extLst>
              <a:ext uri="{FF2B5EF4-FFF2-40B4-BE49-F238E27FC236}">
                <a16:creationId xmlns:a16="http://schemas.microsoft.com/office/drawing/2014/main" id="{B9BA50CC-CE52-4028-AD93-28C0194786BF}"/>
              </a:ext>
            </a:extLst>
          </p:cNvPr>
          <p:cNvPicPr>
            <a:picLocks noChangeAspect="1"/>
          </p:cNvPicPr>
          <p:nvPr/>
        </p:nvPicPr>
        <p:blipFill>
          <a:blip r:embed="rId3"/>
          <a:stretch>
            <a:fillRect/>
          </a:stretch>
        </p:blipFill>
        <p:spPr>
          <a:xfrm>
            <a:off x="3606172" y="1102983"/>
            <a:ext cx="2492615" cy="1972727"/>
          </a:xfrm>
          <a:prstGeom prst="rect">
            <a:avLst/>
          </a:prstGeom>
        </p:spPr>
      </p:pic>
    </p:spTree>
    <p:extLst>
      <p:ext uri="{BB962C8B-B14F-4D97-AF65-F5344CB8AC3E}">
        <p14:creationId xmlns:p14="http://schemas.microsoft.com/office/powerpoint/2010/main" val="319084845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63000" y="390525"/>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18 | Tools: CU Launcher</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134</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39" name="Rechteck 38">
            <a:extLst>
              <a:ext uri="{FF2B5EF4-FFF2-40B4-BE49-F238E27FC236}">
                <a16:creationId xmlns:a16="http://schemas.microsoft.com/office/drawing/2014/main" id="{07096909-294F-46A3-A730-2F7448C05FBB}"/>
              </a:ext>
            </a:extLst>
          </p:cNvPr>
          <p:cNvSpPr/>
          <p:nvPr/>
        </p:nvSpPr>
        <p:spPr>
          <a:xfrm>
            <a:off x="359999" y="3513689"/>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Connect </a:t>
            </a:r>
            <a:r>
              <a:rPr lang="de-DE" sz="1400" dirty="0" err="1">
                <a:solidFill>
                  <a:srgbClr val="002060"/>
                </a:solidFill>
              </a:rPr>
              <a:t>the</a:t>
            </a:r>
            <a:r>
              <a:rPr lang="de-DE" sz="1400" dirty="0">
                <a:solidFill>
                  <a:srgbClr val="002060"/>
                </a:solidFill>
              </a:rPr>
              <a:t> Project </a:t>
            </a:r>
            <a:r>
              <a:rPr lang="de-DE" sz="1400" dirty="0" err="1">
                <a:solidFill>
                  <a:srgbClr val="002060"/>
                </a:solidFill>
              </a:rPr>
              <a:t>to</a:t>
            </a:r>
            <a:r>
              <a:rPr lang="de-DE" sz="1400" dirty="0">
                <a:solidFill>
                  <a:srgbClr val="002060"/>
                </a:solidFill>
              </a:rPr>
              <a:t> </a:t>
            </a:r>
            <a:r>
              <a:rPr lang="de-DE" sz="1400" dirty="0" err="1">
                <a:solidFill>
                  <a:srgbClr val="002060"/>
                </a:solidFill>
              </a:rPr>
              <a:t>your</a:t>
            </a:r>
            <a:r>
              <a:rPr lang="de-DE" sz="1400" dirty="0">
                <a:solidFill>
                  <a:srgbClr val="002060"/>
                </a:solidFill>
              </a:rPr>
              <a:t> DB</a:t>
            </a:r>
            <a:endParaRPr lang="en-GB" sz="1400" dirty="0">
              <a:solidFill>
                <a:srgbClr val="002060"/>
              </a:solidFill>
            </a:endParaRPr>
          </a:p>
        </p:txBody>
      </p:sp>
      <p:sp>
        <p:nvSpPr>
          <p:cNvPr id="40" name="Rechteck 39">
            <a:extLst>
              <a:ext uri="{FF2B5EF4-FFF2-40B4-BE49-F238E27FC236}">
                <a16:creationId xmlns:a16="http://schemas.microsoft.com/office/drawing/2014/main" id="{5936B757-A34A-413D-A542-E856AB2E4008}"/>
              </a:ext>
            </a:extLst>
          </p:cNvPr>
          <p:cNvSpPr/>
          <p:nvPr/>
        </p:nvSpPr>
        <p:spPr>
          <a:xfrm>
            <a:off x="359999" y="2700434"/>
            <a:ext cx="3621446" cy="480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Create / Open AL Project „</a:t>
            </a:r>
            <a:r>
              <a:rPr lang="de-DE" sz="1400" dirty="0" err="1">
                <a:solidFill>
                  <a:srgbClr val="002060"/>
                </a:solidFill>
              </a:rPr>
              <a:t>SomeALTests</a:t>
            </a:r>
            <a:r>
              <a:rPr lang="de-DE" sz="1400" dirty="0">
                <a:solidFill>
                  <a:srgbClr val="002060"/>
                </a:solidFill>
              </a:rPr>
              <a:t>“ </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C76E5C50-3D1E-4966-B494-097E32B9608C}"/>
              </a:ext>
            </a:extLst>
          </p:cNvPr>
          <p:cNvCxnSpPr>
            <a:cxnSpLocks/>
            <a:stCxn id="40" idx="2"/>
            <a:endCxn id="39" idx="0"/>
          </p:cNvCxnSpPr>
          <p:nvPr/>
        </p:nvCxnSpPr>
        <p:spPr>
          <a:xfrm>
            <a:off x="2170722" y="3180598"/>
            <a:ext cx="0" cy="33309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5C94E95D-F5D6-4975-89CE-999A9E8323C4}"/>
              </a:ext>
            </a:extLst>
          </p:cNvPr>
          <p:cNvCxnSpPr>
            <a:cxnSpLocks/>
            <a:stCxn id="57" idx="2"/>
            <a:endCxn id="37" idx="0"/>
          </p:cNvCxnSpPr>
          <p:nvPr/>
        </p:nvCxnSpPr>
        <p:spPr>
          <a:xfrm>
            <a:off x="2170721" y="5090893"/>
            <a:ext cx="0" cy="84770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6" name="Rechteck 45">
            <a:extLst>
              <a:ext uri="{FF2B5EF4-FFF2-40B4-BE49-F238E27FC236}">
                <a16:creationId xmlns:a16="http://schemas.microsoft.com/office/drawing/2014/main" id="{A398BC01-0AB5-4F79-A5E9-99E14EADFC9E}"/>
              </a:ext>
            </a:extLst>
          </p:cNvPr>
          <p:cNvSpPr/>
          <p:nvPr/>
        </p:nvSpPr>
        <p:spPr>
          <a:xfrm>
            <a:off x="4590231" y="2655611"/>
            <a:ext cx="2996818" cy="56922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Open VS Code, </a:t>
            </a:r>
          </a:p>
          <a:p>
            <a:r>
              <a:rPr lang="de-DE" sz="1200" dirty="0">
                <a:solidFill>
                  <a:srgbClr val="04276E"/>
                </a:solidFill>
              </a:rPr>
              <a:t>press </a:t>
            </a:r>
            <a:r>
              <a:rPr lang="de-DE" sz="1200" dirty="0" err="1">
                <a:solidFill>
                  <a:srgbClr val="04276E"/>
                </a:solidFill>
              </a:rPr>
              <a:t>Alt+A</a:t>
            </a:r>
            <a:r>
              <a:rPr lang="de-DE" sz="1200" dirty="0">
                <a:solidFill>
                  <a:srgbClr val="04276E"/>
                </a:solidFill>
              </a:rPr>
              <a:t> </a:t>
            </a:r>
            <a:r>
              <a:rPr lang="de-DE" sz="1200" dirty="0" err="1">
                <a:solidFill>
                  <a:srgbClr val="04276E"/>
                </a:solidFill>
              </a:rPr>
              <a:t>Alt+L</a:t>
            </a:r>
            <a:r>
              <a:rPr lang="de-DE" sz="1200" dirty="0">
                <a:solidFill>
                  <a:srgbClr val="04276E"/>
                </a:solidFill>
              </a:rPr>
              <a:t> </a:t>
            </a:r>
            <a:r>
              <a:rPr lang="de-DE" sz="1200" dirty="0" err="1">
                <a:solidFill>
                  <a:srgbClr val="04276E"/>
                </a:solidFill>
              </a:rPr>
              <a:t>to</a:t>
            </a:r>
            <a:r>
              <a:rPr lang="de-DE" sz="1200" dirty="0">
                <a:solidFill>
                  <a:srgbClr val="04276E"/>
                </a:solidFill>
              </a:rPr>
              <a:t> </a:t>
            </a:r>
            <a:r>
              <a:rPr lang="de-DE" sz="1200" dirty="0" err="1">
                <a:solidFill>
                  <a:srgbClr val="04276E"/>
                </a:solidFill>
              </a:rPr>
              <a:t>create</a:t>
            </a:r>
            <a:r>
              <a:rPr lang="de-DE" sz="1200" dirty="0">
                <a:solidFill>
                  <a:srgbClr val="04276E"/>
                </a:solidFill>
              </a:rPr>
              <a:t> „Hello World“ …</a:t>
            </a:r>
            <a:endParaRPr lang="de-DE" sz="1200" i="1" dirty="0">
              <a:solidFill>
                <a:srgbClr val="04276E"/>
              </a:solidFill>
            </a:endParaRPr>
          </a:p>
        </p:txBody>
      </p:sp>
      <p:sp>
        <p:nvSpPr>
          <p:cNvPr id="48" name="Rechteck 47">
            <a:extLst>
              <a:ext uri="{FF2B5EF4-FFF2-40B4-BE49-F238E27FC236}">
                <a16:creationId xmlns:a16="http://schemas.microsoft.com/office/drawing/2014/main" id="{0B374A8D-39FF-4989-88CF-8AE5B22611CC}"/>
              </a:ext>
            </a:extLst>
          </p:cNvPr>
          <p:cNvSpPr/>
          <p:nvPr/>
        </p:nvSpPr>
        <p:spPr>
          <a:xfrm>
            <a:off x="4590230" y="4107173"/>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Clean </a:t>
            </a:r>
            <a:r>
              <a:rPr lang="de-DE" sz="1200" dirty="0" err="1">
                <a:solidFill>
                  <a:srgbClr val="04276E"/>
                </a:solidFill>
              </a:rPr>
              <a:t>up</a:t>
            </a:r>
            <a:r>
              <a:rPr lang="de-DE" sz="1200" dirty="0">
                <a:solidFill>
                  <a:srgbClr val="04276E"/>
                </a:solidFill>
              </a:rPr>
              <a:t> „Hello World“ …</a:t>
            </a:r>
            <a:endParaRPr lang="de-DE" sz="1200" i="1" dirty="0">
              <a:solidFill>
                <a:srgbClr val="04276E"/>
              </a:solidFill>
            </a:endParaRPr>
          </a:p>
        </p:txBody>
      </p:sp>
      <p:cxnSp>
        <p:nvCxnSpPr>
          <p:cNvPr id="49" name="Gerade Verbindung mit Pfeil 48">
            <a:extLst>
              <a:ext uri="{FF2B5EF4-FFF2-40B4-BE49-F238E27FC236}">
                <a16:creationId xmlns:a16="http://schemas.microsoft.com/office/drawing/2014/main" id="{C557CF2C-C691-43A2-B75B-5D8D003F5954}"/>
              </a:ext>
            </a:extLst>
          </p:cNvPr>
          <p:cNvCxnSpPr>
            <a:cxnSpLocks/>
            <a:stCxn id="52" idx="2"/>
            <a:endCxn id="48" idx="0"/>
          </p:cNvCxnSpPr>
          <p:nvPr/>
        </p:nvCxnSpPr>
        <p:spPr>
          <a:xfrm flipH="1">
            <a:off x="6088639" y="3885090"/>
            <a:ext cx="1" cy="22208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1" name="Textfeld 50">
            <a:extLst>
              <a:ext uri="{FF2B5EF4-FFF2-40B4-BE49-F238E27FC236}">
                <a16:creationId xmlns:a16="http://schemas.microsoft.com/office/drawing/2014/main" id="{341CDBB3-2A62-4D19-B502-D7438C9F78BD}"/>
              </a:ext>
            </a:extLst>
          </p:cNvPr>
          <p:cNvSpPr txBox="1"/>
          <p:nvPr/>
        </p:nvSpPr>
        <p:spPr>
          <a:xfrm rot="16200000">
            <a:off x="10205025" y="4498667"/>
            <a:ext cx="3457998" cy="246221"/>
          </a:xfrm>
          <a:prstGeom prst="rect">
            <a:avLst/>
          </a:prstGeom>
          <a:noFill/>
        </p:spPr>
        <p:txBody>
          <a:bodyPr wrap="none" rtlCol="0">
            <a:spAutoFit/>
          </a:bodyPr>
          <a:lstStyle/>
          <a:p>
            <a:r>
              <a:rPr lang="de-DE" sz="1000" dirty="0" err="1"/>
              <a:t>There</a:t>
            </a:r>
            <a:r>
              <a:rPr lang="de-DE" sz="1000" dirty="0"/>
              <a:t> </a:t>
            </a:r>
            <a:r>
              <a:rPr lang="de-DE" sz="1000" dirty="0" err="1"/>
              <a:t>might</a:t>
            </a:r>
            <a:r>
              <a:rPr lang="de-DE" sz="1000" dirty="0"/>
              <a:t> </a:t>
            </a:r>
            <a:r>
              <a:rPr lang="de-DE" sz="1000" dirty="0" err="1"/>
              <a:t>be</a:t>
            </a:r>
            <a:r>
              <a:rPr lang="de-DE" sz="1000" dirty="0"/>
              <a:t> </a:t>
            </a:r>
            <a:r>
              <a:rPr lang="de-DE" sz="1000" dirty="0" err="1"/>
              <a:t>other</a:t>
            </a:r>
            <a:r>
              <a:rPr lang="de-DE" sz="1000" dirty="0"/>
              <a:t> </a:t>
            </a:r>
            <a:r>
              <a:rPr lang="de-DE" sz="1000" dirty="0" err="1"/>
              <a:t>ways</a:t>
            </a:r>
            <a:r>
              <a:rPr lang="de-DE" sz="1000" dirty="0"/>
              <a:t> </a:t>
            </a:r>
            <a:r>
              <a:rPr lang="de-DE" sz="1000" dirty="0" err="1"/>
              <a:t>of</a:t>
            </a:r>
            <a:r>
              <a:rPr lang="de-DE" sz="1000" dirty="0"/>
              <a:t> </a:t>
            </a:r>
            <a:r>
              <a:rPr lang="de-DE" sz="1000" dirty="0" err="1"/>
              <a:t>carrying</a:t>
            </a:r>
            <a:r>
              <a:rPr lang="de-DE" sz="1000" dirty="0"/>
              <a:t> out </a:t>
            </a:r>
            <a:r>
              <a:rPr lang="de-DE" sz="1000" dirty="0" err="1"/>
              <a:t>this</a:t>
            </a:r>
            <a:r>
              <a:rPr lang="de-DE" sz="1000" dirty="0"/>
              <a:t> </a:t>
            </a:r>
            <a:r>
              <a:rPr lang="de-DE" sz="1000" dirty="0" err="1"/>
              <a:t>implementation</a:t>
            </a:r>
            <a:endParaRPr lang="en-GB" sz="1000" dirty="0"/>
          </a:p>
        </p:txBody>
      </p:sp>
      <p:sp>
        <p:nvSpPr>
          <p:cNvPr id="52" name="Rechteck 51">
            <a:extLst>
              <a:ext uri="{FF2B5EF4-FFF2-40B4-BE49-F238E27FC236}">
                <a16:creationId xmlns:a16="http://schemas.microsoft.com/office/drawing/2014/main" id="{2440D610-63DD-4C80-B10B-5C467C0120A7}"/>
              </a:ext>
            </a:extLst>
          </p:cNvPr>
          <p:cNvSpPr/>
          <p:nvPr/>
        </p:nvSpPr>
        <p:spPr>
          <a:xfrm>
            <a:off x="4590231" y="3519964"/>
            <a:ext cx="2996818" cy="3651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Adapt</a:t>
            </a:r>
            <a:r>
              <a:rPr lang="de-DE" sz="1200" dirty="0">
                <a:solidFill>
                  <a:srgbClr val="04276E"/>
                </a:solidFill>
              </a:rPr>
              <a:t> </a:t>
            </a:r>
            <a:r>
              <a:rPr lang="de-DE" sz="1200" dirty="0" err="1">
                <a:solidFill>
                  <a:srgbClr val="04276E"/>
                </a:solidFill>
              </a:rPr>
              <a:t>launch.json</a:t>
            </a:r>
            <a:r>
              <a:rPr lang="de-DE" sz="1200" dirty="0">
                <a:solidFill>
                  <a:srgbClr val="04276E"/>
                </a:solidFill>
              </a:rPr>
              <a:t> and </a:t>
            </a:r>
            <a:r>
              <a:rPr lang="de-DE" sz="1200" dirty="0" err="1">
                <a:solidFill>
                  <a:srgbClr val="04276E"/>
                </a:solidFill>
              </a:rPr>
              <a:t>app.json</a:t>
            </a:r>
            <a:endParaRPr lang="de-DE" sz="1200" i="1" dirty="0">
              <a:solidFill>
                <a:srgbClr val="04276E"/>
              </a:solidFill>
            </a:endParaRPr>
          </a:p>
        </p:txBody>
      </p:sp>
      <p:cxnSp>
        <p:nvCxnSpPr>
          <p:cNvPr id="54" name="Gerade Verbindung mit Pfeil 53">
            <a:extLst>
              <a:ext uri="{FF2B5EF4-FFF2-40B4-BE49-F238E27FC236}">
                <a16:creationId xmlns:a16="http://schemas.microsoft.com/office/drawing/2014/main" id="{E19ED1CE-28DF-4F87-8830-A7D151765C6D}"/>
              </a:ext>
            </a:extLst>
          </p:cNvPr>
          <p:cNvCxnSpPr>
            <a:cxnSpLocks/>
            <a:stCxn id="39" idx="3"/>
            <a:endCxn id="52" idx="1"/>
          </p:cNvCxnSpPr>
          <p:nvPr/>
        </p:nvCxnSpPr>
        <p:spPr>
          <a:xfrm>
            <a:off x="3981445" y="3696252"/>
            <a:ext cx="608786" cy="627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3DE97BFB-6D58-4A75-BFA1-19FC7ADBD07B}"/>
              </a:ext>
            </a:extLst>
          </p:cNvPr>
          <p:cNvCxnSpPr>
            <a:cxnSpLocks/>
            <a:stCxn id="40" idx="3"/>
            <a:endCxn id="46" idx="1"/>
          </p:cNvCxnSpPr>
          <p:nvPr/>
        </p:nvCxnSpPr>
        <p:spPr>
          <a:xfrm flipV="1">
            <a:off x="3981445" y="2940225"/>
            <a:ext cx="608786" cy="29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F2DC19F1-6F94-4B2D-9472-6F530CCA37A1}"/>
              </a:ext>
            </a:extLst>
          </p:cNvPr>
          <p:cNvSpPr/>
          <p:nvPr/>
        </p:nvSpPr>
        <p:spPr>
          <a:xfrm>
            <a:off x="359998" y="4725768"/>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GAP</a:t>
            </a:r>
            <a:endParaRPr lang="en-GB" sz="1400" dirty="0">
              <a:solidFill>
                <a:srgbClr val="002060"/>
              </a:solidFill>
            </a:endParaRPr>
          </a:p>
        </p:txBody>
      </p:sp>
      <p:sp>
        <p:nvSpPr>
          <p:cNvPr id="58" name="Rechteck 57">
            <a:extLst>
              <a:ext uri="{FF2B5EF4-FFF2-40B4-BE49-F238E27FC236}">
                <a16:creationId xmlns:a16="http://schemas.microsoft.com/office/drawing/2014/main" id="{0D191804-822F-4072-A484-4E06C7820D96}"/>
              </a:ext>
            </a:extLst>
          </p:cNvPr>
          <p:cNvSpPr/>
          <p:nvPr/>
        </p:nvSpPr>
        <p:spPr>
          <a:xfrm>
            <a:off x="4590230" y="4725768"/>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Create proper AL File </a:t>
            </a:r>
            <a:r>
              <a:rPr lang="de-DE" sz="1200" dirty="0" err="1">
                <a:solidFill>
                  <a:srgbClr val="04276E"/>
                </a:solidFill>
              </a:rPr>
              <a:t>Structure</a:t>
            </a:r>
            <a:endParaRPr lang="de-DE" sz="1200" i="1" dirty="0">
              <a:solidFill>
                <a:srgbClr val="04276E"/>
              </a:solidFill>
            </a:endParaRPr>
          </a:p>
        </p:txBody>
      </p:sp>
      <p:cxnSp>
        <p:nvCxnSpPr>
          <p:cNvPr id="61" name="Gerade Verbindung mit Pfeil 60">
            <a:extLst>
              <a:ext uri="{FF2B5EF4-FFF2-40B4-BE49-F238E27FC236}">
                <a16:creationId xmlns:a16="http://schemas.microsoft.com/office/drawing/2014/main" id="{30F95B72-F3D7-4C76-9ACA-4CC9D3182110}"/>
              </a:ext>
            </a:extLst>
          </p:cNvPr>
          <p:cNvCxnSpPr>
            <a:cxnSpLocks/>
            <a:stCxn id="57" idx="3"/>
            <a:endCxn id="58" idx="1"/>
          </p:cNvCxnSpPr>
          <p:nvPr/>
        </p:nvCxnSpPr>
        <p:spPr>
          <a:xfrm>
            <a:off x="3981444" y="4908331"/>
            <a:ext cx="60878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23495B7A-BDBB-4DC7-BFE7-759A5D052D80}"/>
              </a:ext>
            </a:extLst>
          </p:cNvPr>
          <p:cNvCxnSpPr>
            <a:cxnSpLocks/>
            <a:stCxn id="39" idx="2"/>
            <a:endCxn id="57" idx="0"/>
          </p:cNvCxnSpPr>
          <p:nvPr/>
        </p:nvCxnSpPr>
        <p:spPr>
          <a:xfrm flipH="1">
            <a:off x="2170721" y="3878814"/>
            <a:ext cx="1" cy="84695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1" name="Rechteck 70">
            <a:extLst>
              <a:ext uri="{FF2B5EF4-FFF2-40B4-BE49-F238E27FC236}">
                <a16:creationId xmlns:a16="http://schemas.microsoft.com/office/drawing/2014/main" id="{5C7783D4-2020-4E30-8F9E-411874B60FED}"/>
              </a:ext>
            </a:extLst>
          </p:cNvPr>
          <p:cNvSpPr/>
          <p:nvPr/>
        </p:nvSpPr>
        <p:spPr>
          <a:xfrm>
            <a:off x="359999" y="828102"/>
            <a:ext cx="9915213" cy="162052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de-DE" sz="1600" b="1" dirty="0">
                <a:solidFill>
                  <a:srgbClr val="002060"/>
                </a:solidFill>
              </a:rPr>
              <a:t>GAP-AL-008: CU Launcher</a:t>
            </a:r>
            <a:r>
              <a:rPr lang="de-DE" sz="1600" dirty="0">
                <a:solidFill>
                  <a:srgbClr val="002060"/>
                </a:solidFill>
              </a:rPr>
              <a:t> </a:t>
            </a:r>
          </a:p>
          <a:p>
            <a:r>
              <a:rPr lang="de-DE" sz="1600" dirty="0">
                <a:solidFill>
                  <a:srgbClr val="002060"/>
                </a:solidFill>
              </a:rPr>
              <a:t>A </a:t>
            </a:r>
            <a:r>
              <a:rPr lang="de-DE" sz="1600" dirty="0" err="1">
                <a:solidFill>
                  <a:srgbClr val="002060"/>
                </a:solidFill>
              </a:rPr>
              <a:t>functionality</a:t>
            </a:r>
            <a:r>
              <a:rPr lang="de-DE" sz="1600" dirty="0">
                <a:solidFill>
                  <a:srgbClr val="002060"/>
                </a:solidFill>
              </a:rPr>
              <a:t> </a:t>
            </a:r>
            <a:r>
              <a:rPr lang="de-DE" sz="1600" dirty="0" err="1">
                <a:solidFill>
                  <a:srgbClr val="002060"/>
                </a:solidFill>
              </a:rPr>
              <a:t>is</a:t>
            </a:r>
            <a:r>
              <a:rPr lang="de-DE" sz="1600" dirty="0">
                <a:solidFill>
                  <a:srgbClr val="002060"/>
                </a:solidFill>
              </a:rPr>
              <a:t> </a:t>
            </a:r>
            <a:r>
              <a:rPr lang="de-DE" sz="1600" dirty="0" err="1">
                <a:solidFill>
                  <a:srgbClr val="002060"/>
                </a:solidFill>
              </a:rPr>
              <a:t>to</a:t>
            </a:r>
            <a:r>
              <a:rPr lang="de-DE" sz="1600" dirty="0">
                <a:solidFill>
                  <a:srgbClr val="002060"/>
                </a:solidFill>
              </a:rPr>
              <a:t> </a:t>
            </a:r>
            <a:r>
              <a:rPr lang="de-DE" sz="1600" dirty="0" err="1">
                <a:solidFill>
                  <a:srgbClr val="002060"/>
                </a:solidFill>
              </a:rPr>
              <a:t>be</a:t>
            </a:r>
            <a:r>
              <a:rPr lang="de-DE" sz="1600" dirty="0">
                <a:solidFill>
                  <a:srgbClr val="002060"/>
                </a:solidFill>
              </a:rPr>
              <a:t> </a:t>
            </a:r>
            <a:r>
              <a:rPr lang="de-DE" sz="1600" dirty="0" err="1">
                <a:solidFill>
                  <a:srgbClr val="002060"/>
                </a:solidFill>
              </a:rPr>
              <a:t>implemented</a:t>
            </a:r>
            <a:r>
              <a:rPr lang="de-DE" sz="1600" dirty="0">
                <a:solidFill>
                  <a:srgbClr val="002060"/>
                </a:solidFill>
              </a:rPr>
              <a:t>, </a:t>
            </a:r>
            <a:r>
              <a:rPr lang="de-DE" sz="1600" dirty="0" err="1">
                <a:solidFill>
                  <a:srgbClr val="002060"/>
                </a:solidFill>
              </a:rPr>
              <a:t>which</a:t>
            </a:r>
            <a:r>
              <a:rPr lang="de-DE" sz="1600" dirty="0">
                <a:solidFill>
                  <a:srgbClr val="002060"/>
                </a:solidFill>
              </a:rPr>
              <a:t> </a:t>
            </a:r>
            <a:r>
              <a:rPr lang="de-DE" sz="1600" dirty="0" err="1">
                <a:solidFill>
                  <a:srgbClr val="002060"/>
                </a:solidFill>
              </a:rPr>
              <a:t>allows</a:t>
            </a:r>
            <a:r>
              <a:rPr lang="de-DE" sz="1600" dirty="0">
                <a:solidFill>
                  <a:srgbClr val="002060"/>
                </a:solidFill>
              </a:rPr>
              <a:t> </a:t>
            </a:r>
            <a:r>
              <a:rPr lang="de-DE" sz="1600" dirty="0" err="1">
                <a:solidFill>
                  <a:srgbClr val="002060"/>
                </a:solidFill>
              </a:rPr>
              <a:t>to</a:t>
            </a:r>
            <a:r>
              <a:rPr lang="de-DE" sz="1600" dirty="0">
                <a:solidFill>
                  <a:srgbClr val="002060"/>
                </a:solidFill>
              </a:rPr>
              <a:t> </a:t>
            </a:r>
            <a:r>
              <a:rPr lang="de-DE" sz="1600" dirty="0" err="1">
                <a:solidFill>
                  <a:srgbClr val="002060"/>
                </a:solidFill>
              </a:rPr>
              <a:t>start</a:t>
            </a:r>
            <a:r>
              <a:rPr lang="de-DE" sz="1600" dirty="0">
                <a:solidFill>
                  <a:srgbClr val="002060"/>
                </a:solidFill>
              </a:rPr>
              <a:t> </a:t>
            </a:r>
            <a:r>
              <a:rPr lang="de-DE" sz="1600" dirty="0" err="1">
                <a:solidFill>
                  <a:srgbClr val="002060"/>
                </a:solidFill>
              </a:rPr>
              <a:t>particular</a:t>
            </a:r>
            <a:r>
              <a:rPr lang="de-DE" sz="1600" dirty="0">
                <a:solidFill>
                  <a:srgbClr val="002060"/>
                </a:solidFill>
              </a:rPr>
              <a:t> </a:t>
            </a:r>
            <a:r>
              <a:rPr lang="de-DE" sz="1600" dirty="0" err="1">
                <a:solidFill>
                  <a:srgbClr val="002060"/>
                </a:solidFill>
              </a:rPr>
              <a:t>codeunits</a:t>
            </a:r>
            <a:r>
              <a:rPr lang="de-DE" sz="1600" dirty="0">
                <a:solidFill>
                  <a:srgbClr val="002060"/>
                </a:solidFill>
              </a:rPr>
              <a:t> via GUI.</a:t>
            </a:r>
          </a:p>
          <a:p>
            <a:r>
              <a:rPr lang="de-DE" sz="1600" dirty="0">
                <a:solidFill>
                  <a:srgbClr val="002060"/>
                </a:solidFill>
              </a:rPr>
              <a:t>Design</a:t>
            </a:r>
          </a:p>
          <a:p>
            <a:pPr marL="285750" indent="-285750">
              <a:buFontTx/>
              <a:buChar char="-"/>
            </a:pPr>
            <a:r>
              <a:rPr lang="de-DE" sz="1600" dirty="0">
                <a:solidFill>
                  <a:srgbClr val="002060"/>
                </a:solidFill>
              </a:rPr>
              <a:t>Page „CU Launcher“ </a:t>
            </a:r>
          </a:p>
          <a:p>
            <a:pPr marL="742950" lvl="1" indent="-285750">
              <a:buFontTx/>
              <a:buChar char="-"/>
            </a:pPr>
            <a:r>
              <a:rPr lang="de-DE" sz="1600" dirty="0" err="1">
                <a:solidFill>
                  <a:srgbClr val="002060"/>
                </a:solidFill>
              </a:rPr>
              <a:t>with</a:t>
            </a:r>
            <a:r>
              <a:rPr lang="de-DE" sz="1600" dirty="0">
                <a:solidFill>
                  <a:srgbClr val="002060"/>
                </a:solidFill>
              </a:rPr>
              <a:t> </a:t>
            </a:r>
            <a:r>
              <a:rPr lang="de-DE" sz="1600" dirty="0" err="1">
                <a:solidFill>
                  <a:srgbClr val="002060"/>
                </a:solidFill>
              </a:rPr>
              <a:t>control</a:t>
            </a:r>
            <a:r>
              <a:rPr lang="de-DE" sz="1600" dirty="0">
                <a:solidFill>
                  <a:srgbClr val="002060"/>
                </a:solidFill>
              </a:rPr>
              <a:t> „CU ID </a:t>
            </a:r>
            <a:r>
              <a:rPr lang="de-DE" sz="1600" dirty="0" err="1">
                <a:solidFill>
                  <a:srgbClr val="002060"/>
                </a:solidFill>
              </a:rPr>
              <a:t>to</a:t>
            </a:r>
            <a:r>
              <a:rPr lang="de-DE" sz="1600" dirty="0">
                <a:solidFill>
                  <a:srgbClr val="002060"/>
                </a:solidFill>
              </a:rPr>
              <a:t> launch“</a:t>
            </a:r>
          </a:p>
          <a:p>
            <a:pPr marL="742950" lvl="1" indent="-285750">
              <a:buFontTx/>
              <a:buChar char="-"/>
            </a:pPr>
            <a:r>
              <a:rPr lang="de-DE" sz="1600" dirty="0">
                <a:solidFill>
                  <a:srgbClr val="002060"/>
                </a:solidFill>
              </a:rPr>
              <a:t>Action „Launch CU“ </a:t>
            </a:r>
            <a:r>
              <a:rPr lang="de-DE" sz="1600" dirty="0" err="1">
                <a:solidFill>
                  <a:srgbClr val="002060"/>
                </a:solidFill>
              </a:rPr>
              <a:t>which</a:t>
            </a:r>
            <a:r>
              <a:rPr lang="de-DE" sz="1600" dirty="0">
                <a:solidFill>
                  <a:srgbClr val="002060"/>
                </a:solidFill>
              </a:rPr>
              <a:t> </a:t>
            </a:r>
            <a:r>
              <a:rPr lang="de-DE" sz="1600" dirty="0" err="1">
                <a:solidFill>
                  <a:srgbClr val="002060"/>
                </a:solidFill>
              </a:rPr>
              <a:t>launches</a:t>
            </a:r>
            <a:r>
              <a:rPr lang="de-DE" sz="1600" dirty="0">
                <a:solidFill>
                  <a:srgbClr val="002060"/>
                </a:solidFill>
              </a:rPr>
              <a:t> CU (after proper </a:t>
            </a:r>
            <a:r>
              <a:rPr lang="de-DE" sz="1600" dirty="0" err="1">
                <a:solidFill>
                  <a:srgbClr val="002060"/>
                </a:solidFill>
              </a:rPr>
              <a:t>confirmation</a:t>
            </a:r>
            <a:r>
              <a:rPr lang="de-DE" sz="1600" dirty="0">
                <a:solidFill>
                  <a:srgbClr val="002060"/>
                </a:solidFill>
              </a:rPr>
              <a:t>)</a:t>
            </a:r>
            <a:endParaRPr lang="en-GB" sz="1600" dirty="0">
              <a:solidFill>
                <a:srgbClr val="002060"/>
              </a:solidFill>
            </a:endParaRPr>
          </a:p>
        </p:txBody>
      </p:sp>
      <p:sp>
        <p:nvSpPr>
          <p:cNvPr id="31" name="Rechteck 30">
            <a:extLst>
              <a:ext uri="{FF2B5EF4-FFF2-40B4-BE49-F238E27FC236}">
                <a16:creationId xmlns:a16="http://schemas.microsoft.com/office/drawing/2014/main" id="{79ED4371-6409-4F44-A25E-485646B4C4B5}"/>
              </a:ext>
            </a:extLst>
          </p:cNvPr>
          <p:cNvSpPr/>
          <p:nvPr/>
        </p:nvSpPr>
        <p:spPr>
          <a:xfrm>
            <a:off x="8093266" y="5175275"/>
            <a:ext cx="2996817" cy="72235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rgbClr val="04276E"/>
                </a:solidFill>
              </a:rPr>
              <a:t>Create a Codeunit </a:t>
            </a:r>
          </a:p>
          <a:p>
            <a:pPr algn="ctr"/>
            <a:r>
              <a:rPr lang="de-DE" sz="1200" dirty="0">
                <a:solidFill>
                  <a:srgbClr val="04276E"/>
                </a:solidFill>
              </a:rPr>
              <a:t>(?? in </a:t>
            </a:r>
            <a:r>
              <a:rPr lang="de-DE" sz="1200" dirty="0" err="1">
                <a:solidFill>
                  <a:srgbClr val="04276E"/>
                </a:solidFill>
              </a:rPr>
              <a:t>another</a:t>
            </a:r>
            <a:r>
              <a:rPr lang="de-DE" sz="1200" dirty="0">
                <a:solidFill>
                  <a:srgbClr val="04276E"/>
                </a:solidFill>
              </a:rPr>
              <a:t> APP ??)</a:t>
            </a:r>
          </a:p>
          <a:p>
            <a:pPr algn="ctr"/>
            <a:r>
              <a:rPr lang="de-DE" sz="1200" dirty="0" err="1">
                <a:solidFill>
                  <a:srgbClr val="04276E"/>
                </a:solidFill>
              </a:rPr>
              <a:t>suited</a:t>
            </a:r>
            <a:r>
              <a:rPr lang="de-DE" sz="1200" dirty="0">
                <a:solidFill>
                  <a:srgbClr val="04276E"/>
                </a:solidFill>
              </a:rPr>
              <a:t> </a:t>
            </a:r>
            <a:r>
              <a:rPr lang="de-DE" sz="1200" dirty="0" err="1">
                <a:solidFill>
                  <a:srgbClr val="04276E"/>
                </a:solidFill>
              </a:rPr>
              <a:t>to</a:t>
            </a:r>
            <a:r>
              <a:rPr lang="de-DE" sz="1200" dirty="0">
                <a:solidFill>
                  <a:srgbClr val="04276E"/>
                </a:solidFill>
              </a:rPr>
              <a:t> </a:t>
            </a:r>
            <a:r>
              <a:rPr lang="de-DE" sz="1200" dirty="0" err="1">
                <a:solidFill>
                  <a:srgbClr val="04276E"/>
                </a:solidFill>
              </a:rPr>
              <a:t>test</a:t>
            </a:r>
            <a:r>
              <a:rPr lang="de-DE" sz="1200" dirty="0">
                <a:solidFill>
                  <a:srgbClr val="04276E"/>
                </a:solidFill>
              </a:rPr>
              <a:t> </a:t>
            </a:r>
            <a:r>
              <a:rPr lang="de-DE" sz="1200" dirty="0" err="1">
                <a:solidFill>
                  <a:srgbClr val="04276E"/>
                </a:solidFill>
              </a:rPr>
              <a:t>the</a:t>
            </a:r>
            <a:r>
              <a:rPr lang="de-DE" sz="1200" dirty="0">
                <a:solidFill>
                  <a:srgbClr val="04276E"/>
                </a:solidFill>
              </a:rPr>
              <a:t> </a:t>
            </a:r>
            <a:r>
              <a:rPr lang="de-DE" sz="1200" dirty="0" err="1">
                <a:solidFill>
                  <a:srgbClr val="04276E"/>
                </a:solidFill>
              </a:rPr>
              <a:t>functionality</a:t>
            </a:r>
            <a:endParaRPr lang="de-DE" sz="1200" dirty="0">
              <a:solidFill>
                <a:srgbClr val="04276E"/>
              </a:solidFill>
            </a:endParaRPr>
          </a:p>
          <a:p>
            <a:pPr algn="ctr"/>
            <a:r>
              <a:rPr lang="de-DE" sz="1200" i="1" dirty="0">
                <a:solidFill>
                  <a:srgbClr val="04276E"/>
                </a:solidFill>
              </a:rPr>
              <a:t>….</a:t>
            </a:r>
          </a:p>
        </p:txBody>
      </p:sp>
      <p:cxnSp>
        <p:nvCxnSpPr>
          <p:cNvPr id="33" name="Gerade Verbindung mit Pfeil 32">
            <a:extLst>
              <a:ext uri="{FF2B5EF4-FFF2-40B4-BE49-F238E27FC236}">
                <a16:creationId xmlns:a16="http://schemas.microsoft.com/office/drawing/2014/main" id="{773358F3-17CA-4C1C-8500-4BB6AC46A96E}"/>
              </a:ext>
            </a:extLst>
          </p:cNvPr>
          <p:cNvCxnSpPr>
            <a:cxnSpLocks/>
            <a:stCxn id="58" idx="2"/>
            <a:endCxn id="42" idx="0"/>
          </p:cNvCxnSpPr>
          <p:nvPr/>
        </p:nvCxnSpPr>
        <p:spPr>
          <a:xfrm flipH="1">
            <a:off x="6088638" y="5090893"/>
            <a:ext cx="1" cy="25347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7" name="Rechteck 36">
            <a:extLst>
              <a:ext uri="{FF2B5EF4-FFF2-40B4-BE49-F238E27FC236}">
                <a16:creationId xmlns:a16="http://schemas.microsoft.com/office/drawing/2014/main" id="{99FF2A00-125D-4437-AF48-B8C534455F32}"/>
              </a:ext>
            </a:extLst>
          </p:cNvPr>
          <p:cNvSpPr/>
          <p:nvPr/>
        </p:nvSpPr>
        <p:spPr>
          <a:xfrm>
            <a:off x="359998" y="5938601"/>
            <a:ext cx="3621446"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 Test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sp>
        <p:nvSpPr>
          <p:cNvPr id="42" name="Rechteck 41">
            <a:extLst>
              <a:ext uri="{FF2B5EF4-FFF2-40B4-BE49-F238E27FC236}">
                <a16:creationId xmlns:a16="http://schemas.microsoft.com/office/drawing/2014/main" id="{02069F3E-A45B-43D1-8582-067BAC1B914E}"/>
              </a:ext>
            </a:extLst>
          </p:cNvPr>
          <p:cNvSpPr/>
          <p:nvPr/>
        </p:nvSpPr>
        <p:spPr>
          <a:xfrm>
            <a:off x="4590229" y="5344363"/>
            <a:ext cx="2996817"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Create </a:t>
            </a:r>
            <a:r>
              <a:rPr lang="de-DE" sz="1200" dirty="0" err="1">
                <a:solidFill>
                  <a:srgbClr val="04276E"/>
                </a:solidFill>
              </a:rPr>
              <a:t>functionality</a:t>
            </a:r>
            <a:endParaRPr lang="de-DE" sz="1200" i="1" dirty="0">
              <a:solidFill>
                <a:srgbClr val="04276E"/>
              </a:solidFill>
            </a:endParaRPr>
          </a:p>
        </p:txBody>
      </p:sp>
      <p:cxnSp>
        <p:nvCxnSpPr>
          <p:cNvPr id="44" name="Gerade Verbindung mit Pfeil 43">
            <a:extLst>
              <a:ext uri="{FF2B5EF4-FFF2-40B4-BE49-F238E27FC236}">
                <a16:creationId xmlns:a16="http://schemas.microsoft.com/office/drawing/2014/main" id="{A0B8892F-EE4D-40C0-A430-FE069C4A1F34}"/>
              </a:ext>
            </a:extLst>
          </p:cNvPr>
          <p:cNvCxnSpPr>
            <a:cxnSpLocks/>
            <a:stCxn id="42" idx="3"/>
            <a:endCxn id="31" idx="1"/>
          </p:cNvCxnSpPr>
          <p:nvPr/>
        </p:nvCxnSpPr>
        <p:spPr>
          <a:xfrm>
            <a:off x="7587046" y="5526926"/>
            <a:ext cx="506220" cy="952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0" name="Rechteck 49">
            <a:extLst>
              <a:ext uri="{FF2B5EF4-FFF2-40B4-BE49-F238E27FC236}">
                <a16:creationId xmlns:a16="http://schemas.microsoft.com/office/drawing/2014/main" id="{7D25903D-45F7-4FA0-B07E-9797ACC1DC64}"/>
              </a:ext>
            </a:extLst>
          </p:cNvPr>
          <p:cNvSpPr/>
          <p:nvPr/>
        </p:nvSpPr>
        <p:spPr>
          <a:xfrm>
            <a:off x="5314130" y="6194849"/>
            <a:ext cx="4248970" cy="45533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err="1">
                <a:solidFill>
                  <a:srgbClr val="FF0000"/>
                </a:solidFill>
              </a:rPr>
              <a:t>Learn</a:t>
            </a:r>
            <a:r>
              <a:rPr lang="de-DE" sz="1600" dirty="0">
                <a:solidFill>
                  <a:srgbClr val="FF0000"/>
                </a:solidFill>
              </a:rPr>
              <a:t>: Objects </a:t>
            </a:r>
            <a:r>
              <a:rPr lang="de-DE" sz="1600" dirty="0" err="1">
                <a:solidFill>
                  <a:srgbClr val="FF0000"/>
                </a:solidFill>
              </a:rPr>
              <a:t>can</a:t>
            </a:r>
            <a:r>
              <a:rPr lang="de-DE" sz="1600" dirty="0">
                <a:solidFill>
                  <a:srgbClr val="FF0000"/>
                </a:solidFill>
              </a:rPr>
              <a:t> </a:t>
            </a:r>
            <a:r>
              <a:rPr lang="de-DE" sz="1600" dirty="0" err="1">
                <a:solidFill>
                  <a:srgbClr val="FF0000"/>
                </a:solidFill>
              </a:rPr>
              <a:t>be</a:t>
            </a:r>
            <a:r>
              <a:rPr lang="de-DE" sz="1600" dirty="0">
                <a:solidFill>
                  <a:srgbClr val="FF0000"/>
                </a:solidFill>
              </a:rPr>
              <a:t> „</a:t>
            </a:r>
            <a:r>
              <a:rPr lang="de-DE" sz="1600" dirty="0" err="1">
                <a:solidFill>
                  <a:srgbClr val="FF0000"/>
                </a:solidFill>
              </a:rPr>
              <a:t>cross-app</a:t>
            </a:r>
            <a:r>
              <a:rPr lang="de-DE" sz="1600" dirty="0">
                <a:solidFill>
                  <a:srgbClr val="FF0000"/>
                </a:solidFill>
              </a:rPr>
              <a:t>“ </a:t>
            </a:r>
            <a:r>
              <a:rPr lang="de-DE" sz="1600" dirty="0" err="1">
                <a:solidFill>
                  <a:srgbClr val="FF0000"/>
                </a:solidFill>
              </a:rPr>
              <a:t>adressed</a:t>
            </a:r>
            <a:r>
              <a:rPr lang="de-DE" sz="1600" dirty="0">
                <a:solidFill>
                  <a:srgbClr val="FF0000"/>
                </a:solidFill>
              </a:rPr>
              <a:t> </a:t>
            </a:r>
            <a:r>
              <a:rPr lang="de-DE" sz="1600" dirty="0" err="1">
                <a:solidFill>
                  <a:srgbClr val="FF0000"/>
                </a:solidFill>
              </a:rPr>
              <a:t>by</a:t>
            </a:r>
            <a:r>
              <a:rPr lang="de-DE" sz="1600" dirty="0">
                <a:solidFill>
                  <a:srgbClr val="FF0000"/>
                </a:solidFill>
              </a:rPr>
              <a:t> ID</a:t>
            </a:r>
          </a:p>
        </p:txBody>
      </p:sp>
    </p:spTree>
    <p:extLst>
      <p:ext uri="{BB962C8B-B14F-4D97-AF65-F5344CB8AC3E}">
        <p14:creationId xmlns:p14="http://schemas.microsoft.com/office/powerpoint/2010/main" val="332808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6" grpId="0" animBg="1"/>
      <p:bldP spid="48" grpId="0" animBg="1"/>
      <p:bldP spid="52" grpId="0" animBg="1"/>
      <p:bldP spid="57" grpId="0" animBg="1"/>
      <p:bldP spid="58" grpId="0" animBg="1"/>
      <p:bldP spid="31" grpId="0" animBg="1"/>
      <p:bldP spid="37" grpId="0" animBg="1"/>
      <p:bldP spid="42" grpId="0" animBg="1"/>
      <p:bldP spid="5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2C6DE8D1-C319-4ED8-A489-3D7B9B69869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2" r="52"/>
          <a:stretch>
            <a:fillRect/>
          </a:stretch>
        </p:blipFill>
        <p:spPr/>
      </p:pic>
      <p:sp>
        <p:nvSpPr>
          <p:cNvPr id="8" name="Textplatzhalter 7">
            <a:extLst>
              <a:ext uri="{FF2B5EF4-FFF2-40B4-BE49-F238E27FC236}">
                <a16:creationId xmlns:a16="http://schemas.microsoft.com/office/drawing/2014/main" id="{EF906C40-EE14-4648-ACA0-65C59D02C74B}"/>
              </a:ext>
            </a:extLst>
          </p:cNvPr>
          <p:cNvSpPr>
            <a:spLocks noGrp="1"/>
          </p:cNvSpPr>
          <p:nvPr>
            <p:ph type="body" sz="quarter" idx="14"/>
          </p:nvPr>
        </p:nvSpPr>
        <p:spPr/>
        <p:txBody>
          <a:bodyPr/>
          <a:lstStyle/>
          <a:p>
            <a:r>
              <a:rPr lang="en-US" dirty="0"/>
              <a:t>APP Dependencies</a:t>
            </a:r>
          </a:p>
          <a:p>
            <a:r>
              <a:rPr lang="en-US" dirty="0"/>
              <a:t>The “CU Launcher”</a:t>
            </a:r>
          </a:p>
          <a:p>
            <a:r>
              <a:rPr lang="en-US" b="1" dirty="0">
                <a:solidFill>
                  <a:srgbClr val="FF0000"/>
                </a:solidFill>
              </a:rPr>
              <a:t>Debugger</a:t>
            </a:r>
          </a:p>
          <a:p>
            <a:r>
              <a:rPr lang="en-US" dirty="0"/>
              <a:t>Life Cycle Management</a:t>
            </a:r>
          </a:p>
          <a:p>
            <a:r>
              <a:rPr lang="en-US" dirty="0"/>
              <a:t>Language Features</a:t>
            </a:r>
          </a:p>
          <a:p>
            <a:r>
              <a:rPr lang="en-US" dirty="0"/>
              <a:t>… to be added …</a:t>
            </a:r>
            <a:endParaRPr lang="de-DE" dirty="0"/>
          </a:p>
        </p:txBody>
      </p:sp>
      <p:sp>
        <p:nvSpPr>
          <p:cNvPr id="3" name="Datumsplatzhalter 2">
            <a:extLst>
              <a:ext uri="{FF2B5EF4-FFF2-40B4-BE49-F238E27FC236}">
                <a16:creationId xmlns:a16="http://schemas.microsoft.com/office/drawing/2014/main" id="{60855A9C-6908-4831-BAEE-62120A39FF0F}"/>
              </a:ext>
            </a:extLst>
          </p:cNvPr>
          <p:cNvSpPr>
            <a:spLocks noGrp="1"/>
          </p:cNvSpPr>
          <p:nvPr>
            <p:ph type="dt" sz="half" idx="10"/>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8E4C43D4-5F36-442A-A252-DD61704B7DBD}"/>
              </a:ext>
            </a:extLst>
          </p:cNvPr>
          <p:cNvSpPr>
            <a:spLocks noGrp="1"/>
          </p:cNvSpPr>
          <p:nvPr>
            <p:ph type="sldNum" sz="quarter" idx="12"/>
          </p:nvPr>
        </p:nvSpPr>
        <p:spPr/>
        <p:txBody>
          <a:bodyPr/>
          <a:lstStyle/>
          <a:p>
            <a:r>
              <a:rPr lang="de-DE"/>
              <a:t> </a:t>
            </a:r>
            <a:fld id="{F0389FF0-EA6C-204E-82DF-16D97CC1B00E}" type="slidenum">
              <a:rPr lang="de-DE" smtClean="0"/>
              <a:pPr/>
              <a:t>135</a:t>
            </a:fld>
            <a:endParaRPr lang="de-DE"/>
          </a:p>
        </p:txBody>
      </p:sp>
      <p:sp>
        <p:nvSpPr>
          <p:cNvPr id="6" name="Titel 5">
            <a:extLst>
              <a:ext uri="{FF2B5EF4-FFF2-40B4-BE49-F238E27FC236}">
                <a16:creationId xmlns:a16="http://schemas.microsoft.com/office/drawing/2014/main" id="{E33FC058-C81E-4011-8400-05C0EE9C9935}"/>
              </a:ext>
            </a:extLst>
          </p:cNvPr>
          <p:cNvSpPr>
            <a:spLocks noGrp="1"/>
          </p:cNvSpPr>
          <p:nvPr>
            <p:ph type="title"/>
          </p:nvPr>
        </p:nvSpPr>
        <p:spPr>
          <a:xfrm>
            <a:off x="360000" y="1260000"/>
            <a:ext cx="5739175" cy="360099"/>
          </a:xfrm>
        </p:spPr>
        <p:txBody>
          <a:bodyPr/>
          <a:lstStyle/>
          <a:p>
            <a:r>
              <a:rPr lang="en-US" dirty="0"/>
              <a:t>Miscellaneous</a:t>
            </a:r>
          </a:p>
        </p:txBody>
      </p:sp>
      <p:pic>
        <p:nvPicPr>
          <p:cNvPr id="11" name="Grafik 10">
            <a:extLst>
              <a:ext uri="{FF2B5EF4-FFF2-40B4-BE49-F238E27FC236}">
                <a16:creationId xmlns:a16="http://schemas.microsoft.com/office/drawing/2014/main" id="{B9BA50CC-CE52-4028-AD93-28C0194786BF}"/>
              </a:ext>
            </a:extLst>
          </p:cNvPr>
          <p:cNvPicPr>
            <a:picLocks noChangeAspect="1"/>
          </p:cNvPicPr>
          <p:nvPr/>
        </p:nvPicPr>
        <p:blipFill>
          <a:blip r:embed="rId3"/>
          <a:stretch>
            <a:fillRect/>
          </a:stretch>
        </p:blipFill>
        <p:spPr>
          <a:xfrm>
            <a:off x="3606172" y="1102983"/>
            <a:ext cx="2492615" cy="1972727"/>
          </a:xfrm>
          <a:prstGeom prst="rect">
            <a:avLst/>
          </a:prstGeom>
        </p:spPr>
      </p:pic>
    </p:spTree>
    <p:extLst>
      <p:ext uri="{BB962C8B-B14F-4D97-AF65-F5344CB8AC3E}">
        <p14:creationId xmlns:p14="http://schemas.microsoft.com/office/powerpoint/2010/main" val="294708230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393EE-B346-4B32-9C00-AC4CFD67FE0A}"/>
              </a:ext>
            </a:extLst>
          </p:cNvPr>
          <p:cNvSpPr>
            <a:spLocks noGrp="1"/>
          </p:cNvSpPr>
          <p:nvPr>
            <p:ph type="title"/>
          </p:nvPr>
        </p:nvSpPr>
        <p:spPr/>
        <p:txBody>
          <a:bodyPr/>
          <a:lstStyle/>
          <a:p>
            <a:r>
              <a:rPr lang="de-DE" dirty="0" err="1"/>
              <a:t>Miscellaneous</a:t>
            </a:r>
            <a:br>
              <a:rPr lang="de-DE" dirty="0"/>
            </a:br>
            <a:r>
              <a:rPr lang="en-GB" dirty="0">
                <a:solidFill>
                  <a:schemeClr val="bg2"/>
                </a:solidFill>
              </a:rPr>
              <a:t>Debugging</a:t>
            </a:r>
            <a:endParaRPr lang="en-GB" dirty="0"/>
          </a:p>
        </p:txBody>
      </p:sp>
      <p:sp>
        <p:nvSpPr>
          <p:cNvPr id="3" name="Datumsplatzhalter 2">
            <a:extLst>
              <a:ext uri="{FF2B5EF4-FFF2-40B4-BE49-F238E27FC236}">
                <a16:creationId xmlns:a16="http://schemas.microsoft.com/office/drawing/2014/main" id="{27588994-FC10-4608-8AE4-E43C23C0B97F}"/>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1CC26E2B-B204-4B6D-BA1D-F35C5EFEE29B}"/>
              </a:ext>
            </a:extLst>
          </p:cNvPr>
          <p:cNvSpPr>
            <a:spLocks noGrp="1"/>
          </p:cNvSpPr>
          <p:nvPr>
            <p:ph type="sldNum" sz="quarter" idx="4"/>
          </p:nvPr>
        </p:nvSpPr>
        <p:spPr/>
        <p:txBody>
          <a:bodyPr/>
          <a:lstStyle/>
          <a:p>
            <a:r>
              <a:rPr lang="de-DE"/>
              <a:t> </a:t>
            </a:r>
            <a:fld id="{F0389FF0-EA6C-204E-82DF-16D97CC1B00E}" type="slidenum">
              <a:rPr lang="de-DE" smtClean="0"/>
              <a:pPr/>
              <a:t>136</a:t>
            </a:fld>
            <a:endParaRPr lang="de-DE"/>
          </a:p>
        </p:txBody>
      </p:sp>
      <p:sp>
        <p:nvSpPr>
          <p:cNvPr id="5" name="Textplatzhalter 4">
            <a:extLst>
              <a:ext uri="{FF2B5EF4-FFF2-40B4-BE49-F238E27FC236}">
                <a16:creationId xmlns:a16="http://schemas.microsoft.com/office/drawing/2014/main" id="{E116CE16-5CCE-40C7-B8C1-348AD9584DE3}"/>
              </a:ext>
            </a:extLst>
          </p:cNvPr>
          <p:cNvSpPr>
            <a:spLocks noGrp="1"/>
          </p:cNvSpPr>
          <p:nvPr>
            <p:ph type="body" sz="quarter" idx="10"/>
          </p:nvPr>
        </p:nvSpPr>
        <p:spPr>
          <a:xfrm>
            <a:off x="360000" y="1440000"/>
            <a:ext cx="11832000" cy="1989000"/>
          </a:xfrm>
        </p:spPr>
        <p:txBody>
          <a:bodyPr/>
          <a:lstStyle/>
          <a:p>
            <a:r>
              <a:rPr lang="de-DE" dirty="0" err="1"/>
              <a:t>Available</a:t>
            </a:r>
            <a:r>
              <a:rPr lang="de-DE" dirty="0"/>
              <a:t> „</a:t>
            </a:r>
            <a:r>
              <a:rPr lang="de-DE" dirty="0" err="1"/>
              <a:t>OnPremise</a:t>
            </a:r>
            <a:r>
              <a:rPr lang="de-DE" dirty="0"/>
              <a:t>“ and </a:t>
            </a:r>
            <a:r>
              <a:rPr lang="de-DE" dirty="0" err="1"/>
              <a:t>within</a:t>
            </a:r>
            <a:r>
              <a:rPr lang="de-DE" dirty="0"/>
              <a:t> </a:t>
            </a:r>
            <a:r>
              <a:rPr lang="de-DE" dirty="0" err="1"/>
              <a:t>docker</a:t>
            </a:r>
            <a:r>
              <a:rPr lang="de-DE" dirty="0"/>
              <a:t> </a:t>
            </a:r>
            <a:r>
              <a:rPr lang="de-DE" dirty="0" err="1"/>
              <a:t>sandbox</a:t>
            </a:r>
            <a:r>
              <a:rPr lang="de-DE" dirty="0"/>
              <a:t> </a:t>
            </a:r>
            <a:r>
              <a:rPr lang="de-DE" dirty="0" err="1"/>
              <a:t>containers</a:t>
            </a:r>
            <a:r>
              <a:rPr lang="de-DE" dirty="0"/>
              <a:t> </a:t>
            </a:r>
            <a:r>
              <a:rPr lang="de-DE" dirty="0" err="1"/>
              <a:t>of</a:t>
            </a:r>
            <a:r>
              <a:rPr lang="de-DE" dirty="0"/>
              <a:t> </a:t>
            </a:r>
            <a:r>
              <a:rPr lang="de-DE" dirty="0" err="1"/>
              <a:t>cloud</a:t>
            </a:r>
            <a:r>
              <a:rPr lang="de-DE" dirty="0"/>
              <a:t> </a:t>
            </a:r>
            <a:r>
              <a:rPr lang="de-DE" dirty="0" err="1"/>
              <a:t>systems</a:t>
            </a:r>
            <a:r>
              <a:rPr lang="de-DE" dirty="0"/>
              <a:t> (…)</a:t>
            </a:r>
          </a:p>
          <a:p>
            <a:r>
              <a:rPr lang="de-DE" dirty="0"/>
              <a:t>not </a:t>
            </a:r>
            <a:r>
              <a:rPr lang="de-DE" dirty="0" err="1"/>
              <a:t>yet</a:t>
            </a:r>
            <a:r>
              <a:rPr lang="de-DE" dirty="0"/>
              <a:t> </a:t>
            </a:r>
            <a:r>
              <a:rPr lang="de-DE" dirty="0" err="1"/>
              <a:t>really</a:t>
            </a:r>
            <a:r>
              <a:rPr lang="de-DE" dirty="0"/>
              <a:t> </a:t>
            </a:r>
            <a:r>
              <a:rPr lang="de-DE" dirty="0" err="1"/>
              <a:t>available</a:t>
            </a:r>
            <a:r>
              <a:rPr lang="de-DE" dirty="0"/>
              <a:t> on </a:t>
            </a:r>
            <a:r>
              <a:rPr lang="de-DE" dirty="0" err="1"/>
              <a:t>cloud</a:t>
            </a:r>
            <a:r>
              <a:rPr lang="de-DE" dirty="0"/>
              <a:t> </a:t>
            </a:r>
            <a:r>
              <a:rPr lang="de-DE" dirty="0" err="1"/>
              <a:t>sandbox</a:t>
            </a:r>
            <a:r>
              <a:rPr lang="de-DE" dirty="0"/>
              <a:t> </a:t>
            </a:r>
            <a:r>
              <a:rPr lang="de-DE" dirty="0" err="1"/>
              <a:t>systems</a:t>
            </a:r>
            <a:r>
              <a:rPr lang="de-DE" dirty="0"/>
              <a:t> (</a:t>
            </a:r>
            <a:r>
              <a:rPr lang="de-DE" dirty="0" err="1"/>
              <a:t>nor</a:t>
            </a:r>
            <a:r>
              <a:rPr lang="de-DE" dirty="0"/>
              <a:t> on </a:t>
            </a:r>
            <a:r>
              <a:rPr lang="de-DE" dirty="0" err="1"/>
              <a:t>cloud</a:t>
            </a:r>
            <a:r>
              <a:rPr lang="de-DE" dirty="0"/>
              <a:t> </a:t>
            </a:r>
            <a:r>
              <a:rPr lang="de-DE" dirty="0" err="1"/>
              <a:t>production</a:t>
            </a:r>
            <a:r>
              <a:rPr lang="de-DE" dirty="0"/>
              <a:t> </a:t>
            </a:r>
            <a:r>
              <a:rPr lang="de-DE" dirty="0" err="1"/>
              <a:t>systems</a:t>
            </a:r>
            <a:r>
              <a:rPr lang="de-DE" dirty="0"/>
              <a:t>)</a:t>
            </a:r>
          </a:p>
          <a:p>
            <a:r>
              <a:rPr lang="de-DE" dirty="0"/>
              <a:t>Hit F9 in VS Code </a:t>
            </a:r>
            <a:r>
              <a:rPr lang="de-DE" dirty="0" err="1"/>
              <a:t>to</a:t>
            </a:r>
            <a:r>
              <a:rPr lang="de-DE" dirty="0"/>
              <a:t> </a:t>
            </a:r>
            <a:r>
              <a:rPr lang="de-DE" dirty="0" err="1"/>
              <a:t>define</a:t>
            </a:r>
            <a:r>
              <a:rPr lang="de-DE" dirty="0"/>
              <a:t> </a:t>
            </a:r>
            <a:r>
              <a:rPr lang="de-DE" dirty="0" err="1"/>
              <a:t>Breakpoins</a:t>
            </a:r>
            <a:r>
              <a:rPr lang="de-DE" dirty="0"/>
              <a:t>, F5 </a:t>
            </a:r>
            <a:r>
              <a:rPr lang="de-DE" dirty="0" err="1"/>
              <a:t>to</a:t>
            </a:r>
            <a:r>
              <a:rPr lang="de-DE" dirty="0"/>
              <a:t> </a:t>
            </a:r>
            <a:r>
              <a:rPr lang="de-DE" dirty="0" err="1"/>
              <a:t>start</a:t>
            </a:r>
            <a:r>
              <a:rPr lang="de-DE" dirty="0"/>
              <a:t> </a:t>
            </a:r>
            <a:r>
              <a:rPr lang="de-DE" dirty="0" err="1"/>
              <a:t>debugging</a:t>
            </a:r>
            <a:endParaRPr lang="de-DE" dirty="0"/>
          </a:p>
          <a:p>
            <a:r>
              <a:rPr lang="de-DE" dirty="0" err="1"/>
              <a:t>Launch.json</a:t>
            </a:r>
            <a:r>
              <a:rPr lang="de-DE" dirty="0"/>
              <a:t> </a:t>
            </a:r>
            <a:r>
              <a:rPr lang="de-DE" dirty="0" err="1"/>
              <a:t>setting</a:t>
            </a:r>
            <a:r>
              <a:rPr lang="de-DE" dirty="0"/>
              <a:t>: „</a:t>
            </a:r>
            <a:r>
              <a:rPr lang="de-DE" dirty="0" err="1"/>
              <a:t>breakOnError</a:t>
            </a:r>
            <a:r>
              <a:rPr lang="de-DE" dirty="0"/>
              <a:t>“, „</a:t>
            </a:r>
            <a:r>
              <a:rPr lang="de-DE" dirty="0" err="1"/>
              <a:t>breakOnRecordWrite</a:t>
            </a:r>
            <a:r>
              <a:rPr lang="de-DE" dirty="0"/>
              <a:t>“</a:t>
            </a:r>
          </a:p>
          <a:p>
            <a:r>
              <a:rPr lang="de-DE" dirty="0" err="1"/>
              <a:t>Remark</a:t>
            </a:r>
            <a:endParaRPr lang="de-DE" dirty="0"/>
          </a:p>
        </p:txBody>
      </p:sp>
      <p:pic>
        <p:nvPicPr>
          <p:cNvPr id="6" name="Grafik 5">
            <a:extLst>
              <a:ext uri="{FF2B5EF4-FFF2-40B4-BE49-F238E27FC236}">
                <a16:creationId xmlns:a16="http://schemas.microsoft.com/office/drawing/2014/main" id="{2F4F143A-663B-4D28-848A-F6A09DE278A2}"/>
              </a:ext>
            </a:extLst>
          </p:cNvPr>
          <p:cNvPicPr>
            <a:picLocks noChangeAspect="1"/>
          </p:cNvPicPr>
          <p:nvPr/>
        </p:nvPicPr>
        <p:blipFill>
          <a:blip r:embed="rId2"/>
          <a:stretch>
            <a:fillRect/>
          </a:stretch>
        </p:blipFill>
        <p:spPr>
          <a:xfrm>
            <a:off x="1876425" y="3360569"/>
            <a:ext cx="8301685" cy="3031179"/>
          </a:xfrm>
          <a:prstGeom prst="rect">
            <a:avLst/>
          </a:prstGeom>
        </p:spPr>
      </p:pic>
    </p:spTree>
    <p:extLst>
      <p:ext uri="{BB962C8B-B14F-4D97-AF65-F5344CB8AC3E}">
        <p14:creationId xmlns:p14="http://schemas.microsoft.com/office/powerpoint/2010/main" val="2505603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2C6DE8D1-C319-4ED8-A489-3D7B9B69869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2" r="52"/>
          <a:stretch>
            <a:fillRect/>
          </a:stretch>
        </p:blipFill>
        <p:spPr/>
      </p:pic>
      <p:sp>
        <p:nvSpPr>
          <p:cNvPr id="8" name="Textplatzhalter 7">
            <a:extLst>
              <a:ext uri="{FF2B5EF4-FFF2-40B4-BE49-F238E27FC236}">
                <a16:creationId xmlns:a16="http://schemas.microsoft.com/office/drawing/2014/main" id="{EF906C40-EE14-4648-ACA0-65C59D02C74B}"/>
              </a:ext>
            </a:extLst>
          </p:cNvPr>
          <p:cNvSpPr>
            <a:spLocks noGrp="1"/>
          </p:cNvSpPr>
          <p:nvPr>
            <p:ph type="body" sz="quarter" idx="14"/>
          </p:nvPr>
        </p:nvSpPr>
        <p:spPr/>
        <p:txBody>
          <a:bodyPr/>
          <a:lstStyle/>
          <a:p>
            <a:r>
              <a:rPr lang="en-US" dirty="0"/>
              <a:t>APP Dependencies</a:t>
            </a:r>
          </a:p>
          <a:p>
            <a:r>
              <a:rPr lang="en-US" dirty="0"/>
              <a:t>The “CU Launcher”</a:t>
            </a:r>
          </a:p>
          <a:p>
            <a:r>
              <a:rPr lang="en-US" dirty="0"/>
              <a:t>Debugger</a:t>
            </a:r>
          </a:p>
          <a:p>
            <a:r>
              <a:rPr lang="en-US" b="1" dirty="0">
                <a:solidFill>
                  <a:srgbClr val="FF0000"/>
                </a:solidFill>
              </a:rPr>
              <a:t>Life Cycle Management</a:t>
            </a:r>
          </a:p>
          <a:p>
            <a:r>
              <a:rPr lang="en-US" dirty="0"/>
              <a:t>Language Features</a:t>
            </a:r>
          </a:p>
          <a:p>
            <a:r>
              <a:rPr lang="en-US" dirty="0"/>
              <a:t>… to be added …</a:t>
            </a:r>
            <a:endParaRPr lang="de-DE" dirty="0"/>
          </a:p>
        </p:txBody>
      </p:sp>
      <p:sp>
        <p:nvSpPr>
          <p:cNvPr id="3" name="Datumsplatzhalter 2">
            <a:extLst>
              <a:ext uri="{FF2B5EF4-FFF2-40B4-BE49-F238E27FC236}">
                <a16:creationId xmlns:a16="http://schemas.microsoft.com/office/drawing/2014/main" id="{60855A9C-6908-4831-BAEE-62120A39FF0F}"/>
              </a:ext>
            </a:extLst>
          </p:cNvPr>
          <p:cNvSpPr>
            <a:spLocks noGrp="1"/>
          </p:cNvSpPr>
          <p:nvPr>
            <p:ph type="dt" sz="half" idx="10"/>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8E4C43D4-5F36-442A-A252-DD61704B7DBD}"/>
              </a:ext>
            </a:extLst>
          </p:cNvPr>
          <p:cNvSpPr>
            <a:spLocks noGrp="1"/>
          </p:cNvSpPr>
          <p:nvPr>
            <p:ph type="sldNum" sz="quarter" idx="12"/>
          </p:nvPr>
        </p:nvSpPr>
        <p:spPr/>
        <p:txBody>
          <a:bodyPr/>
          <a:lstStyle/>
          <a:p>
            <a:r>
              <a:rPr lang="de-DE"/>
              <a:t> </a:t>
            </a:r>
            <a:fld id="{F0389FF0-EA6C-204E-82DF-16D97CC1B00E}" type="slidenum">
              <a:rPr lang="de-DE" smtClean="0"/>
              <a:pPr/>
              <a:t>137</a:t>
            </a:fld>
            <a:endParaRPr lang="de-DE"/>
          </a:p>
        </p:txBody>
      </p:sp>
      <p:sp>
        <p:nvSpPr>
          <p:cNvPr id="6" name="Titel 5">
            <a:extLst>
              <a:ext uri="{FF2B5EF4-FFF2-40B4-BE49-F238E27FC236}">
                <a16:creationId xmlns:a16="http://schemas.microsoft.com/office/drawing/2014/main" id="{E33FC058-C81E-4011-8400-05C0EE9C9935}"/>
              </a:ext>
            </a:extLst>
          </p:cNvPr>
          <p:cNvSpPr>
            <a:spLocks noGrp="1"/>
          </p:cNvSpPr>
          <p:nvPr>
            <p:ph type="title"/>
          </p:nvPr>
        </p:nvSpPr>
        <p:spPr>
          <a:xfrm>
            <a:off x="360000" y="1260000"/>
            <a:ext cx="5739175" cy="360099"/>
          </a:xfrm>
        </p:spPr>
        <p:txBody>
          <a:bodyPr/>
          <a:lstStyle/>
          <a:p>
            <a:r>
              <a:rPr lang="en-US" dirty="0"/>
              <a:t>Miscellaneous</a:t>
            </a:r>
          </a:p>
        </p:txBody>
      </p:sp>
      <p:pic>
        <p:nvPicPr>
          <p:cNvPr id="11" name="Grafik 10">
            <a:extLst>
              <a:ext uri="{FF2B5EF4-FFF2-40B4-BE49-F238E27FC236}">
                <a16:creationId xmlns:a16="http://schemas.microsoft.com/office/drawing/2014/main" id="{B9BA50CC-CE52-4028-AD93-28C0194786BF}"/>
              </a:ext>
            </a:extLst>
          </p:cNvPr>
          <p:cNvPicPr>
            <a:picLocks noChangeAspect="1"/>
          </p:cNvPicPr>
          <p:nvPr/>
        </p:nvPicPr>
        <p:blipFill>
          <a:blip r:embed="rId3"/>
          <a:stretch>
            <a:fillRect/>
          </a:stretch>
        </p:blipFill>
        <p:spPr>
          <a:xfrm>
            <a:off x="3606172" y="1102983"/>
            <a:ext cx="2492615" cy="1972727"/>
          </a:xfrm>
          <a:prstGeom prst="rect">
            <a:avLst/>
          </a:prstGeom>
        </p:spPr>
      </p:pic>
    </p:spTree>
    <p:extLst>
      <p:ext uri="{BB962C8B-B14F-4D97-AF65-F5344CB8AC3E}">
        <p14:creationId xmlns:p14="http://schemas.microsoft.com/office/powerpoint/2010/main" val="40232262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393EE-B346-4B32-9C00-AC4CFD67FE0A}"/>
              </a:ext>
            </a:extLst>
          </p:cNvPr>
          <p:cNvSpPr>
            <a:spLocks noGrp="1"/>
          </p:cNvSpPr>
          <p:nvPr>
            <p:ph type="title"/>
          </p:nvPr>
        </p:nvSpPr>
        <p:spPr/>
        <p:txBody>
          <a:bodyPr/>
          <a:lstStyle/>
          <a:p>
            <a:r>
              <a:rPr lang="de-DE" dirty="0" err="1"/>
              <a:t>Miscellaneous</a:t>
            </a:r>
            <a:br>
              <a:rPr lang="de-DE" dirty="0"/>
            </a:br>
            <a:r>
              <a:rPr lang="en-GB" dirty="0">
                <a:solidFill>
                  <a:schemeClr val="bg2"/>
                </a:solidFill>
              </a:rPr>
              <a:t>Life Cycle Management</a:t>
            </a:r>
            <a:endParaRPr lang="en-GB" dirty="0"/>
          </a:p>
        </p:txBody>
      </p:sp>
      <p:sp>
        <p:nvSpPr>
          <p:cNvPr id="3" name="Datumsplatzhalter 2">
            <a:extLst>
              <a:ext uri="{FF2B5EF4-FFF2-40B4-BE49-F238E27FC236}">
                <a16:creationId xmlns:a16="http://schemas.microsoft.com/office/drawing/2014/main" id="{27588994-FC10-4608-8AE4-E43C23C0B97F}"/>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1CC26E2B-B204-4B6D-BA1D-F35C5EFEE29B}"/>
              </a:ext>
            </a:extLst>
          </p:cNvPr>
          <p:cNvSpPr>
            <a:spLocks noGrp="1"/>
          </p:cNvSpPr>
          <p:nvPr>
            <p:ph type="sldNum" sz="quarter" idx="4"/>
          </p:nvPr>
        </p:nvSpPr>
        <p:spPr/>
        <p:txBody>
          <a:bodyPr/>
          <a:lstStyle/>
          <a:p>
            <a:r>
              <a:rPr lang="de-DE"/>
              <a:t> </a:t>
            </a:r>
            <a:fld id="{F0389FF0-EA6C-204E-82DF-16D97CC1B00E}" type="slidenum">
              <a:rPr lang="de-DE" smtClean="0"/>
              <a:pPr/>
              <a:t>138</a:t>
            </a:fld>
            <a:endParaRPr lang="de-DE"/>
          </a:p>
        </p:txBody>
      </p:sp>
      <p:sp>
        <p:nvSpPr>
          <p:cNvPr id="5" name="Textplatzhalter 4">
            <a:extLst>
              <a:ext uri="{FF2B5EF4-FFF2-40B4-BE49-F238E27FC236}">
                <a16:creationId xmlns:a16="http://schemas.microsoft.com/office/drawing/2014/main" id="{E116CE16-5CCE-40C7-B8C1-348AD9584DE3}"/>
              </a:ext>
            </a:extLst>
          </p:cNvPr>
          <p:cNvSpPr>
            <a:spLocks noGrp="1"/>
          </p:cNvSpPr>
          <p:nvPr>
            <p:ph type="body" sz="quarter" idx="10"/>
          </p:nvPr>
        </p:nvSpPr>
        <p:spPr>
          <a:xfrm>
            <a:off x="360000" y="1440000"/>
            <a:ext cx="11832000" cy="4896000"/>
          </a:xfrm>
        </p:spPr>
        <p:txBody>
          <a:bodyPr/>
          <a:lstStyle/>
          <a:p>
            <a:r>
              <a:rPr lang="de-DE" dirty="0" err="1"/>
              <a:t>Installing</a:t>
            </a:r>
            <a:r>
              <a:rPr lang="de-DE" dirty="0"/>
              <a:t>, </a:t>
            </a:r>
            <a:r>
              <a:rPr lang="de-DE" dirty="0" err="1"/>
              <a:t>Upgrading</a:t>
            </a:r>
            <a:r>
              <a:rPr lang="de-DE" dirty="0"/>
              <a:t>, …</a:t>
            </a:r>
          </a:p>
          <a:p>
            <a:r>
              <a:rPr lang="de-DE" dirty="0" err="1"/>
              <a:t>To</a:t>
            </a:r>
            <a:r>
              <a:rPr lang="de-DE" dirty="0"/>
              <a:t> </a:t>
            </a:r>
            <a:r>
              <a:rPr lang="de-DE" dirty="0" err="1"/>
              <a:t>be</a:t>
            </a:r>
            <a:r>
              <a:rPr lang="de-DE" dirty="0"/>
              <a:t> dealt </a:t>
            </a:r>
            <a:r>
              <a:rPr lang="de-DE" dirty="0" err="1"/>
              <a:t>with</a:t>
            </a:r>
            <a:r>
              <a:rPr lang="de-DE" dirty="0"/>
              <a:t> in a separate </a:t>
            </a:r>
            <a:r>
              <a:rPr lang="de-DE" dirty="0" err="1"/>
              <a:t>workshop</a:t>
            </a:r>
            <a:r>
              <a:rPr lang="de-DE" dirty="0"/>
              <a:t> (</a:t>
            </a:r>
            <a:r>
              <a:rPr lang="de-DE" i="1" dirty="0"/>
              <a:t>07-Microsoft-AL-Application-Lifecycle</a:t>
            </a:r>
            <a:r>
              <a:rPr lang="de-DE" dirty="0"/>
              <a:t>)</a:t>
            </a:r>
          </a:p>
          <a:p>
            <a:r>
              <a:rPr lang="de-DE" dirty="0">
                <a:hlinkClick r:id="rId2"/>
              </a:rPr>
              <a:t>https://docs.microsoft.com/en-us/dynamics365/business-central/dev-itpro/developer/devenv-app-life-cycle</a:t>
            </a:r>
            <a:endParaRPr lang="de-DE" dirty="0"/>
          </a:p>
        </p:txBody>
      </p:sp>
    </p:spTree>
    <p:extLst>
      <p:ext uri="{BB962C8B-B14F-4D97-AF65-F5344CB8AC3E}">
        <p14:creationId xmlns:p14="http://schemas.microsoft.com/office/powerpoint/2010/main" val="369134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2C6DE8D1-C319-4ED8-A489-3D7B9B69869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2" r="52"/>
          <a:stretch>
            <a:fillRect/>
          </a:stretch>
        </p:blipFill>
        <p:spPr/>
      </p:pic>
      <p:sp>
        <p:nvSpPr>
          <p:cNvPr id="8" name="Textplatzhalter 7">
            <a:extLst>
              <a:ext uri="{FF2B5EF4-FFF2-40B4-BE49-F238E27FC236}">
                <a16:creationId xmlns:a16="http://schemas.microsoft.com/office/drawing/2014/main" id="{EF906C40-EE14-4648-ACA0-65C59D02C74B}"/>
              </a:ext>
            </a:extLst>
          </p:cNvPr>
          <p:cNvSpPr>
            <a:spLocks noGrp="1"/>
          </p:cNvSpPr>
          <p:nvPr>
            <p:ph type="body" sz="quarter" idx="14"/>
          </p:nvPr>
        </p:nvSpPr>
        <p:spPr/>
        <p:txBody>
          <a:bodyPr/>
          <a:lstStyle/>
          <a:p>
            <a:r>
              <a:rPr lang="en-US" dirty="0"/>
              <a:t>APP Dependencies</a:t>
            </a:r>
          </a:p>
          <a:p>
            <a:r>
              <a:rPr lang="en-US" dirty="0"/>
              <a:t>The “CU Launcher”</a:t>
            </a:r>
          </a:p>
          <a:p>
            <a:r>
              <a:rPr lang="en-US" dirty="0"/>
              <a:t>Debugger</a:t>
            </a:r>
          </a:p>
          <a:p>
            <a:r>
              <a:rPr lang="en-US" dirty="0"/>
              <a:t>Life Cycle Management</a:t>
            </a:r>
          </a:p>
          <a:p>
            <a:r>
              <a:rPr lang="en-US" b="1" dirty="0">
                <a:solidFill>
                  <a:srgbClr val="FF0000"/>
                </a:solidFill>
              </a:rPr>
              <a:t>Language Features</a:t>
            </a:r>
          </a:p>
          <a:p>
            <a:r>
              <a:rPr lang="en-US" dirty="0"/>
              <a:t>… to be added …</a:t>
            </a:r>
            <a:endParaRPr lang="de-DE" dirty="0"/>
          </a:p>
        </p:txBody>
      </p:sp>
      <p:sp>
        <p:nvSpPr>
          <p:cNvPr id="3" name="Datumsplatzhalter 2">
            <a:extLst>
              <a:ext uri="{FF2B5EF4-FFF2-40B4-BE49-F238E27FC236}">
                <a16:creationId xmlns:a16="http://schemas.microsoft.com/office/drawing/2014/main" id="{60855A9C-6908-4831-BAEE-62120A39FF0F}"/>
              </a:ext>
            </a:extLst>
          </p:cNvPr>
          <p:cNvSpPr>
            <a:spLocks noGrp="1"/>
          </p:cNvSpPr>
          <p:nvPr>
            <p:ph type="dt" sz="half" idx="10"/>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8E4C43D4-5F36-442A-A252-DD61704B7DBD}"/>
              </a:ext>
            </a:extLst>
          </p:cNvPr>
          <p:cNvSpPr>
            <a:spLocks noGrp="1"/>
          </p:cNvSpPr>
          <p:nvPr>
            <p:ph type="sldNum" sz="quarter" idx="12"/>
          </p:nvPr>
        </p:nvSpPr>
        <p:spPr/>
        <p:txBody>
          <a:bodyPr/>
          <a:lstStyle/>
          <a:p>
            <a:r>
              <a:rPr lang="de-DE"/>
              <a:t> </a:t>
            </a:r>
            <a:fld id="{F0389FF0-EA6C-204E-82DF-16D97CC1B00E}" type="slidenum">
              <a:rPr lang="de-DE" smtClean="0"/>
              <a:pPr/>
              <a:t>139</a:t>
            </a:fld>
            <a:endParaRPr lang="de-DE"/>
          </a:p>
        </p:txBody>
      </p:sp>
      <p:sp>
        <p:nvSpPr>
          <p:cNvPr id="6" name="Titel 5">
            <a:extLst>
              <a:ext uri="{FF2B5EF4-FFF2-40B4-BE49-F238E27FC236}">
                <a16:creationId xmlns:a16="http://schemas.microsoft.com/office/drawing/2014/main" id="{E33FC058-C81E-4011-8400-05C0EE9C9935}"/>
              </a:ext>
            </a:extLst>
          </p:cNvPr>
          <p:cNvSpPr>
            <a:spLocks noGrp="1"/>
          </p:cNvSpPr>
          <p:nvPr>
            <p:ph type="title"/>
          </p:nvPr>
        </p:nvSpPr>
        <p:spPr>
          <a:xfrm>
            <a:off x="360000" y="1260000"/>
            <a:ext cx="5739175" cy="360099"/>
          </a:xfrm>
        </p:spPr>
        <p:txBody>
          <a:bodyPr/>
          <a:lstStyle/>
          <a:p>
            <a:r>
              <a:rPr lang="en-US" dirty="0"/>
              <a:t>Miscellaneous</a:t>
            </a:r>
          </a:p>
        </p:txBody>
      </p:sp>
      <p:pic>
        <p:nvPicPr>
          <p:cNvPr id="11" name="Grafik 10">
            <a:extLst>
              <a:ext uri="{FF2B5EF4-FFF2-40B4-BE49-F238E27FC236}">
                <a16:creationId xmlns:a16="http://schemas.microsoft.com/office/drawing/2014/main" id="{B9BA50CC-CE52-4028-AD93-28C0194786BF}"/>
              </a:ext>
            </a:extLst>
          </p:cNvPr>
          <p:cNvPicPr>
            <a:picLocks noChangeAspect="1"/>
          </p:cNvPicPr>
          <p:nvPr/>
        </p:nvPicPr>
        <p:blipFill>
          <a:blip r:embed="rId3"/>
          <a:stretch>
            <a:fillRect/>
          </a:stretch>
        </p:blipFill>
        <p:spPr>
          <a:xfrm>
            <a:off x="3606172" y="1102983"/>
            <a:ext cx="2492615" cy="1972727"/>
          </a:xfrm>
          <a:prstGeom prst="rect">
            <a:avLst/>
          </a:prstGeom>
        </p:spPr>
      </p:pic>
    </p:spTree>
    <p:extLst>
      <p:ext uri="{BB962C8B-B14F-4D97-AF65-F5344CB8AC3E}">
        <p14:creationId xmlns:p14="http://schemas.microsoft.com/office/powerpoint/2010/main" val="1079230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dirty="0"/>
              <a:t> </a:t>
            </a:r>
            <a:fld id="{F0389FF0-EA6C-204E-82DF-16D97CC1B00E}" type="slidenum">
              <a:rPr lang="de-DE" smtClean="0"/>
              <a:pPr/>
              <a:t>14</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3000" y="375453"/>
            <a:ext cx="11466000" cy="720000"/>
          </a:xfrm>
        </p:spPr>
        <p:txBody>
          <a:bodyPr anchor="t" anchorCtr="0"/>
          <a:lstStyle/>
          <a:p>
            <a:r>
              <a:rPr lang="de-DE" dirty="0"/>
              <a:t>Basics</a:t>
            </a:r>
            <a:br>
              <a:rPr lang="de-DE" dirty="0"/>
            </a:br>
            <a:r>
              <a:rPr lang="de-DE" dirty="0" err="1">
                <a:solidFill>
                  <a:schemeClr val="bg2"/>
                </a:solidFill>
              </a:rPr>
              <a:t>Object</a:t>
            </a:r>
            <a:r>
              <a:rPr lang="de-DE" dirty="0">
                <a:solidFill>
                  <a:schemeClr val="bg2"/>
                </a:solidFill>
              </a:rPr>
              <a:t> Codeunit</a:t>
            </a:r>
          </a:p>
        </p:txBody>
      </p:sp>
      <p:sp>
        <p:nvSpPr>
          <p:cNvPr id="17" name="Textplatzhalter 11">
            <a:extLst>
              <a:ext uri="{FF2B5EF4-FFF2-40B4-BE49-F238E27FC236}">
                <a16:creationId xmlns:a16="http://schemas.microsoft.com/office/drawing/2014/main" id="{9A75AAF4-BB20-44D6-953E-C50ED7A30337}"/>
              </a:ext>
            </a:extLst>
          </p:cNvPr>
          <p:cNvSpPr>
            <a:spLocks noGrp="1"/>
          </p:cNvSpPr>
          <p:nvPr>
            <p:ph type="body" sz="quarter" idx="10"/>
          </p:nvPr>
        </p:nvSpPr>
        <p:spPr>
          <a:xfrm>
            <a:off x="360000" y="1247499"/>
            <a:ext cx="11466000" cy="809901"/>
          </a:xfrm>
        </p:spPr>
        <p:txBody>
          <a:bodyPr/>
          <a:lstStyle/>
          <a:p>
            <a:r>
              <a:rPr lang="de-DE" dirty="0"/>
              <a:t>An „</a:t>
            </a:r>
            <a:r>
              <a:rPr lang="de-DE" dirty="0" err="1"/>
              <a:t>Object</a:t>
            </a:r>
            <a:r>
              <a:rPr lang="de-DE" dirty="0"/>
              <a:t> Codeunit“ </a:t>
            </a:r>
            <a:r>
              <a:rPr lang="de-DE" dirty="0" err="1"/>
              <a:t>is</a:t>
            </a:r>
            <a:r>
              <a:rPr lang="de-DE" dirty="0"/>
              <a:t> </a:t>
            </a:r>
            <a:r>
              <a:rPr lang="de-DE" dirty="0" err="1"/>
              <a:t>assigned</a:t>
            </a:r>
            <a:r>
              <a:rPr lang="de-DE" dirty="0"/>
              <a:t> </a:t>
            </a:r>
            <a:r>
              <a:rPr lang="de-DE" dirty="0" err="1"/>
              <a:t>to</a:t>
            </a:r>
            <a:r>
              <a:rPr lang="de-DE" dirty="0"/>
              <a:t> </a:t>
            </a:r>
            <a:r>
              <a:rPr lang="de-DE" dirty="0" err="1"/>
              <a:t>each</a:t>
            </a:r>
            <a:r>
              <a:rPr lang="de-DE" dirty="0"/>
              <a:t> </a:t>
            </a:r>
            <a:r>
              <a:rPr lang="de-DE" dirty="0" err="1"/>
              <a:t>object</a:t>
            </a:r>
            <a:endParaRPr lang="de-DE" dirty="0"/>
          </a:p>
          <a:p>
            <a:r>
              <a:rPr lang="de-DE" dirty="0"/>
              <a:t>Elements </a:t>
            </a:r>
            <a:r>
              <a:rPr lang="de-DE" dirty="0" err="1"/>
              <a:t>of</a:t>
            </a:r>
            <a:r>
              <a:rPr lang="de-DE" dirty="0"/>
              <a:t> an </a:t>
            </a:r>
            <a:r>
              <a:rPr lang="de-DE" dirty="0" err="1"/>
              <a:t>Object</a:t>
            </a:r>
            <a:r>
              <a:rPr lang="de-DE" dirty="0"/>
              <a:t> Codeunit</a:t>
            </a:r>
          </a:p>
        </p:txBody>
      </p:sp>
      <p:sp>
        <p:nvSpPr>
          <p:cNvPr id="9" name="Rechteck 8">
            <a:extLst>
              <a:ext uri="{FF2B5EF4-FFF2-40B4-BE49-F238E27FC236}">
                <a16:creationId xmlns:a16="http://schemas.microsoft.com/office/drawing/2014/main" id="{93083FB8-9F4B-4C83-8B6F-241963D95674}"/>
              </a:ext>
            </a:extLst>
          </p:cNvPr>
          <p:cNvSpPr/>
          <p:nvPr/>
        </p:nvSpPr>
        <p:spPr>
          <a:xfrm>
            <a:off x="360000" y="2534004"/>
            <a:ext cx="1371261" cy="850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rgbClr val="002060"/>
                </a:solidFill>
              </a:rPr>
              <a:t>Event Handler</a:t>
            </a:r>
          </a:p>
          <a:p>
            <a:r>
              <a:rPr lang="en-US" sz="1000" dirty="0">
                <a:solidFill>
                  <a:srgbClr val="002060"/>
                </a:solidFill>
              </a:rPr>
              <a:t>(Event Subscriber)</a:t>
            </a:r>
            <a:endParaRPr lang="de-DE" sz="1000" dirty="0">
              <a:solidFill>
                <a:srgbClr val="002060"/>
              </a:solidFill>
            </a:endParaRPr>
          </a:p>
        </p:txBody>
      </p:sp>
      <p:sp>
        <p:nvSpPr>
          <p:cNvPr id="10" name="Rechteck 9">
            <a:extLst>
              <a:ext uri="{FF2B5EF4-FFF2-40B4-BE49-F238E27FC236}">
                <a16:creationId xmlns:a16="http://schemas.microsoft.com/office/drawing/2014/main" id="{9E9E38DC-CF1A-47E2-BD43-60D90F8FAFC7}"/>
              </a:ext>
            </a:extLst>
          </p:cNvPr>
          <p:cNvSpPr/>
          <p:nvPr/>
        </p:nvSpPr>
        <p:spPr>
          <a:xfrm>
            <a:off x="360000" y="3510307"/>
            <a:ext cx="1371261" cy="1011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rgbClr val="002060"/>
                </a:solidFill>
              </a:rPr>
              <a:t>Trigger Handler</a:t>
            </a:r>
          </a:p>
          <a:p>
            <a:r>
              <a:rPr lang="en-US" sz="1000" dirty="0">
                <a:solidFill>
                  <a:srgbClr val="002060"/>
                </a:solidFill>
              </a:rPr>
              <a:t>(Global Function)</a:t>
            </a:r>
            <a:endParaRPr lang="de-DE" sz="1000" dirty="0">
              <a:solidFill>
                <a:srgbClr val="002060"/>
              </a:solidFill>
            </a:endParaRPr>
          </a:p>
        </p:txBody>
      </p:sp>
      <p:sp>
        <p:nvSpPr>
          <p:cNvPr id="11" name="Rechteck 10">
            <a:extLst>
              <a:ext uri="{FF2B5EF4-FFF2-40B4-BE49-F238E27FC236}">
                <a16:creationId xmlns:a16="http://schemas.microsoft.com/office/drawing/2014/main" id="{1030DC7C-3AC5-4629-A081-CAB1D644F0D9}"/>
              </a:ext>
            </a:extLst>
          </p:cNvPr>
          <p:cNvSpPr/>
          <p:nvPr/>
        </p:nvSpPr>
        <p:spPr>
          <a:xfrm>
            <a:off x="360000" y="4650998"/>
            <a:ext cx="1371261" cy="602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rgbClr val="002060"/>
                </a:solidFill>
              </a:rPr>
              <a:t>Agent Method</a:t>
            </a:r>
          </a:p>
          <a:p>
            <a:pPr lvl="0"/>
            <a:r>
              <a:rPr lang="en-US" sz="1000" dirty="0">
                <a:solidFill>
                  <a:srgbClr val="002060"/>
                </a:solidFill>
              </a:rPr>
              <a:t>(Global Function)</a:t>
            </a:r>
            <a:endParaRPr lang="de-DE" sz="1000" dirty="0">
              <a:solidFill>
                <a:srgbClr val="002060"/>
              </a:solidFill>
            </a:endParaRPr>
          </a:p>
        </p:txBody>
      </p:sp>
      <p:sp>
        <p:nvSpPr>
          <p:cNvPr id="12" name="Rechteck 11">
            <a:extLst>
              <a:ext uri="{FF2B5EF4-FFF2-40B4-BE49-F238E27FC236}">
                <a16:creationId xmlns:a16="http://schemas.microsoft.com/office/drawing/2014/main" id="{2384A42F-6C5D-4ACB-BCD6-F36F62BF964F}"/>
              </a:ext>
            </a:extLst>
          </p:cNvPr>
          <p:cNvSpPr/>
          <p:nvPr/>
        </p:nvSpPr>
        <p:spPr>
          <a:xfrm>
            <a:off x="360000" y="5383270"/>
            <a:ext cx="1371261" cy="1128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rgbClr val="002060"/>
                </a:solidFill>
              </a:rPr>
              <a:t>Local Helper</a:t>
            </a:r>
          </a:p>
          <a:p>
            <a:pPr lvl="0"/>
            <a:r>
              <a:rPr lang="en-US" sz="1000" dirty="0">
                <a:solidFill>
                  <a:srgbClr val="002060"/>
                </a:solidFill>
              </a:rPr>
              <a:t>(Local Function)</a:t>
            </a:r>
            <a:endParaRPr lang="de-DE" sz="1000" dirty="0">
              <a:solidFill>
                <a:srgbClr val="002060"/>
              </a:solidFill>
            </a:endParaRPr>
          </a:p>
        </p:txBody>
      </p:sp>
      <p:sp>
        <p:nvSpPr>
          <p:cNvPr id="13" name="Rechteck 12">
            <a:extLst>
              <a:ext uri="{FF2B5EF4-FFF2-40B4-BE49-F238E27FC236}">
                <a16:creationId xmlns:a16="http://schemas.microsoft.com/office/drawing/2014/main" id="{FDD0CFF9-624F-4297-930A-73352CEFD4D8}"/>
              </a:ext>
            </a:extLst>
          </p:cNvPr>
          <p:cNvSpPr/>
          <p:nvPr/>
        </p:nvSpPr>
        <p:spPr>
          <a:xfrm>
            <a:off x="360000" y="2057754"/>
            <a:ext cx="1371261"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i="1" dirty="0">
                <a:solidFill>
                  <a:srgbClr val="002060"/>
                </a:solidFill>
              </a:rPr>
              <a:t>Element</a:t>
            </a:r>
            <a:endParaRPr lang="de-DE" sz="1400" b="1" i="1" dirty="0">
              <a:solidFill>
                <a:srgbClr val="002060"/>
              </a:solidFill>
            </a:endParaRPr>
          </a:p>
        </p:txBody>
      </p:sp>
      <p:sp>
        <p:nvSpPr>
          <p:cNvPr id="14" name="Rechteck 13">
            <a:extLst>
              <a:ext uri="{FF2B5EF4-FFF2-40B4-BE49-F238E27FC236}">
                <a16:creationId xmlns:a16="http://schemas.microsoft.com/office/drawing/2014/main" id="{90354C4E-CBE8-469D-BC23-FABBBBA913AD}"/>
              </a:ext>
            </a:extLst>
          </p:cNvPr>
          <p:cNvSpPr/>
          <p:nvPr/>
        </p:nvSpPr>
        <p:spPr>
          <a:xfrm>
            <a:off x="1845899" y="2057400"/>
            <a:ext cx="443107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i="1" dirty="0">
                <a:solidFill>
                  <a:srgbClr val="002060"/>
                </a:solidFill>
              </a:rPr>
              <a:t>Naming</a:t>
            </a:r>
            <a:endParaRPr lang="de-DE" sz="1400" b="1" i="1" dirty="0">
              <a:solidFill>
                <a:srgbClr val="002060"/>
              </a:solidFill>
            </a:endParaRPr>
          </a:p>
        </p:txBody>
      </p:sp>
      <p:sp>
        <p:nvSpPr>
          <p:cNvPr id="15" name="Rechteck 14">
            <a:extLst>
              <a:ext uri="{FF2B5EF4-FFF2-40B4-BE49-F238E27FC236}">
                <a16:creationId xmlns:a16="http://schemas.microsoft.com/office/drawing/2014/main" id="{0B120EE9-8FED-406F-9A1D-42F408A46190}"/>
              </a:ext>
            </a:extLst>
          </p:cNvPr>
          <p:cNvSpPr/>
          <p:nvPr/>
        </p:nvSpPr>
        <p:spPr>
          <a:xfrm>
            <a:off x="6391610" y="2057400"/>
            <a:ext cx="3123864"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i="1" dirty="0">
                <a:solidFill>
                  <a:srgbClr val="002060"/>
                </a:solidFill>
              </a:rPr>
              <a:t>Example, agent: Purchase Header Table</a:t>
            </a:r>
            <a:endParaRPr lang="de-DE" sz="1400" b="1" i="1" dirty="0">
              <a:solidFill>
                <a:srgbClr val="002060"/>
              </a:solidFill>
            </a:endParaRPr>
          </a:p>
        </p:txBody>
      </p:sp>
      <p:sp>
        <p:nvSpPr>
          <p:cNvPr id="16" name="Rechteck 15">
            <a:extLst>
              <a:ext uri="{FF2B5EF4-FFF2-40B4-BE49-F238E27FC236}">
                <a16:creationId xmlns:a16="http://schemas.microsoft.com/office/drawing/2014/main" id="{C0E8BDB9-3DF3-4972-97BE-1416124343A7}"/>
              </a:ext>
            </a:extLst>
          </p:cNvPr>
          <p:cNvSpPr/>
          <p:nvPr/>
        </p:nvSpPr>
        <p:spPr>
          <a:xfrm>
            <a:off x="1845899" y="2545116"/>
            <a:ext cx="4431080" cy="293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rgbClr val="002060"/>
                </a:solidFill>
              </a:rPr>
              <a:t>Handle&lt;</a:t>
            </a:r>
            <a:r>
              <a:rPr lang="en-US" sz="1400" i="1" dirty="0">
                <a:solidFill>
                  <a:srgbClr val="002060"/>
                </a:solidFill>
              </a:rPr>
              <a:t>Event Function</a:t>
            </a:r>
            <a:r>
              <a:rPr lang="en-US" sz="1400" dirty="0">
                <a:solidFill>
                  <a:srgbClr val="002060"/>
                </a:solidFill>
              </a:rPr>
              <a:t>&gt;[&lt;</a:t>
            </a:r>
            <a:r>
              <a:rPr lang="en-US" sz="1400" i="1" dirty="0">
                <a:solidFill>
                  <a:srgbClr val="002060"/>
                </a:solidFill>
              </a:rPr>
              <a:t>Event Publisher Element</a:t>
            </a:r>
            <a:r>
              <a:rPr lang="en-US" sz="1400" dirty="0">
                <a:solidFill>
                  <a:srgbClr val="002060"/>
                </a:solidFill>
              </a:rPr>
              <a:t>&gt;]</a:t>
            </a:r>
            <a:endParaRPr lang="de-DE" sz="1400" dirty="0">
              <a:solidFill>
                <a:srgbClr val="002060"/>
              </a:solidFill>
            </a:endParaRPr>
          </a:p>
        </p:txBody>
      </p:sp>
      <p:sp>
        <p:nvSpPr>
          <p:cNvPr id="18" name="Rechteck 17">
            <a:extLst>
              <a:ext uri="{FF2B5EF4-FFF2-40B4-BE49-F238E27FC236}">
                <a16:creationId xmlns:a16="http://schemas.microsoft.com/office/drawing/2014/main" id="{111A538E-6CB5-41C4-A2F8-D51B84A04DBE}"/>
              </a:ext>
            </a:extLst>
          </p:cNvPr>
          <p:cNvSpPr/>
          <p:nvPr/>
        </p:nvSpPr>
        <p:spPr>
          <a:xfrm>
            <a:off x="1845898" y="3510307"/>
            <a:ext cx="4431080" cy="296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rgbClr val="002060"/>
                </a:solidFill>
              </a:rPr>
              <a:t>Handle&lt;</a:t>
            </a:r>
            <a:r>
              <a:rPr lang="en-US" sz="1400" i="1" dirty="0">
                <a:solidFill>
                  <a:srgbClr val="002060"/>
                </a:solidFill>
              </a:rPr>
              <a:t>Trigger Name</a:t>
            </a:r>
            <a:r>
              <a:rPr lang="en-US" sz="1400" dirty="0">
                <a:solidFill>
                  <a:srgbClr val="002060"/>
                </a:solidFill>
              </a:rPr>
              <a:t>&gt;[&lt;</a:t>
            </a:r>
            <a:r>
              <a:rPr lang="en-US" sz="1400" i="1" dirty="0">
                <a:solidFill>
                  <a:srgbClr val="002060"/>
                </a:solidFill>
              </a:rPr>
              <a:t>Trigger Provider Element</a:t>
            </a:r>
            <a:r>
              <a:rPr lang="en-US" sz="1400" dirty="0">
                <a:solidFill>
                  <a:srgbClr val="002060"/>
                </a:solidFill>
              </a:rPr>
              <a:t>&gt;]Trigger</a:t>
            </a:r>
            <a:endParaRPr lang="de-DE" sz="1400" dirty="0">
              <a:solidFill>
                <a:srgbClr val="002060"/>
              </a:solidFill>
            </a:endParaRPr>
          </a:p>
        </p:txBody>
      </p:sp>
      <p:sp>
        <p:nvSpPr>
          <p:cNvPr id="19" name="Rechteck 18">
            <a:extLst>
              <a:ext uri="{FF2B5EF4-FFF2-40B4-BE49-F238E27FC236}">
                <a16:creationId xmlns:a16="http://schemas.microsoft.com/office/drawing/2014/main" id="{30EB9119-FBAF-4C93-82FF-ABD54582FF1D}"/>
              </a:ext>
            </a:extLst>
          </p:cNvPr>
          <p:cNvSpPr/>
          <p:nvPr/>
        </p:nvSpPr>
        <p:spPr>
          <a:xfrm>
            <a:off x="1845895" y="4655317"/>
            <a:ext cx="4431080" cy="602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rgbClr val="002060"/>
                </a:solidFill>
              </a:rPr>
              <a:t>“Name describes / promises </a:t>
            </a:r>
            <a:r>
              <a:rPr lang="en-US" sz="1400" dirty="0" err="1">
                <a:solidFill>
                  <a:srgbClr val="002060"/>
                </a:solidFill>
              </a:rPr>
              <a:t>behaviour</a:t>
            </a:r>
            <a:r>
              <a:rPr lang="en-US" sz="1400" dirty="0">
                <a:solidFill>
                  <a:srgbClr val="002060"/>
                </a:solidFill>
              </a:rPr>
              <a:t>”</a:t>
            </a:r>
            <a:endParaRPr lang="de-DE" sz="1400" dirty="0">
              <a:solidFill>
                <a:srgbClr val="002060"/>
              </a:solidFill>
            </a:endParaRPr>
          </a:p>
        </p:txBody>
      </p:sp>
      <p:sp>
        <p:nvSpPr>
          <p:cNvPr id="20" name="Rechteck 19">
            <a:extLst>
              <a:ext uri="{FF2B5EF4-FFF2-40B4-BE49-F238E27FC236}">
                <a16:creationId xmlns:a16="http://schemas.microsoft.com/office/drawing/2014/main" id="{EC8514FB-35D4-4BF5-9625-75F860CA13D4}"/>
              </a:ext>
            </a:extLst>
          </p:cNvPr>
          <p:cNvSpPr/>
          <p:nvPr/>
        </p:nvSpPr>
        <p:spPr>
          <a:xfrm>
            <a:off x="1845897" y="5378932"/>
            <a:ext cx="4431080" cy="1128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a:solidFill>
                  <a:srgbClr val="002060"/>
                </a:solidFill>
              </a:rPr>
              <a:t>“Name describes / promises </a:t>
            </a:r>
            <a:r>
              <a:rPr lang="en-US" sz="1400" dirty="0" err="1">
                <a:solidFill>
                  <a:srgbClr val="002060"/>
                </a:solidFill>
              </a:rPr>
              <a:t>behaviour</a:t>
            </a:r>
            <a:r>
              <a:rPr lang="en-US" sz="1400" dirty="0">
                <a:solidFill>
                  <a:srgbClr val="002060"/>
                </a:solidFill>
              </a:rPr>
              <a:t>”</a:t>
            </a:r>
            <a:endParaRPr lang="de-DE" sz="1400" dirty="0">
              <a:solidFill>
                <a:srgbClr val="002060"/>
              </a:solidFill>
            </a:endParaRPr>
          </a:p>
        </p:txBody>
      </p:sp>
      <p:sp>
        <p:nvSpPr>
          <p:cNvPr id="21" name="Rechteck 20">
            <a:extLst>
              <a:ext uri="{FF2B5EF4-FFF2-40B4-BE49-F238E27FC236}">
                <a16:creationId xmlns:a16="http://schemas.microsoft.com/office/drawing/2014/main" id="{14111971-026C-469D-AC7F-AF680D8629D6}"/>
              </a:ext>
            </a:extLst>
          </p:cNvPr>
          <p:cNvSpPr/>
          <p:nvPr/>
        </p:nvSpPr>
        <p:spPr>
          <a:xfrm>
            <a:off x="6391610" y="2546262"/>
            <a:ext cx="3123865" cy="850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err="1">
                <a:solidFill>
                  <a:srgbClr val="002060"/>
                </a:solidFill>
              </a:rPr>
              <a:t>HandleOnAfterValidateDocumentDate</a:t>
            </a:r>
            <a:endParaRPr lang="en-US" sz="1400" dirty="0">
              <a:solidFill>
                <a:srgbClr val="002060"/>
              </a:solidFill>
            </a:endParaRPr>
          </a:p>
          <a:p>
            <a:r>
              <a:rPr lang="en-US" sz="1400" dirty="0">
                <a:solidFill>
                  <a:srgbClr val="002060"/>
                </a:solidFill>
              </a:rPr>
              <a:t>	</a:t>
            </a:r>
            <a:r>
              <a:rPr lang="en-US" sz="1400" dirty="0" err="1">
                <a:solidFill>
                  <a:srgbClr val="002060"/>
                </a:solidFill>
              </a:rPr>
              <a:t>DoThis</a:t>
            </a:r>
            <a:r>
              <a:rPr lang="en-US" sz="1400" dirty="0">
                <a:solidFill>
                  <a:srgbClr val="002060"/>
                </a:solidFill>
              </a:rPr>
              <a:t>(…);</a:t>
            </a:r>
          </a:p>
          <a:p>
            <a:r>
              <a:rPr lang="en-US" sz="1400" dirty="0">
                <a:solidFill>
                  <a:srgbClr val="002060"/>
                </a:solidFill>
              </a:rPr>
              <a:t>	</a:t>
            </a:r>
            <a:r>
              <a:rPr lang="en-US" sz="1400" dirty="0" err="1">
                <a:solidFill>
                  <a:srgbClr val="002060"/>
                </a:solidFill>
              </a:rPr>
              <a:t>DoThat</a:t>
            </a:r>
            <a:r>
              <a:rPr lang="en-US" sz="1400" dirty="0">
                <a:solidFill>
                  <a:srgbClr val="002060"/>
                </a:solidFill>
              </a:rPr>
              <a:t>(…);</a:t>
            </a:r>
            <a:endParaRPr lang="de-DE" sz="1400" dirty="0">
              <a:solidFill>
                <a:srgbClr val="002060"/>
              </a:solidFill>
            </a:endParaRPr>
          </a:p>
        </p:txBody>
      </p:sp>
      <p:sp>
        <p:nvSpPr>
          <p:cNvPr id="22" name="Rechteck 21">
            <a:extLst>
              <a:ext uri="{FF2B5EF4-FFF2-40B4-BE49-F238E27FC236}">
                <a16:creationId xmlns:a16="http://schemas.microsoft.com/office/drawing/2014/main" id="{458CC997-ADBA-499B-868B-D503978373C5}"/>
              </a:ext>
            </a:extLst>
          </p:cNvPr>
          <p:cNvSpPr/>
          <p:nvPr/>
        </p:nvSpPr>
        <p:spPr>
          <a:xfrm>
            <a:off x="6391609" y="3505534"/>
            <a:ext cx="3123865" cy="1011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err="1">
                <a:solidFill>
                  <a:srgbClr val="002060"/>
                </a:solidFill>
              </a:rPr>
              <a:t>HandleOnValidateMyNewFieldTrigger</a:t>
            </a:r>
            <a:endParaRPr lang="en-US" sz="1400" dirty="0">
              <a:solidFill>
                <a:srgbClr val="002060"/>
              </a:solidFill>
            </a:endParaRPr>
          </a:p>
          <a:p>
            <a:r>
              <a:rPr lang="en-US" sz="1400" dirty="0">
                <a:solidFill>
                  <a:srgbClr val="002060"/>
                </a:solidFill>
              </a:rPr>
              <a:t>	</a:t>
            </a:r>
            <a:r>
              <a:rPr lang="en-US" sz="1400" dirty="0" err="1">
                <a:solidFill>
                  <a:srgbClr val="002060"/>
                </a:solidFill>
              </a:rPr>
              <a:t>DoLeft</a:t>
            </a:r>
            <a:r>
              <a:rPr lang="en-US" sz="1400" dirty="0">
                <a:solidFill>
                  <a:srgbClr val="002060"/>
                </a:solidFill>
              </a:rPr>
              <a:t>(…);</a:t>
            </a:r>
          </a:p>
          <a:p>
            <a:r>
              <a:rPr lang="en-US" sz="1400" dirty="0">
                <a:solidFill>
                  <a:srgbClr val="002060"/>
                </a:solidFill>
              </a:rPr>
              <a:t>	</a:t>
            </a:r>
            <a:r>
              <a:rPr lang="en-US" sz="1400" dirty="0" err="1">
                <a:solidFill>
                  <a:srgbClr val="002060"/>
                </a:solidFill>
              </a:rPr>
              <a:t>DoRight</a:t>
            </a:r>
            <a:r>
              <a:rPr lang="en-US" sz="1400" dirty="0">
                <a:solidFill>
                  <a:srgbClr val="002060"/>
                </a:solidFill>
              </a:rPr>
              <a:t>(…);</a:t>
            </a:r>
            <a:endParaRPr lang="de-DE" sz="1400" dirty="0">
              <a:solidFill>
                <a:srgbClr val="002060"/>
              </a:solidFill>
            </a:endParaRPr>
          </a:p>
          <a:p>
            <a:endParaRPr lang="de-DE" sz="1400" dirty="0">
              <a:solidFill>
                <a:srgbClr val="002060"/>
              </a:solidFill>
            </a:endParaRPr>
          </a:p>
        </p:txBody>
      </p:sp>
      <p:sp>
        <p:nvSpPr>
          <p:cNvPr id="24" name="Rechteck 23">
            <a:extLst>
              <a:ext uri="{FF2B5EF4-FFF2-40B4-BE49-F238E27FC236}">
                <a16:creationId xmlns:a16="http://schemas.microsoft.com/office/drawing/2014/main" id="{AB80BB56-9EDB-4DCC-8515-3CDDB5ABF970}"/>
              </a:ext>
            </a:extLst>
          </p:cNvPr>
          <p:cNvSpPr/>
          <p:nvPr/>
        </p:nvSpPr>
        <p:spPr>
          <a:xfrm>
            <a:off x="6391609" y="4646214"/>
            <a:ext cx="3123865" cy="602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err="1">
                <a:solidFill>
                  <a:srgbClr val="002060"/>
                </a:solidFill>
              </a:rPr>
              <a:t>PostDocument</a:t>
            </a:r>
            <a:endParaRPr lang="de-DE" sz="1400" dirty="0">
              <a:solidFill>
                <a:srgbClr val="002060"/>
              </a:solidFill>
            </a:endParaRPr>
          </a:p>
        </p:txBody>
      </p:sp>
      <p:sp>
        <p:nvSpPr>
          <p:cNvPr id="25" name="Rechteck 24">
            <a:extLst>
              <a:ext uri="{FF2B5EF4-FFF2-40B4-BE49-F238E27FC236}">
                <a16:creationId xmlns:a16="http://schemas.microsoft.com/office/drawing/2014/main" id="{4A08FADA-7083-48CE-BFC9-F2741CCA03D4}"/>
              </a:ext>
            </a:extLst>
          </p:cNvPr>
          <p:cNvSpPr/>
          <p:nvPr/>
        </p:nvSpPr>
        <p:spPr>
          <a:xfrm>
            <a:off x="6391609" y="5374338"/>
            <a:ext cx="3123865" cy="11371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dirty="0" err="1">
                <a:solidFill>
                  <a:srgbClr val="002060"/>
                </a:solidFill>
              </a:rPr>
              <a:t>DoThis</a:t>
            </a:r>
            <a:endParaRPr lang="en-US" sz="1400" dirty="0">
              <a:solidFill>
                <a:srgbClr val="002060"/>
              </a:solidFill>
            </a:endParaRPr>
          </a:p>
          <a:p>
            <a:r>
              <a:rPr lang="en-US" sz="1400" dirty="0" err="1">
                <a:solidFill>
                  <a:srgbClr val="002060"/>
                </a:solidFill>
              </a:rPr>
              <a:t>DoThat</a:t>
            </a:r>
            <a:endParaRPr lang="en-US" sz="1400" dirty="0">
              <a:solidFill>
                <a:srgbClr val="002060"/>
              </a:solidFill>
            </a:endParaRPr>
          </a:p>
          <a:p>
            <a:r>
              <a:rPr lang="en-US" sz="1400" dirty="0" err="1">
                <a:solidFill>
                  <a:srgbClr val="002060"/>
                </a:solidFill>
              </a:rPr>
              <a:t>DoLeft</a:t>
            </a:r>
            <a:endParaRPr lang="en-US" sz="1400" dirty="0">
              <a:solidFill>
                <a:srgbClr val="002060"/>
              </a:solidFill>
            </a:endParaRPr>
          </a:p>
          <a:p>
            <a:r>
              <a:rPr lang="en-US" sz="1400" dirty="0" err="1">
                <a:solidFill>
                  <a:srgbClr val="002060"/>
                </a:solidFill>
              </a:rPr>
              <a:t>DoRight</a:t>
            </a:r>
            <a:endParaRPr lang="en-US" sz="1400" dirty="0">
              <a:solidFill>
                <a:srgbClr val="002060"/>
              </a:solidFill>
            </a:endParaRPr>
          </a:p>
          <a:p>
            <a:r>
              <a:rPr lang="en-US" sz="1400" dirty="0">
                <a:solidFill>
                  <a:srgbClr val="002060"/>
                </a:solidFill>
              </a:rPr>
              <a:t>AppendVendorNo2PostingDescription</a:t>
            </a:r>
            <a:endParaRPr lang="de-DE" sz="1400" dirty="0">
              <a:solidFill>
                <a:srgbClr val="002060"/>
              </a:solidFill>
            </a:endParaRPr>
          </a:p>
        </p:txBody>
      </p:sp>
      <p:sp>
        <p:nvSpPr>
          <p:cNvPr id="26" name="Rechteck 25">
            <a:extLst>
              <a:ext uri="{FF2B5EF4-FFF2-40B4-BE49-F238E27FC236}">
                <a16:creationId xmlns:a16="http://schemas.microsoft.com/office/drawing/2014/main" id="{419704D2-4DE4-477E-8314-656112EC7B80}"/>
              </a:ext>
            </a:extLst>
          </p:cNvPr>
          <p:cNvSpPr/>
          <p:nvPr/>
        </p:nvSpPr>
        <p:spPr>
          <a:xfrm>
            <a:off x="1845895" y="2899328"/>
            <a:ext cx="4431080" cy="48372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200" dirty="0">
                <a:solidFill>
                  <a:srgbClr val="002060"/>
                </a:solidFill>
              </a:rPr>
              <a:t>summarizes all subscriptions of an event in one subscriber, contains a list of the functionalities to be executed</a:t>
            </a:r>
            <a:endParaRPr lang="de-DE" sz="1200" dirty="0">
              <a:solidFill>
                <a:srgbClr val="002060"/>
              </a:solidFill>
            </a:endParaRPr>
          </a:p>
        </p:txBody>
      </p:sp>
      <p:sp>
        <p:nvSpPr>
          <p:cNvPr id="27" name="Rechteck 26">
            <a:extLst>
              <a:ext uri="{FF2B5EF4-FFF2-40B4-BE49-F238E27FC236}">
                <a16:creationId xmlns:a16="http://schemas.microsoft.com/office/drawing/2014/main" id="{32C7FFB8-D3DA-4041-BAE7-F07EB4E30F02}"/>
              </a:ext>
            </a:extLst>
          </p:cNvPr>
          <p:cNvSpPr/>
          <p:nvPr/>
        </p:nvSpPr>
        <p:spPr>
          <a:xfrm>
            <a:off x="1845895" y="3866964"/>
            <a:ext cx="4431080" cy="66758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GB" sz="1200" dirty="0">
                <a:solidFill>
                  <a:srgbClr val="002060"/>
                </a:solidFill>
              </a:rPr>
              <a:t>summarizes the functionality to be carried out when the trigger is called, defines “our standard </a:t>
            </a:r>
            <a:r>
              <a:rPr lang="en-GB" sz="1200" dirty="0" err="1">
                <a:solidFill>
                  <a:srgbClr val="002060"/>
                </a:solidFill>
              </a:rPr>
              <a:t>behaviour”,contains</a:t>
            </a:r>
            <a:r>
              <a:rPr lang="en-GB" sz="1200" dirty="0">
                <a:solidFill>
                  <a:srgbClr val="002060"/>
                </a:solidFill>
              </a:rPr>
              <a:t> a list of the functionalities to be executed</a:t>
            </a:r>
            <a:endParaRPr lang="de-DE" sz="1200" dirty="0">
              <a:solidFill>
                <a:srgbClr val="002060"/>
              </a:solidFill>
            </a:endParaRPr>
          </a:p>
        </p:txBody>
      </p:sp>
      <p:sp>
        <p:nvSpPr>
          <p:cNvPr id="28" name="Rechteck 27">
            <a:extLst>
              <a:ext uri="{FF2B5EF4-FFF2-40B4-BE49-F238E27FC236}">
                <a16:creationId xmlns:a16="http://schemas.microsoft.com/office/drawing/2014/main" id="{CB6E5E6C-0022-47AD-81A8-9121B50F9F51}"/>
              </a:ext>
            </a:extLst>
          </p:cNvPr>
          <p:cNvSpPr/>
          <p:nvPr/>
        </p:nvSpPr>
        <p:spPr>
          <a:xfrm>
            <a:off x="9630107" y="2546262"/>
            <a:ext cx="2314244" cy="85035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a:solidFill>
                  <a:srgbClr val="002060"/>
                </a:solidFill>
              </a:rPr>
              <a:t>Used for manipulating standard / third party </a:t>
            </a:r>
            <a:r>
              <a:rPr lang="en-US" sz="1200" dirty="0" err="1">
                <a:solidFill>
                  <a:srgbClr val="002060"/>
                </a:solidFill>
              </a:rPr>
              <a:t>behaviour</a:t>
            </a:r>
            <a:endParaRPr lang="de-DE" sz="1200" dirty="0">
              <a:solidFill>
                <a:srgbClr val="002060"/>
              </a:solidFill>
            </a:endParaRPr>
          </a:p>
        </p:txBody>
      </p:sp>
      <p:sp>
        <p:nvSpPr>
          <p:cNvPr id="29" name="Rechteck 28">
            <a:extLst>
              <a:ext uri="{FF2B5EF4-FFF2-40B4-BE49-F238E27FC236}">
                <a16:creationId xmlns:a16="http://schemas.microsoft.com/office/drawing/2014/main" id="{513BE051-F828-43DD-AB6B-641687BEB30C}"/>
              </a:ext>
            </a:extLst>
          </p:cNvPr>
          <p:cNvSpPr/>
          <p:nvPr/>
        </p:nvSpPr>
        <p:spPr>
          <a:xfrm>
            <a:off x="9630107" y="3445247"/>
            <a:ext cx="2314244" cy="101126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a:solidFill>
                  <a:srgbClr val="002060"/>
                </a:solidFill>
              </a:rPr>
              <a:t>Used for manipulating behavior of “own elements”, e.g. the validation of “My New Field”</a:t>
            </a:r>
            <a:endParaRPr lang="de-DE" sz="1200" dirty="0">
              <a:solidFill>
                <a:srgbClr val="002060"/>
              </a:solidFill>
            </a:endParaRPr>
          </a:p>
        </p:txBody>
      </p:sp>
      <p:sp>
        <p:nvSpPr>
          <p:cNvPr id="30" name="Rechteck 29">
            <a:extLst>
              <a:ext uri="{FF2B5EF4-FFF2-40B4-BE49-F238E27FC236}">
                <a16:creationId xmlns:a16="http://schemas.microsoft.com/office/drawing/2014/main" id="{D4F4FEDE-EED1-4D84-8A27-083BD71AE997}"/>
              </a:ext>
            </a:extLst>
          </p:cNvPr>
          <p:cNvSpPr/>
          <p:nvPr/>
        </p:nvSpPr>
        <p:spPr>
          <a:xfrm>
            <a:off x="9630106" y="4646214"/>
            <a:ext cx="2314244" cy="61494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a:solidFill>
                  <a:srgbClr val="002060"/>
                </a:solidFill>
              </a:rPr>
              <a:t>Contains the code of a method of the agent. To be called via the agent only!</a:t>
            </a:r>
            <a:endParaRPr lang="de-DE" sz="1200" dirty="0">
              <a:solidFill>
                <a:srgbClr val="002060"/>
              </a:solidFill>
            </a:endParaRPr>
          </a:p>
        </p:txBody>
      </p:sp>
      <p:sp>
        <p:nvSpPr>
          <p:cNvPr id="31" name="Rechteck 30">
            <a:extLst>
              <a:ext uri="{FF2B5EF4-FFF2-40B4-BE49-F238E27FC236}">
                <a16:creationId xmlns:a16="http://schemas.microsoft.com/office/drawing/2014/main" id="{960ADAEA-07B0-4539-A03C-C5500656CB69}"/>
              </a:ext>
            </a:extLst>
          </p:cNvPr>
          <p:cNvSpPr/>
          <p:nvPr/>
        </p:nvSpPr>
        <p:spPr>
          <a:xfrm>
            <a:off x="9630106" y="2057046"/>
            <a:ext cx="2314244"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i="1" dirty="0">
                <a:solidFill>
                  <a:srgbClr val="002060"/>
                </a:solidFill>
              </a:rPr>
              <a:t>Remark</a:t>
            </a:r>
            <a:endParaRPr lang="de-DE" sz="1400" b="1" i="1" dirty="0">
              <a:solidFill>
                <a:srgbClr val="002060"/>
              </a:solidFill>
            </a:endParaRPr>
          </a:p>
        </p:txBody>
      </p:sp>
    </p:spTree>
    <p:extLst>
      <p:ext uri="{BB962C8B-B14F-4D97-AF65-F5344CB8AC3E}">
        <p14:creationId xmlns:p14="http://schemas.microsoft.com/office/powerpoint/2010/main" val="294633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100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100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100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9" grpId="0" animBg="1"/>
      <p:bldP spid="10" grpId="0" animBg="1"/>
      <p:bldP spid="11" grpId="0" animBg="1"/>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393EE-B346-4B32-9C00-AC4CFD67FE0A}"/>
              </a:ext>
            </a:extLst>
          </p:cNvPr>
          <p:cNvSpPr>
            <a:spLocks noGrp="1"/>
          </p:cNvSpPr>
          <p:nvPr>
            <p:ph type="title"/>
          </p:nvPr>
        </p:nvSpPr>
        <p:spPr/>
        <p:txBody>
          <a:bodyPr/>
          <a:lstStyle/>
          <a:p>
            <a:r>
              <a:rPr lang="de-DE" dirty="0" err="1"/>
              <a:t>Miscellaneous</a:t>
            </a:r>
            <a:br>
              <a:rPr lang="de-DE" dirty="0"/>
            </a:br>
            <a:r>
              <a:rPr lang="en-GB" dirty="0">
                <a:solidFill>
                  <a:schemeClr val="bg2"/>
                </a:solidFill>
              </a:rPr>
              <a:t>Language Features</a:t>
            </a:r>
            <a:endParaRPr lang="en-GB" dirty="0"/>
          </a:p>
        </p:txBody>
      </p:sp>
      <p:sp>
        <p:nvSpPr>
          <p:cNvPr id="3" name="Datumsplatzhalter 2">
            <a:extLst>
              <a:ext uri="{FF2B5EF4-FFF2-40B4-BE49-F238E27FC236}">
                <a16:creationId xmlns:a16="http://schemas.microsoft.com/office/drawing/2014/main" id="{27588994-FC10-4608-8AE4-E43C23C0B97F}"/>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1CC26E2B-B204-4B6D-BA1D-F35C5EFEE29B}"/>
              </a:ext>
            </a:extLst>
          </p:cNvPr>
          <p:cNvSpPr>
            <a:spLocks noGrp="1"/>
          </p:cNvSpPr>
          <p:nvPr>
            <p:ph type="sldNum" sz="quarter" idx="4"/>
          </p:nvPr>
        </p:nvSpPr>
        <p:spPr/>
        <p:txBody>
          <a:bodyPr/>
          <a:lstStyle/>
          <a:p>
            <a:r>
              <a:rPr lang="de-DE"/>
              <a:t> </a:t>
            </a:r>
            <a:fld id="{F0389FF0-EA6C-204E-82DF-16D97CC1B00E}" type="slidenum">
              <a:rPr lang="de-DE" smtClean="0"/>
              <a:pPr/>
              <a:t>140</a:t>
            </a:fld>
            <a:endParaRPr lang="de-DE"/>
          </a:p>
        </p:txBody>
      </p:sp>
      <p:sp>
        <p:nvSpPr>
          <p:cNvPr id="5" name="Textplatzhalter 4">
            <a:extLst>
              <a:ext uri="{FF2B5EF4-FFF2-40B4-BE49-F238E27FC236}">
                <a16:creationId xmlns:a16="http://schemas.microsoft.com/office/drawing/2014/main" id="{E116CE16-5CCE-40C7-B8C1-348AD9584DE3}"/>
              </a:ext>
            </a:extLst>
          </p:cNvPr>
          <p:cNvSpPr>
            <a:spLocks noGrp="1"/>
          </p:cNvSpPr>
          <p:nvPr>
            <p:ph type="body" sz="quarter" idx="10"/>
          </p:nvPr>
        </p:nvSpPr>
        <p:spPr>
          <a:xfrm>
            <a:off x="360000" y="1440000"/>
            <a:ext cx="11832000" cy="4896000"/>
          </a:xfrm>
        </p:spPr>
        <p:txBody>
          <a:bodyPr/>
          <a:lstStyle/>
          <a:p>
            <a:r>
              <a:rPr lang="de-DE" dirty="0" err="1"/>
              <a:t>For</a:t>
            </a:r>
            <a:r>
              <a:rPr lang="de-DE" dirty="0"/>
              <a:t> </a:t>
            </a:r>
            <a:r>
              <a:rPr lang="de-DE" dirty="0" err="1"/>
              <a:t>complete</a:t>
            </a:r>
            <a:r>
              <a:rPr lang="de-DE" dirty="0"/>
              <a:t> </a:t>
            </a:r>
            <a:r>
              <a:rPr lang="de-DE" dirty="0" err="1"/>
              <a:t>list</a:t>
            </a:r>
            <a:r>
              <a:rPr lang="de-DE" dirty="0"/>
              <a:t>, </a:t>
            </a:r>
            <a:r>
              <a:rPr lang="de-DE" dirty="0" err="1"/>
              <a:t>see</a:t>
            </a:r>
            <a:r>
              <a:rPr lang="de-DE" dirty="0"/>
              <a:t> </a:t>
            </a:r>
            <a:r>
              <a:rPr lang="de-DE" sz="1600" dirty="0">
                <a:hlinkClick r:id="rId2"/>
              </a:rPr>
              <a:t>https://docs.microsoft.com/en-us/dynamics365/business-central/dev-itpro/developer/methods-auto/library</a:t>
            </a:r>
            <a:r>
              <a:rPr lang="de-DE" dirty="0"/>
              <a:t> </a:t>
            </a:r>
          </a:p>
          <a:p>
            <a:r>
              <a:rPr lang="de-DE" dirty="0" err="1"/>
              <a:t>Examples</a:t>
            </a:r>
            <a:endParaRPr lang="de-DE" dirty="0"/>
          </a:p>
          <a:p>
            <a:pPr lvl="1"/>
            <a:r>
              <a:rPr lang="de-DE" dirty="0"/>
              <a:t>List Data Type</a:t>
            </a:r>
          </a:p>
          <a:p>
            <a:pPr lvl="2"/>
            <a:r>
              <a:rPr lang="de-DE" dirty="0" err="1"/>
              <a:t>provides</a:t>
            </a:r>
            <a:r>
              <a:rPr lang="de-DE" dirty="0"/>
              <a:t> </a:t>
            </a:r>
            <a:r>
              <a:rPr lang="de-DE" dirty="0" err="1"/>
              <a:t>arranged</a:t>
            </a:r>
            <a:r>
              <a:rPr lang="de-DE" dirty="0"/>
              <a:t> </a:t>
            </a:r>
            <a:r>
              <a:rPr lang="de-DE" dirty="0" err="1"/>
              <a:t>list</a:t>
            </a:r>
            <a:r>
              <a:rPr lang="de-DE" dirty="0"/>
              <a:t> </a:t>
            </a:r>
            <a:r>
              <a:rPr lang="de-DE" dirty="0" err="1"/>
              <a:t>of</a:t>
            </a:r>
            <a:r>
              <a:rPr lang="de-DE" dirty="0"/>
              <a:t> </a:t>
            </a:r>
            <a:r>
              <a:rPr lang="de-DE" dirty="0" err="1"/>
              <a:t>elements</a:t>
            </a:r>
            <a:r>
              <a:rPr lang="de-DE" dirty="0"/>
              <a:t> </a:t>
            </a:r>
            <a:r>
              <a:rPr lang="de-DE" dirty="0" err="1"/>
              <a:t>of</a:t>
            </a:r>
            <a:r>
              <a:rPr lang="de-DE" dirty="0"/>
              <a:t> „simple </a:t>
            </a:r>
            <a:r>
              <a:rPr lang="de-DE" dirty="0" err="1"/>
              <a:t>data</a:t>
            </a:r>
            <a:r>
              <a:rPr lang="de-DE" dirty="0"/>
              <a:t> type“</a:t>
            </a:r>
          </a:p>
          <a:p>
            <a:pPr lvl="2"/>
            <a:r>
              <a:rPr lang="de-DE" dirty="0" err="1"/>
              <a:t>Example</a:t>
            </a:r>
            <a:r>
              <a:rPr lang="de-DE" dirty="0"/>
              <a:t>: </a:t>
            </a:r>
            <a:r>
              <a:rPr lang="de-DE" dirty="0" err="1"/>
              <a:t>MyTextList</a:t>
            </a:r>
            <a:r>
              <a:rPr lang="de-DE" dirty="0"/>
              <a:t>: List </a:t>
            </a:r>
            <a:r>
              <a:rPr lang="de-DE" dirty="0" err="1"/>
              <a:t>of</a:t>
            </a:r>
            <a:r>
              <a:rPr lang="de-DE" dirty="0"/>
              <a:t> [Text]</a:t>
            </a:r>
          </a:p>
          <a:p>
            <a:pPr lvl="2"/>
            <a:r>
              <a:rPr lang="de-DE" dirty="0"/>
              <a:t>„Array-like“ but not „</a:t>
            </a:r>
            <a:r>
              <a:rPr lang="de-DE" dirty="0" err="1"/>
              <a:t>bound</a:t>
            </a:r>
            <a:r>
              <a:rPr lang="de-DE" dirty="0"/>
              <a:t> </a:t>
            </a:r>
            <a:r>
              <a:rPr lang="de-DE" dirty="0" err="1"/>
              <a:t>by</a:t>
            </a:r>
            <a:r>
              <a:rPr lang="de-DE" dirty="0"/>
              <a:t> </a:t>
            </a:r>
            <a:r>
              <a:rPr lang="de-DE" dirty="0" err="1"/>
              <a:t>declaration</a:t>
            </a:r>
            <a:r>
              <a:rPr lang="de-DE" dirty="0"/>
              <a:t>“</a:t>
            </a:r>
          </a:p>
          <a:p>
            <a:pPr lvl="2"/>
            <a:r>
              <a:rPr lang="de-DE" dirty="0"/>
              <a:t>Comes </a:t>
            </a:r>
            <a:r>
              <a:rPr lang="de-DE" dirty="0" err="1"/>
              <a:t>with</a:t>
            </a:r>
            <a:r>
              <a:rPr lang="de-DE" dirty="0"/>
              <a:t> </a:t>
            </a:r>
            <a:r>
              <a:rPr lang="de-DE" dirty="0" err="1"/>
              <a:t>bunch</a:t>
            </a:r>
            <a:r>
              <a:rPr lang="de-DE" dirty="0"/>
              <a:t> </a:t>
            </a:r>
            <a:r>
              <a:rPr lang="de-DE" dirty="0" err="1"/>
              <a:t>of</a:t>
            </a:r>
            <a:r>
              <a:rPr lang="de-DE" dirty="0"/>
              <a:t> </a:t>
            </a:r>
            <a:r>
              <a:rPr lang="de-DE" dirty="0" err="1"/>
              <a:t>methods</a:t>
            </a:r>
            <a:r>
              <a:rPr lang="de-DE" dirty="0"/>
              <a:t> </a:t>
            </a:r>
            <a:r>
              <a:rPr lang="de-DE" dirty="0" err="1"/>
              <a:t>to</a:t>
            </a:r>
            <a:r>
              <a:rPr lang="de-DE" dirty="0"/>
              <a:t> </a:t>
            </a:r>
            <a:r>
              <a:rPr lang="de-DE" dirty="0" err="1"/>
              <a:t>manipulate</a:t>
            </a:r>
            <a:r>
              <a:rPr lang="de-DE" dirty="0"/>
              <a:t> </a:t>
            </a:r>
            <a:r>
              <a:rPr lang="de-DE" dirty="0" err="1"/>
              <a:t>lists</a:t>
            </a:r>
            <a:endParaRPr lang="de-DE" dirty="0"/>
          </a:p>
          <a:p>
            <a:pPr lvl="1"/>
            <a:r>
              <a:rPr lang="de-DE" dirty="0"/>
              <a:t>Text </a:t>
            </a:r>
            <a:r>
              <a:rPr lang="de-DE" dirty="0" err="1"/>
              <a:t>Builder</a:t>
            </a:r>
            <a:r>
              <a:rPr lang="de-DE" dirty="0"/>
              <a:t> Data Type</a:t>
            </a:r>
          </a:p>
          <a:p>
            <a:pPr lvl="2"/>
            <a:r>
              <a:rPr lang="en-GB" dirty="0"/>
              <a:t>“Wrapper” for the </a:t>
            </a:r>
            <a:r>
              <a:rPr lang="en-GB" dirty="0" err="1"/>
              <a:t>.Net</a:t>
            </a:r>
            <a:r>
              <a:rPr lang="en-GB" dirty="0"/>
              <a:t> implementation of StringBuilder.</a:t>
            </a:r>
          </a:p>
          <a:p>
            <a:pPr lvl="1"/>
            <a:r>
              <a:rPr lang="de-DE" dirty="0"/>
              <a:t>J</a:t>
            </a:r>
            <a:r>
              <a:rPr lang="en-GB" dirty="0"/>
              <a:t>son-”…” Data Types </a:t>
            </a:r>
          </a:p>
          <a:p>
            <a:pPr lvl="2"/>
            <a:r>
              <a:rPr lang="en-GB" dirty="0" err="1"/>
              <a:t>JsonArray</a:t>
            </a:r>
            <a:r>
              <a:rPr lang="en-GB" dirty="0"/>
              <a:t>, </a:t>
            </a:r>
            <a:r>
              <a:rPr lang="en-GB" dirty="0" err="1"/>
              <a:t>JsonObject</a:t>
            </a:r>
            <a:r>
              <a:rPr lang="en-GB" dirty="0"/>
              <a:t>, </a:t>
            </a:r>
            <a:r>
              <a:rPr lang="en-GB" dirty="0" err="1"/>
              <a:t>JsonToken</a:t>
            </a:r>
            <a:r>
              <a:rPr lang="en-GB" dirty="0"/>
              <a:t>, </a:t>
            </a:r>
            <a:r>
              <a:rPr lang="en-GB" dirty="0" err="1"/>
              <a:t>JsonValue</a:t>
            </a:r>
            <a:endParaRPr lang="en-GB" dirty="0"/>
          </a:p>
          <a:p>
            <a:pPr lvl="2"/>
            <a:r>
              <a:rPr lang="de-DE" dirty="0"/>
              <a:t>C</a:t>
            </a:r>
            <a:r>
              <a:rPr lang="en-GB" dirty="0" err="1"/>
              <a:t>ome</a:t>
            </a:r>
            <a:r>
              <a:rPr lang="en-GB" dirty="0"/>
              <a:t> with bunch of methods to handle / manipulate Json files</a:t>
            </a:r>
          </a:p>
          <a:p>
            <a:pPr lvl="1"/>
            <a:r>
              <a:rPr lang="de-DE" dirty="0"/>
              <a:t>„Lots </a:t>
            </a:r>
            <a:r>
              <a:rPr lang="de-DE" dirty="0" err="1"/>
              <a:t>of</a:t>
            </a:r>
            <a:r>
              <a:rPr lang="de-DE" dirty="0"/>
              <a:t>“ X</a:t>
            </a:r>
            <a:r>
              <a:rPr lang="en-GB" dirty="0"/>
              <a:t>ml-”…” Data Types</a:t>
            </a:r>
          </a:p>
          <a:p>
            <a:pPr lvl="2"/>
            <a:r>
              <a:rPr lang="de-DE" dirty="0"/>
              <a:t>Come </a:t>
            </a:r>
            <a:r>
              <a:rPr lang="de-DE" dirty="0" err="1"/>
              <a:t>with</a:t>
            </a:r>
            <a:r>
              <a:rPr lang="de-DE" dirty="0"/>
              <a:t> </a:t>
            </a:r>
            <a:r>
              <a:rPr lang="de-DE" dirty="0" err="1"/>
              <a:t>bunch</a:t>
            </a:r>
            <a:r>
              <a:rPr lang="de-DE" dirty="0"/>
              <a:t> </a:t>
            </a:r>
            <a:r>
              <a:rPr lang="de-DE" dirty="0" err="1"/>
              <a:t>of</a:t>
            </a:r>
            <a:r>
              <a:rPr lang="de-DE" dirty="0"/>
              <a:t> </a:t>
            </a:r>
            <a:r>
              <a:rPr lang="de-DE" dirty="0" err="1"/>
              <a:t>methods</a:t>
            </a:r>
            <a:r>
              <a:rPr lang="de-DE" dirty="0"/>
              <a:t> </a:t>
            </a:r>
            <a:r>
              <a:rPr lang="de-DE" dirty="0" err="1"/>
              <a:t>concerning</a:t>
            </a:r>
            <a:r>
              <a:rPr lang="de-DE" dirty="0"/>
              <a:t> </a:t>
            </a:r>
            <a:r>
              <a:rPr lang="de-DE" dirty="0" err="1"/>
              <a:t>xml</a:t>
            </a:r>
            <a:r>
              <a:rPr lang="de-DE" dirty="0"/>
              <a:t> </a:t>
            </a:r>
            <a:r>
              <a:rPr lang="de-DE" dirty="0" err="1"/>
              <a:t>handling</a:t>
            </a:r>
            <a:endParaRPr lang="en-GB" dirty="0"/>
          </a:p>
          <a:p>
            <a:pPr marL="914400" lvl="2" indent="0">
              <a:buNone/>
            </a:pPr>
            <a:endParaRPr lang="de-DE" dirty="0"/>
          </a:p>
          <a:p>
            <a:endParaRPr lang="de-DE" dirty="0"/>
          </a:p>
        </p:txBody>
      </p:sp>
    </p:spTree>
    <p:extLst>
      <p:ext uri="{BB962C8B-B14F-4D97-AF65-F5344CB8AC3E}">
        <p14:creationId xmlns:p14="http://schemas.microsoft.com/office/powerpoint/2010/main" val="201346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2C6DE8D1-C319-4ED8-A489-3D7B9B69869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2" r="52"/>
          <a:stretch>
            <a:fillRect/>
          </a:stretch>
        </p:blipFill>
        <p:spPr/>
      </p:pic>
      <p:sp>
        <p:nvSpPr>
          <p:cNvPr id="8" name="Textplatzhalter 7">
            <a:extLst>
              <a:ext uri="{FF2B5EF4-FFF2-40B4-BE49-F238E27FC236}">
                <a16:creationId xmlns:a16="http://schemas.microsoft.com/office/drawing/2014/main" id="{EF906C40-EE14-4648-ACA0-65C59D02C74B}"/>
              </a:ext>
            </a:extLst>
          </p:cNvPr>
          <p:cNvSpPr>
            <a:spLocks noGrp="1"/>
          </p:cNvSpPr>
          <p:nvPr>
            <p:ph type="body" sz="quarter" idx="14"/>
          </p:nvPr>
        </p:nvSpPr>
        <p:spPr/>
        <p:txBody>
          <a:bodyPr/>
          <a:lstStyle/>
          <a:p>
            <a:r>
              <a:rPr lang="en-US" dirty="0"/>
              <a:t>APP Dependencies</a:t>
            </a:r>
          </a:p>
          <a:p>
            <a:r>
              <a:rPr lang="en-US" dirty="0"/>
              <a:t>The “CU Launcher”</a:t>
            </a:r>
          </a:p>
          <a:p>
            <a:r>
              <a:rPr lang="en-US" dirty="0"/>
              <a:t>Debugger</a:t>
            </a:r>
          </a:p>
          <a:p>
            <a:r>
              <a:rPr lang="en-US" dirty="0"/>
              <a:t>Life Cycle Management</a:t>
            </a:r>
          </a:p>
          <a:p>
            <a:r>
              <a:rPr lang="en-US" dirty="0"/>
              <a:t>Language Features</a:t>
            </a:r>
          </a:p>
          <a:p>
            <a:r>
              <a:rPr lang="en-US" dirty="0"/>
              <a:t>… to be added …</a:t>
            </a:r>
            <a:endParaRPr lang="de-DE" dirty="0"/>
          </a:p>
        </p:txBody>
      </p:sp>
      <p:sp>
        <p:nvSpPr>
          <p:cNvPr id="3" name="Datumsplatzhalter 2">
            <a:extLst>
              <a:ext uri="{FF2B5EF4-FFF2-40B4-BE49-F238E27FC236}">
                <a16:creationId xmlns:a16="http://schemas.microsoft.com/office/drawing/2014/main" id="{60855A9C-6908-4831-BAEE-62120A39FF0F}"/>
              </a:ext>
            </a:extLst>
          </p:cNvPr>
          <p:cNvSpPr>
            <a:spLocks noGrp="1"/>
          </p:cNvSpPr>
          <p:nvPr>
            <p:ph type="dt" sz="half" idx="10"/>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8E4C43D4-5F36-442A-A252-DD61704B7DBD}"/>
              </a:ext>
            </a:extLst>
          </p:cNvPr>
          <p:cNvSpPr>
            <a:spLocks noGrp="1"/>
          </p:cNvSpPr>
          <p:nvPr>
            <p:ph type="sldNum" sz="quarter" idx="12"/>
          </p:nvPr>
        </p:nvSpPr>
        <p:spPr/>
        <p:txBody>
          <a:bodyPr/>
          <a:lstStyle/>
          <a:p>
            <a:r>
              <a:rPr lang="de-DE"/>
              <a:t> </a:t>
            </a:r>
            <a:fld id="{F0389FF0-EA6C-204E-82DF-16D97CC1B00E}" type="slidenum">
              <a:rPr lang="de-DE" smtClean="0"/>
              <a:pPr/>
              <a:t>141</a:t>
            </a:fld>
            <a:endParaRPr lang="de-DE"/>
          </a:p>
        </p:txBody>
      </p:sp>
      <p:sp>
        <p:nvSpPr>
          <p:cNvPr id="6" name="Titel 5">
            <a:extLst>
              <a:ext uri="{FF2B5EF4-FFF2-40B4-BE49-F238E27FC236}">
                <a16:creationId xmlns:a16="http://schemas.microsoft.com/office/drawing/2014/main" id="{E33FC058-C81E-4011-8400-05C0EE9C9935}"/>
              </a:ext>
            </a:extLst>
          </p:cNvPr>
          <p:cNvSpPr>
            <a:spLocks noGrp="1"/>
          </p:cNvSpPr>
          <p:nvPr>
            <p:ph type="title"/>
          </p:nvPr>
        </p:nvSpPr>
        <p:spPr>
          <a:xfrm>
            <a:off x="360000" y="1260000"/>
            <a:ext cx="5739175" cy="360099"/>
          </a:xfrm>
        </p:spPr>
        <p:txBody>
          <a:bodyPr/>
          <a:lstStyle/>
          <a:p>
            <a:r>
              <a:rPr lang="en-US" dirty="0"/>
              <a:t>Miscellaneous</a:t>
            </a:r>
          </a:p>
        </p:txBody>
      </p:sp>
      <p:pic>
        <p:nvPicPr>
          <p:cNvPr id="11" name="Grafik 10">
            <a:extLst>
              <a:ext uri="{FF2B5EF4-FFF2-40B4-BE49-F238E27FC236}">
                <a16:creationId xmlns:a16="http://schemas.microsoft.com/office/drawing/2014/main" id="{B9BA50CC-CE52-4028-AD93-28C0194786BF}"/>
              </a:ext>
            </a:extLst>
          </p:cNvPr>
          <p:cNvPicPr>
            <a:picLocks noChangeAspect="1"/>
          </p:cNvPicPr>
          <p:nvPr/>
        </p:nvPicPr>
        <p:blipFill>
          <a:blip r:embed="rId3"/>
          <a:stretch>
            <a:fillRect/>
          </a:stretch>
        </p:blipFill>
        <p:spPr>
          <a:xfrm>
            <a:off x="3606172" y="1102983"/>
            <a:ext cx="2492615" cy="1972727"/>
          </a:xfrm>
          <a:prstGeom prst="rect">
            <a:avLst/>
          </a:prstGeom>
        </p:spPr>
      </p:pic>
    </p:spTree>
    <p:extLst>
      <p:ext uri="{BB962C8B-B14F-4D97-AF65-F5344CB8AC3E}">
        <p14:creationId xmlns:p14="http://schemas.microsoft.com/office/powerpoint/2010/main" val="4100899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2C6DE8D1-C319-4ED8-A489-3D7B9B69869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2" r="52"/>
          <a:stretch>
            <a:fillRect/>
          </a:stretch>
        </p:blipFill>
        <p:spPr/>
      </p:pic>
      <p:sp>
        <p:nvSpPr>
          <p:cNvPr id="8" name="Textplatzhalter 7">
            <a:extLst>
              <a:ext uri="{FF2B5EF4-FFF2-40B4-BE49-F238E27FC236}">
                <a16:creationId xmlns:a16="http://schemas.microsoft.com/office/drawing/2014/main" id="{EF906C40-EE14-4648-ACA0-65C59D02C74B}"/>
              </a:ext>
            </a:extLst>
          </p:cNvPr>
          <p:cNvSpPr>
            <a:spLocks noGrp="1"/>
          </p:cNvSpPr>
          <p:nvPr>
            <p:ph type="body" sz="quarter" idx="14"/>
          </p:nvPr>
        </p:nvSpPr>
        <p:spPr/>
        <p:txBody>
          <a:bodyPr/>
          <a:lstStyle/>
          <a:p>
            <a:r>
              <a:rPr lang="en-US" dirty="0"/>
              <a:t>APP Dependencies</a:t>
            </a:r>
          </a:p>
          <a:p>
            <a:r>
              <a:rPr lang="en-US" dirty="0"/>
              <a:t>The “CU Launcher”</a:t>
            </a:r>
          </a:p>
          <a:p>
            <a:r>
              <a:rPr lang="en-US" dirty="0"/>
              <a:t>Debugger</a:t>
            </a:r>
          </a:p>
          <a:p>
            <a:r>
              <a:rPr lang="en-US" dirty="0"/>
              <a:t>Life Cycle Management</a:t>
            </a:r>
          </a:p>
          <a:p>
            <a:r>
              <a:rPr lang="en-US" dirty="0"/>
              <a:t>Language Features</a:t>
            </a:r>
          </a:p>
          <a:p>
            <a:r>
              <a:rPr lang="en-US" b="1" dirty="0">
                <a:solidFill>
                  <a:srgbClr val="FF0000"/>
                </a:solidFill>
              </a:rPr>
              <a:t>… to be added …</a:t>
            </a:r>
            <a:endParaRPr lang="de-DE" b="1" dirty="0">
              <a:solidFill>
                <a:srgbClr val="FF0000"/>
              </a:solidFill>
            </a:endParaRPr>
          </a:p>
        </p:txBody>
      </p:sp>
      <p:sp>
        <p:nvSpPr>
          <p:cNvPr id="3" name="Datumsplatzhalter 2">
            <a:extLst>
              <a:ext uri="{FF2B5EF4-FFF2-40B4-BE49-F238E27FC236}">
                <a16:creationId xmlns:a16="http://schemas.microsoft.com/office/drawing/2014/main" id="{60855A9C-6908-4831-BAEE-62120A39FF0F}"/>
              </a:ext>
            </a:extLst>
          </p:cNvPr>
          <p:cNvSpPr>
            <a:spLocks noGrp="1"/>
          </p:cNvSpPr>
          <p:nvPr>
            <p:ph type="dt" sz="half" idx="10"/>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8E4C43D4-5F36-442A-A252-DD61704B7DBD}"/>
              </a:ext>
            </a:extLst>
          </p:cNvPr>
          <p:cNvSpPr>
            <a:spLocks noGrp="1"/>
          </p:cNvSpPr>
          <p:nvPr>
            <p:ph type="sldNum" sz="quarter" idx="12"/>
          </p:nvPr>
        </p:nvSpPr>
        <p:spPr/>
        <p:txBody>
          <a:bodyPr/>
          <a:lstStyle/>
          <a:p>
            <a:r>
              <a:rPr lang="de-DE"/>
              <a:t> </a:t>
            </a:r>
            <a:fld id="{F0389FF0-EA6C-204E-82DF-16D97CC1B00E}" type="slidenum">
              <a:rPr lang="de-DE" smtClean="0"/>
              <a:pPr/>
              <a:t>142</a:t>
            </a:fld>
            <a:endParaRPr lang="de-DE"/>
          </a:p>
        </p:txBody>
      </p:sp>
      <p:sp>
        <p:nvSpPr>
          <p:cNvPr id="6" name="Titel 5">
            <a:extLst>
              <a:ext uri="{FF2B5EF4-FFF2-40B4-BE49-F238E27FC236}">
                <a16:creationId xmlns:a16="http://schemas.microsoft.com/office/drawing/2014/main" id="{E33FC058-C81E-4011-8400-05C0EE9C9935}"/>
              </a:ext>
            </a:extLst>
          </p:cNvPr>
          <p:cNvSpPr>
            <a:spLocks noGrp="1"/>
          </p:cNvSpPr>
          <p:nvPr>
            <p:ph type="title"/>
          </p:nvPr>
        </p:nvSpPr>
        <p:spPr>
          <a:xfrm>
            <a:off x="360000" y="1260000"/>
            <a:ext cx="5739175" cy="360099"/>
          </a:xfrm>
        </p:spPr>
        <p:txBody>
          <a:bodyPr/>
          <a:lstStyle/>
          <a:p>
            <a:r>
              <a:rPr lang="en-US" dirty="0"/>
              <a:t>Miscellaneous</a:t>
            </a:r>
          </a:p>
        </p:txBody>
      </p:sp>
      <p:pic>
        <p:nvPicPr>
          <p:cNvPr id="11" name="Grafik 10">
            <a:extLst>
              <a:ext uri="{FF2B5EF4-FFF2-40B4-BE49-F238E27FC236}">
                <a16:creationId xmlns:a16="http://schemas.microsoft.com/office/drawing/2014/main" id="{B9BA50CC-CE52-4028-AD93-28C0194786BF}"/>
              </a:ext>
            </a:extLst>
          </p:cNvPr>
          <p:cNvPicPr>
            <a:picLocks noChangeAspect="1"/>
          </p:cNvPicPr>
          <p:nvPr/>
        </p:nvPicPr>
        <p:blipFill>
          <a:blip r:embed="rId3"/>
          <a:stretch>
            <a:fillRect/>
          </a:stretch>
        </p:blipFill>
        <p:spPr>
          <a:xfrm>
            <a:off x="3606172" y="1102983"/>
            <a:ext cx="2492615" cy="1972727"/>
          </a:xfrm>
          <a:prstGeom prst="rect">
            <a:avLst/>
          </a:prstGeom>
        </p:spPr>
      </p:pic>
    </p:spTree>
    <p:extLst>
      <p:ext uri="{BB962C8B-B14F-4D97-AF65-F5344CB8AC3E}">
        <p14:creationId xmlns:p14="http://schemas.microsoft.com/office/powerpoint/2010/main" val="2645302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393EE-B346-4B32-9C00-AC4CFD67FE0A}"/>
              </a:ext>
            </a:extLst>
          </p:cNvPr>
          <p:cNvSpPr>
            <a:spLocks noGrp="1"/>
          </p:cNvSpPr>
          <p:nvPr>
            <p:ph type="title"/>
          </p:nvPr>
        </p:nvSpPr>
        <p:spPr/>
        <p:txBody>
          <a:bodyPr/>
          <a:lstStyle/>
          <a:p>
            <a:r>
              <a:rPr lang="de-DE" dirty="0" err="1"/>
              <a:t>Miscellaneous</a:t>
            </a:r>
            <a:br>
              <a:rPr lang="de-DE" dirty="0"/>
            </a:br>
            <a:r>
              <a:rPr lang="en-GB" dirty="0">
                <a:solidFill>
                  <a:schemeClr val="bg2"/>
                </a:solidFill>
              </a:rPr>
              <a:t>…to be added …</a:t>
            </a:r>
            <a:endParaRPr lang="en-GB" dirty="0"/>
          </a:p>
        </p:txBody>
      </p:sp>
      <p:sp>
        <p:nvSpPr>
          <p:cNvPr id="3" name="Datumsplatzhalter 2">
            <a:extLst>
              <a:ext uri="{FF2B5EF4-FFF2-40B4-BE49-F238E27FC236}">
                <a16:creationId xmlns:a16="http://schemas.microsoft.com/office/drawing/2014/main" id="{27588994-FC10-4608-8AE4-E43C23C0B97F}"/>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1CC26E2B-B204-4B6D-BA1D-F35C5EFEE29B}"/>
              </a:ext>
            </a:extLst>
          </p:cNvPr>
          <p:cNvSpPr>
            <a:spLocks noGrp="1"/>
          </p:cNvSpPr>
          <p:nvPr>
            <p:ph type="sldNum" sz="quarter" idx="4"/>
          </p:nvPr>
        </p:nvSpPr>
        <p:spPr/>
        <p:txBody>
          <a:bodyPr/>
          <a:lstStyle/>
          <a:p>
            <a:r>
              <a:rPr lang="de-DE"/>
              <a:t> </a:t>
            </a:r>
            <a:fld id="{F0389FF0-EA6C-204E-82DF-16D97CC1B00E}" type="slidenum">
              <a:rPr lang="de-DE" smtClean="0"/>
              <a:pPr/>
              <a:t>143</a:t>
            </a:fld>
            <a:endParaRPr lang="de-DE"/>
          </a:p>
        </p:txBody>
      </p:sp>
      <p:sp>
        <p:nvSpPr>
          <p:cNvPr id="5" name="Textplatzhalter 4">
            <a:extLst>
              <a:ext uri="{FF2B5EF4-FFF2-40B4-BE49-F238E27FC236}">
                <a16:creationId xmlns:a16="http://schemas.microsoft.com/office/drawing/2014/main" id="{E116CE16-5CCE-40C7-B8C1-348AD9584DE3}"/>
              </a:ext>
            </a:extLst>
          </p:cNvPr>
          <p:cNvSpPr>
            <a:spLocks noGrp="1"/>
          </p:cNvSpPr>
          <p:nvPr>
            <p:ph type="body" sz="quarter" idx="10"/>
          </p:nvPr>
        </p:nvSpPr>
        <p:spPr>
          <a:xfrm>
            <a:off x="360000" y="1068215"/>
            <a:ext cx="11466000" cy="5675175"/>
          </a:xfrm>
        </p:spPr>
        <p:txBody>
          <a:bodyPr/>
          <a:lstStyle/>
          <a:p>
            <a:r>
              <a:rPr lang="de-DE" dirty="0"/>
              <a:t>Notes on</a:t>
            </a:r>
          </a:p>
          <a:p>
            <a:pPr lvl="1"/>
            <a:r>
              <a:rPr lang="de-DE" dirty="0"/>
              <a:t>Permission Sets</a:t>
            </a:r>
          </a:p>
          <a:p>
            <a:pPr marL="457200" lvl="1" indent="0">
              <a:buNone/>
            </a:pPr>
            <a:endParaRPr lang="de-DE" dirty="0"/>
          </a:p>
          <a:p>
            <a:pPr marL="457200" lvl="1" indent="0">
              <a:buNone/>
            </a:pPr>
            <a:endParaRPr lang="de-DE" dirty="0"/>
          </a:p>
          <a:p>
            <a:pPr marL="457200" lvl="1" indent="0">
              <a:buNone/>
            </a:pPr>
            <a:endParaRPr lang="de-DE" dirty="0"/>
          </a:p>
          <a:p>
            <a:pPr marL="457200" lvl="1" indent="0">
              <a:buNone/>
            </a:pPr>
            <a:endParaRPr lang="de-DE" dirty="0"/>
          </a:p>
          <a:p>
            <a:pPr marL="457200" lvl="1" indent="0">
              <a:buNone/>
            </a:pPr>
            <a:endParaRPr lang="de-DE" dirty="0"/>
          </a:p>
          <a:p>
            <a:pPr marL="457200" lvl="1" indent="0">
              <a:buNone/>
            </a:pPr>
            <a:endParaRPr lang="de-DE" dirty="0"/>
          </a:p>
          <a:p>
            <a:pPr marL="457200" lvl="1" indent="0">
              <a:buNone/>
            </a:pPr>
            <a:endParaRPr lang="de-DE" dirty="0"/>
          </a:p>
          <a:p>
            <a:pPr marL="457200" lvl="1" indent="0">
              <a:buNone/>
            </a:pPr>
            <a:endParaRPr lang="de-DE" dirty="0"/>
          </a:p>
          <a:p>
            <a:pPr marL="457200" lvl="1" indent="0">
              <a:buNone/>
            </a:pPr>
            <a:endParaRPr lang="de-DE" dirty="0"/>
          </a:p>
          <a:p>
            <a:pPr lvl="1"/>
            <a:endParaRPr lang="de-DE" dirty="0"/>
          </a:p>
          <a:p>
            <a:pPr lvl="1"/>
            <a:endParaRPr lang="de-DE" dirty="0"/>
          </a:p>
          <a:p>
            <a:pPr lvl="1"/>
            <a:endParaRPr lang="de-DE" dirty="0"/>
          </a:p>
        </p:txBody>
      </p:sp>
      <p:pic>
        <p:nvPicPr>
          <p:cNvPr id="6" name="Grafik 5">
            <a:extLst>
              <a:ext uri="{FF2B5EF4-FFF2-40B4-BE49-F238E27FC236}">
                <a16:creationId xmlns:a16="http://schemas.microsoft.com/office/drawing/2014/main" id="{BA81EA42-74AD-46C2-A025-567BFA506186}"/>
              </a:ext>
            </a:extLst>
          </p:cNvPr>
          <p:cNvPicPr>
            <a:picLocks noChangeAspect="1"/>
          </p:cNvPicPr>
          <p:nvPr/>
        </p:nvPicPr>
        <p:blipFill>
          <a:blip r:embed="rId2"/>
          <a:stretch>
            <a:fillRect/>
          </a:stretch>
        </p:blipFill>
        <p:spPr>
          <a:xfrm>
            <a:off x="1986856" y="1965199"/>
            <a:ext cx="7984725" cy="3188971"/>
          </a:xfrm>
          <a:prstGeom prst="rect">
            <a:avLst/>
          </a:prstGeom>
        </p:spPr>
      </p:pic>
    </p:spTree>
    <p:extLst>
      <p:ext uri="{BB962C8B-B14F-4D97-AF65-F5344CB8AC3E}">
        <p14:creationId xmlns:p14="http://schemas.microsoft.com/office/powerpoint/2010/main" val="423064569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393EE-B346-4B32-9C00-AC4CFD67FE0A}"/>
              </a:ext>
            </a:extLst>
          </p:cNvPr>
          <p:cNvSpPr>
            <a:spLocks noGrp="1"/>
          </p:cNvSpPr>
          <p:nvPr>
            <p:ph type="title"/>
          </p:nvPr>
        </p:nvSpPr>
        <p:spPr/>
        <p:txBody>
          <a:bodyPr/>
          <a:lstStyle/>
          <a:p>
            <a:r>
              <a:rPr lang="de-DE" dirty="0" err="1"/>
              <a:t>Miscellaneous</a:t>
            </a:r>
            <a:br>
              <a:rPr lang="de-DE" dirty="0"/>
            </a:br>
            <a:r>
              <a:rPr lang="en-GB" dirty="0">
                <a:solidFill>
                  <a:schemeClr val="bg2"/>
                </a:solidFill>
              </a:rPr>
              <a:t>…to be added …  | continued</a:t>
            </a:r>
            <a:endParaRPr lang="en-GB" dirty="0"/>
          </a:p>
        </p:txBody>
      </p:sp>
      <p:sp>
        <p:nvSpPr>
          <p:cNvPr id="3" name="Datumsplatzhalter 2">
            <a:extLst>
              <a:ext uri="{FF2B5EF4-FFF2-40B4-BE49-F238E27FC236}">
                <a16:creationId xmlns:a16="http://schemas.microsoft.com/office/drawing/2014/main" id="{27588994-FC10-4608-8AE4-E43C23C0B97F}"/>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1CC26E2B-B204-4B6D-BA1D-F35C5EFEE29B}"/>
              </a:ext>
            </a:extLst>
          </p:cNvPr>
          <p:cNvSpPr>
            <a:spLocks noGrp="1"/>
          </p:cNvSpPr>
          <p:nvPr>
            <p:ph type="sldNum" sz="quarter" idx="4"/>
          </p:nvPr>
        </p:nvSpPr>
        <p:spPr/>
        <p:txBody>
          <a:bodyPr/>
          <a:lstStyle/>
          <a:p>
            <a:r>
              <a:rPr lang="de-DE"/>
              <a:t> </a:t>
            </a:r>
            <a:fld id="{F0389FF0-EA6C-204E-82DF-16D97CC1B00E}" type="slidenum">
              <a:rPr lang="de-DE" smtClean="0"/>
              <a:pPr/>
              <a:t>144</a:t>
            </a:fld>
            <a:endParaRPr lang="de-DE"/>
          </a:p>
        </p:txBody>
      </p:sp>
      <p:sp>
        <p:nvSpPr>
          <p:cNvPr id="5" name="Textplatzhalter 4">
            <a:extLst>
              <a:ext uri="{FF2B5EF4-FFF2-40B4-BE49-F238E27FC236}">
                <a16:creationId xmlns:a16="http://schemas.microsoft.com/office/drawing/2014/main" id="{E116CE16-5CCE-40C7-B8C1-348AD9584DE3}"/>
              </a:ext>
            </a:extLst>
          </p:cNvPr>
          <p:cNvSpPr>
            <a:spLocks noGrp="1"/>
          </p:cNvSpPr>
          <p:nvPr>
            <p:ph type="body" sz="quarter" idx="10"/>
          </p:nvPr>
        </p:nvSpPr>
        <p:spPr>
          <a:xfrm>
            <a:off x="360000" y="1068215"/>
            <a:ext cx="11466000" cy="5675175"/>
          </a:xfrm>
        </p:spPr>
        <p:txBody>
          <a:bodyPr/>
          <a:lstStyle/>
          <a:p>
            <a:r>
              <a:rPr lang="de-DE" dirty="0"/>
              <a:t>Notes on</a:t>
            </a:r>
          </a:p>
          <a:p>
            <a:pPr lvl="1"/>
            <a:r>
              <a:rPr lang="de-DE" dirty="0" err="1"/>
              <a:t>DataType</a:t>
            </a:r>
            <a:r>
              <a:rPr lang="de-DE" dirty="0"/>
              <a:t> „Dictionary“</a:t>
            </a:r>
          </a:p>
          <a:p>
            <a:pPr lvl="2"/>
            <a:r>
              <a:rPr lang="de-DE" dirty="0">
                <a:hlinkClick r:id="rId2"/>
              </a:rPr>
              <a:t>https://docs.microsoft.com/en-us/dynamics365/business-central/dev-itpro/developer/methods-auto/dictionary/dictionary-data-type</a:t>
            </a:r>
            <a:endParaRPr lang="de-DE" dirty="0"/>
          </a:p>
          <a:p>
            <a:pPr lvl="1"/>
            <a:r>
              <a:rPr lang="de-DE" dirty="0" err="1"/>
              <a:t>Procedure</a:t>
            </a:r>
            <a:r>
              <a:rPr lang="de-DE" dirty="0"/>
              <a:t> </a:t>
            </a:r>
            <a:r>
              <a:rPr lang="de-DE" dirty="0" err="1"/>
              <a:t>Overload</a:t>
            </a:r>
            <a:r>
              <a:rPr lang="de-DE" dirty="0"/>
              <a:t> </a:t>
            </a:r>
          </a:p>
          <a:p>
            <a:pPr lvl="2"/>
            <a:r>
              <a:rPr lang="de-DE" dirty="0">
                <a:hlinkClick r:id="rId3"/>
              </a:rPr>
              <a:t>https://docs.microsoft.com/en-us/dynamics365/business-central/dev-itpro/developer/methods/devenv-overload-method</a:t>
            </a:r>
            <a:endParaRPr lang="de-DE" dirty="0"/>
          </a:p>
          <a:p>
            <a:pPr lvl="1"/>
            <a:r>
              <a:rPr lang="de-DE" dirty="0" err="1"/>
              <a:t>HowTo</a:t>
            </a:r>
            <a:r>
              <a:rPr lang="de-DE" dirty="0"/>
              <a:t> handle </a:t>
            </a:r>
            <a:r>
              <a:rPr lang="de-DE" dirty="0" err="1"/>
              <a:t>xliffs</a:t>
            </a:r>
            <a:endParaRPr lang="de-DE" dirty="0"/>
          </a:p>
          <a:p>
            <a:pPr lvl="2"/>
            <a:r>
              <a:rPr lang="de-DE" dirty="0">
                <a:hlinkClick r:id="rId4"/>
              </a:rPr>
              <a:t>https://docs.microsoft.com/en-us/dynamics365/business-central/dev-itpro/developer/devenv-work-with-translation-files</a:t>
            </a:r>
            <a:endParaRPr lang="de-DE" dirty="0"/>
          </a:p>
          <a:p>
            <a:pPr lvl="2"/>
            <a:r>
              <a:rPr lang="de-DE" dirty="0"/>
              <a:t>Store in „</a:t>
            </a:r>
            <a:r>
              <a:rPr lang="de-DE" dirty="0" err="1"/>
              <a:t>agent</a:t>
            </a:r>
            <a:r>
              <a:rPr lang="de-DE" dirty="0"/>
              <a:t> </a:t>
            </a:r>
            <a:r>
              <a:rPr lang="de-DE" dirty="0" err="1"/>
              <a:t>folder</a:t>
            </a:r>
            <a:r>
              <a:rPr lang="de-DE" dirty="0"/>
              <a:t>“, „</a:t>
            </a:r>
            <a:r>
              <a:rPr lang="de-DE" dirty="0" err="1"/>
              <a:t>to</a:t>
            </a:r>
            <a:r>
              <a:rPr lang="de-DE" dirty="0"/>
              <a:t> </a:t>
            </a:r>
            <a:r>
              <a:rPr lang="de-DE" dirty="0" err="1"/>
              <a:t>be</a:t>
            </a:r>
            <a:r>
              <a:rPr lang="de-DE" dirty="0"/>
              <a:t> </a:t>
            </a:r>
            <a:r>
              <a:rPr lang="de-DE" dirty="0" err="1"/>
              <a:t>automatically</a:t>
            </a:r>
            <a:r>
              <a:rPr lang="de-DE" dirty="0"/>
              <a:t> </a:t>
            </a:r>
            <a:r>
              <a:rPr lang="de-DE" dirty="0" err="1"/>
              <a:t>collected</a:t>
            </a:r>
            <a:r>
              <a:rPr lang="de-DE" dirty="0"/>
              <a:t> in </a:t>
            </a:r>
            <a:r>
              <a:rPr lang="de-DE" dirty="0" err="1"/>
              <a:t>central</a:t>
            </a:r>
            <a:r>
              <a:rPr lang="de-DE" dirty="0"/>
              <a:t> </a:t>
            </a:r>
            <a:r>
              <a:rPr lang="de-DE" dirty="0" err="1"/>
              <a:t>folder</a:t>
            </a:r>
            <a:r>
              <a:rPr lang="de-DE" dirty="0"/>
              <a:t> </a:t>
            </a:r>
            <a:r>
              <a:rPr lang="de-DE" dirty="0" err="1"/>
              <a:t>before</a:t>
            </a:r>
            <a:r>
              <a:rPr lang="de-DE" dirty="0"/>
              <a:t> </a:t>
            </a:r>
            <a:r>
              <a:rPr lang="de-DE" dirty="0" err="1"/>
              <a:t>starting</a:t>
            </a:r>
            <a:r>
              <a:rPr lang="de-DE" dirty="0"/>
              <a:t> </a:t>
            </a:r>
            <a:r>
              <a:rPr lang="de-DE" dirty="0" err="1"/>
              <a:t>the</a:t>
            </a:r>
            <a:r>
              <a:rPr lang="de-DE" dirty="0"/>
              <a:t> </a:t>
            </a:r>
            <a:r>
              <a:rPr lang="de-DE" dirty="0" err="1"/>
              <a:t>build</a:t>
            </a:r>
            <a:r>
              <a:rPr lang="de-DE" dirty="0"/>
              <a:t> </a:t>
            </a:r>
            <a:r>
              <a:rPr lang="de-DE" dirty="0" err="1"/>
              <a:t>process</a:t>
            </a:r>
            <a:r>
              <a:rPr lang="de-DE" dirty="0"/>
              <a:t>“</a:t>
            </a:r>
          </a:p>
          <a:p>
            <a:pPr lvl="1"/>
            <a:r>
              <a:rPr lang="de-DE" dirty="0" err="1"/>
              <a:t>HowTo</a:t>
            </a:r>
            <a:r>
              <a:rPr lang="de-DE" dirty="0"/>
              <a:t> handle </a:t>
            </a:r>
            <a:r>
              <a:rPr lang="de-DE" dirty="0" err="1"/>
              <a:t>layouts</a:t>
            </a:r>
            <a:endParaRPr lang="de-DE" dirty="0"/>
          </a:p>
          <a:p>
            <a:pPr lvl="2"/>
            <a:r>
              <a:rPr lang="de-DE" dirty="0">
                <a:hlinkClick r:id="rId5"/>
              </a:rPr>
              <a:t>https://docs.microsoft.com/en-us/dynamics365/business-central/dev-itpro/developer/devenv-howto-rdl-report-layout</a:t>
            </a:r>
            <a:endParaRPr lang="de-DE" dirty="0"/>
          </a:p>
          <a:p>
            <a:pPr lvl="2"/>
            <a:r>
              <a:rPr lang="de-DE" dirty="0"/>
              <a:t>Store in „</a:t>
            </a:r>
            <a:r>
              <a:rPr lang="de-DE" dirty="0" err="1"/>
              <a:t>agent</a:t>
            </a:r>
            <a:r>
              <a:rPr lang="de-DE" dirty="0"/>
              <a:t> </a:t>
            </a:r>
            <a:r>
              <a:rPr lang="de-DE" dirty="0" err="1"/>
              <a:t>folder</a:t>
            </a:r>
            <a:r>
              <a:rPr lang="de-DE" dirty="0"/>
              <a:t>“, „</a:t>
            </a:r>
            <a:r>
              <a:rPr lang="de-DE" dirty="0" err="1"/>
              <a:t>to</a:t>
            </a:r>
            <a:r>
              <a:rPr lang="de-DE" dirty="0"/>
              <a:t> </a:t>
            </a:r>
            <a:r>
              <a:rPr lang="de-DE" dirty="0" err="1"/>
              <a:t>be</a:t>
            </a:r>
            <a:r>
              <a:rPr lang="de-DE" dirty="0"/>
              <a:t> </a:t>
            </a:r>
            <a:r>
              <a:rPr lang="de-DE" dirty="0" err="1"/>
              <a:t>automatically</a:t>
            </a:r>
            <a:r>
              <a:rPr lang="de-DE" dirty="0"/>
              <a:t> </a:t>
            </a:r>
            <a:r>
              <a:rPr lang="de-DE" dirty="0" err="1"/>
              <a:t>copied</a:t>
            </a:r>
            <a:r>
              <a:rPr lang="de-DE" dirty="0"/>
              <a:t> </a:t>
            </a:r>
            <a:r>
              <a:rPr lang="de-DE" dirty="0" err="1"/>
              <a:t>to</a:t>
            </a:r>
            <a:r>
              <a:rPr lang="de-DE" dirty="0"/>
              <a:t> </a:t>
            </a:r>
            <a:r>
              <a:rPr lang="de-DE" dirty="0" err="1"/>
              <a:t>central</a:t>
            </a:r>
            <a:r>
              <a:rPr lang="de-DE" dirty="0"/>
              <a:t> </a:t>
            </a:r>
            <a:r>
              <a:rPr lang="de-DE" dirty="0" err="1"/>
              <a:t>folder</a:t>
            </a:r>
            <a:r>
              <a:rPr lang="de-DE" dirty="0"/>
              <a:t> </a:t>
            </a:r>
            <a:r>
              <a:rPr lang="de-DE" dirty="0" err="1"/>
              <a:t>before</a:t>
            </a:r>
            <a:r>
              <a:rPr lang="de-DE" dirty="0"/>
              <a:t> </a:t>
            </a:r>
            <a:r>
              <a:rPr lang="de-DE" dirty="0" err="1"/>
              <a:t>starting</a:t>
            </a:r>
            <a:r>
              <a:rPr lang="de-DE" dirty="0"/>
              <a:t> </a:t>
            </a:r>
            <a:r>
              <a:rPr lang="de-DE" dirty="0" err="1"/>
              <a:t>the</a:t>
            </a:r>
            <a:r>
              <a:rPr lang="de-DE" dirty="0"/>
              <a:t> </a:t>
            </a:r>
            <a:r>
              <a:rPr lang="de-DE" dirty="0" err="1"/>
              <a:t>build</a:t>
            </a:r>
            <a:r>
              <a:rPr lang="de-DE" dirty="0"/>
              <a:t> </a:t>
            </a:r>
            <a:r>
              <a:rPr lang="de-DE" dirty="0" err="1"/>
              <a:t>process</a:t>
            </a:r>
            <a:r>
              <a:rPr lang="de-DE" dirty="0"/>
              <a:t>“</a:t>
            </a:r>
          </a:p>
          <a:p>
            <a:pPr lvl="2"/>
            <a:endParaRPr lang="de-DE" dirty="0"/>
          </a:p>
          <a:p>
            <a:endParaRPr lang="de-DE" dirty="0"/>
          </a:p>
        </p:txBody>
      </p:sp>
    </p:spTree>
    <p:extLst>
      <p:ext uri="{BB962C8B-B14F-4D97-AF65-F5344CB8AC3E}">
        <p14:creationId xmlns:p14="http://schemas.microsoft.com/office/powerpoint/2010/main" val="31848240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393EE-B346-4B32-9C00-AC4CFD67FE0A}"/>
              </a:ext>
            </a:extLst>
          </p:cNvPr>
          <p:cNvSpPr>
            <a:spLocks noGrp="1"/>
          </p:cNvSpPr>
          <p:nvPr>
            <p:ph type="title"/>
          </p:nvPr>
        </p:nvSpPr>
        <p:spPr/>
        <p:txBody>
          <a:bodyPr/>
          <a:lstStyle/>
          <a:p>
            <a:r>
              <a:rPr lang="de-DE" dirty="0" err="1"/>
              <a:t>Miscellaneous</a:t>
            </a:r>
            <a:br>
              <a:rPr lang="de-DE" dirty="0"/>
            </a:br>
            <a:r>
              <a:rPr lang="en-GB" dirty="0">
                <a:solidFill>
                  <a:schemeClr val="bg2"/>
                </a:solidFill>
              </a:rPr>
              <a:t>Code Runner in “Test” Apps</a:t>
            </a:r>
            <a:endParaRPr lang="en-GB" dirty="0"/>
          </a:p>
        </p:txBody>
      </p:sp>
      <p:sp>
        <p:nvSpPr>
          <p:cNvPr id="3" name="Datumsplatzhalter 2">
            <a:extLst>
              <a:ext uri="{FF2B5EF4-FFF2-40B4-BE49-F238E27FC236}">
                <a16:creationId xmlns:a16="http://schemas.microsoft.com/office/drawing/2014/main" id="{27588994-FC10-4608-8AE4-E43C23C0B97F}"/>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1CC26E2B-B204-4B6D-BA1D-F35C5EFEE29B}"/>
              </a:ext>
            </a:extLst>
          </p:cNvPr>
          <p:cNvSpPr>
            <a:spLocks noGrp="1"/>
          </p:cNvSpPr>
          <p:nvPr>
            <p:ph type="sldNum" sz="quarter" idx="4"/>
          </p:nvPr>
        </p:nvSpPr>
        <p:spPr/>
        <p:txBody>
          <a:bodyPr/>
          <a:lstStyle/>
          <a:p>
            <a:r>
              <a:rPr lang="de-DE"/>
              <a:t> </a:t>
            </a:r>
            <a:fld id="{F0389FF0-EA6C-204E-82DF-16D97CC1B00E}" type="slidenum">
              <a:rPr lang="de-DE" smtClean="0"/>
              <a:pPr/>
              <a:t>145</a:t>
            </a:fld>
            <a:endParaRPr lang="de-DE"/>
          </a:p>
        </p:txBody>
      </p:sp>
      <p:pic>
        <p:nvPicPr>
          <p:cNvPr id="9" name="Grafik 8">
            <a:extLst>
              <a:ext uri="{FF2B5EF4-FFF2-40B4-BE49-F238E27FC236}">
                <a16:creationId xmlns:a16="http://schemas.microsoft.com/office/drawing/2014/main" id="{D8F85D74-F5F2-47DB-BA51-7BBC83B59BF8}"/>
              </a:ext>
            </a:extLst>
          </p:cNvPr>
          <p:cNvPicPr>
            <a:picLocks noChangeAspect="1"/>
          </p:cNvPicPr>
          <p:nvPr/>
        </p:nvPicPr>
        <p:blipFill>
          <a:blip r:embed="rId2"/>
          <a:stretch>
            <a:fillRect/>
          </a:stretch>
        </p:blipFill>
        <p:spPr>
          <a:xfrm>
            <a:off x="360000" y="1996792"/>
            <a:ext cx="11258550" cy="3919643"/>
          </a:xfrm>
          <a:prstGeom prst="rect">
            <a:avLst/>
          </a:prstGeom>
        </p:spPr>
      </p:pic>
    </p:spTree>
    <p:extLst>
      <p:ext uri="{BB962C8B-B14F-4D97-AF65-F5344CB8AC3E}">
        <p14:creationId xmlns:p14="http://schemas.microsoft.com/office/powerpoint/2010/main" val="37512722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a:extLst>
              <a:ext uri="{FF2B5EF4-FFF2-40B4-BE49-F238E27FC236}">
                <a16:creationId xmlns:a16="http://schemas.microsoft.com/office/drawing/2014/main" id="{6DE98C75-61F2-4763-8D40-046D98350802}"/>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7" r="7"/>
          <a:stretch>
            <a:fillRect/>
          </a:stretch>
        </p:blipFill>
        <p:spPr>
          <a:xfrm>
            <a:off x="0" y="180000"/>
            <a:ext cx="12186000" cy="6678000"/>
          </a:xfrm>
          <a:prstGeom prst="rect">
            <a:avLst/>
          </a:prstGeom>
        </p:spPr>
      </p:pic>
      <p:sp>
        <p:nvSpPr>
          <p:cNvPr id="5" name="Textplatzhalter 4">
            <a:extLst>
              <a:ext uri="{FF2B5EF4-FFF2-40B4-BE49-F238E27FC236}">
                <a16:creationId xmlns:a16="http://schemas.microsoft.com/office/drawing/2014/main" id="{A2045AF6-FE10-4408-AE92-42A6386CDE1B}"/>
              </a:ext>
            </a:extLst>
          </p:cNvPr>
          <p:cNvSpPr>
            <a:spLocks noGrp="1"/>
          </p:cNvSpPr>
          <p:nvPr>
            <p:ph type="body" sz="quarter" idx="14"/>
          </p:nvPr>
        </p:nvSpPr>
        <p:spPr/>
        <p:txBody>
          <a:bodyPr/>
          <a:lstStyle/>
          <a:p>
            <a:pPr marL="0" indent="0">
              <a:buNone/>
            </a:pPr>
            <a:r>
              <a:rPr lang="de-DE" b="1" i="1" dirty="0"/>
              <a:t>	AL</a:t>
            </a:r>
          </a:p>
          <a:p>
            <a:pPr marL="0" indent="0">
              <a:buNone/>
            </a:pPr>
            <a:r>
              <a:rPr lang="de-DE" sz="1400" i="1" dirty="0"/>
              <a:t>	</a:t>
            </a:r>
            <a:r>
              <a:rPr lang="de-DE" b="1" dirty="0" err="1">
                <a:hlinkClick r:id="rId3"/>
              </a:rPr>
              <a:t>Getting</a:t>
            </a:r>
            <a:r>
              <a:rPr lang="de-DE" b="1" dirty="0">
                <a:hlinkClick r:id="rId3"/>
              </a:rPr>
              <a:t> </a:t>
            </a:r>
            <a:r>
              <a:rPr lang="de-DE" b="1" dirty="0" err="1">
                <a:hlinkClick r:id="rId3"/>
              </a:rPr>
              <a:t>Started</a:t>
            </a:r>
            <a:r>
              <a:rPr lang="de-DE" b="1" dirty="0">
                <a:hlinkClick r:id="rId3"/>
              </a:rPr>
              <a:t> </a:t>
            </a:r>
            <a:r>
              <a:rPr lang="de-DE" b="1" dirty="0" err="1">
                <a:hlinkClick r:id="rId3"/>
              </a:rPr>
              <a:t>with</a:t>
            </a:r>
            <a:r>
              <a:rPr lang="de-DE" b="1" dirty="0">
                <a:hlinkClick r:id="rId3"/>
              </a:rPr>
              <a:t> AL</a:t>
            </a:r>
            <a:endParaRPr lang="de-DE" b="1" dirty="0"/>
          </a:p>
          <a:p>
            <a:pPr marL="0" indent="0">
              <a:buNone/>
            </a:pPr>
            <a:endParaRPr lang="de-DE" dirty="0"/>
          </a:p>
          <a:p>
            <a:pPr marL="0" indent="0">
              <a:buNone/>
            </a:pPr>
            <a:endParaRPr lang="de-DE" dirty="0"/>
          </a:p>
          <a:p>
            <a:pPr marL="0" indent="0">
              <a:buNone/>
            </a:pPr>
            <a:r>
              <a:rPr lang="de-DE" b="1" dirty="0"/>
              <a:t>	Competence Team </a:t>
            </a:r>
            <a:r>
              <a:rPr lang="de-DE" b="1" dirty="0" err="1"/>
              <a:t>DevTech</a:t>
            </a:r>
            <a:endParaRPr lang="de-DE" b="1" dirty="0"/>
          </a:p>
          <a:p>
            <a:pPr marL="0" indent="0">
              <a:buNone/>
            </a:pPr>
            <a:r>
              <a:rPr lang="de-DE" sz="1600" i="1" dirty="0">
                <a:sym typeface="Wingdings" panose="05000000000000000000" pitchFamily="2" charset="2"/>
              </a:rPr>
              <a:t>Channel</a:t>
            </a:r>
            <a:r>
              <a:rPr lang="de-DE" sz="1400" b="1" i="1" dirty="0">
                <a:sym typeface="Wingdings" panose="05000000000000000000" pitchFamily="2" charset="2"/>
              </a:rPr>
              <a:t>	</a:t>
            </a:r>
            <a:r>
              <a:rPr lang="de-DE" b="1" dirty="0">
                <a:sym typeface="Wingdings" panose="05000000000000000000" pitchFamily="2" charset="2"/>
                <a:hlinkClick r:id="rId4"/>
              </a:rPr>
              <a:t>Microsoft AL</a:t>
            </a:r>
            <a:endParaRPr lang="de-DE" b="1" dirty="0"/>
          </a:p>
          <a:p>
            <a:endParaRPr lang="de-DE" dirty="0"/>
          </a:p>
        </p:txBody>
      </p:sp>
      <p:sp>
        <p:nvSpPr>
          <p:cNvPr id="3" name="Datumsplatzhalter 2">
            <a:extLst>
              <a:ext uri="{FF2B5EF4-FFF2-40B4-BE49-F238E27FC236}">
                <a16:creationId xmlns:a16="http://schemas.microsoft.com/office/drawing/2014/main" id="{5286F0E7-8382-44F5-98BB-19583FF07781}"/>
              </a:ext>
            </a:extLst>
          </p:cNvPr>
          <p:cNvSpPr>
            <a:spLocks noGrp="1"/>
          </p:cNvSpPr>
          <p:nvPr>
            <p:ph type="dt" sz="half" idx="10"/>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9AED18A5-567B-492C-B7A4-5DDBCC429A2F}"/>
              </a:ext>
            </a:extLst>
          </p:cNvPr>
          <p:cNvSpPr>
            <a:spLocks noGrp="1"/>
          </p:cNvSpPr>
          <p:nvPr>
            <p:ph type="sldNum" sz="quarter" idx="12"/>
          </p:nvPr>
        </p:nvSpPr>
        <p:spPr/>
        <p:txBody>
          <a:bodyPr/>
          <a:lstStyle/>
          <a:p>
            <a:r>
              <a:rPr lang="de-DE"/>
              <a:t> </a:t>
            </a:r>
            <a:fld id="{F0389FF0-EA6C-204E-82DF-16D97CC1B00E}" type="slidenum">
              <a:rPr lang="de-DE" smtClean="0"/>
              <a:pPr/>
              <a:t>146</a:t>
            </a:fld>
            <a:endParaRPr lang="de-DE"/>
          </a:p>
        </p:txBody>
      </p:sp>
      <p:sp>
        <p:nvSpPr>
          <p:cNvPr id="6" name="Titel 5">
            <a:extLst>
              <a:ext uri="{FF2B5EF4-FFF2-40B4-BE49-F238E27FC236}">
                <a16:creationId xmlns:a16="http://schemas.microsoft.com/office/drawing/2014/main" id="{7D303EBF-6ED3-424E-8F2E-21F142F7AEE1}"/>
              </a:ext>
            </a:extLst>
          </p:cNvPr>
          <p:cNvSpPr>
            <a:spLocks noGrp="1"/>
          </p:cNvSpPr>
          <p:nvPr>
            <p:ph type="title"/>
          </p:nvPr>
        </p:nvSpPr>
        <p:spPr/>
        <p:txBody>
          <a:bodyPr/>
          <a:lstStyle/>
          <a:p>
            <a:r>
              <a:rPr lang="de-DE"/>
              <a:t>Q &amp; A</a:t>
            </a:r>
          </a:p>
        </p:txBody>
      </p:sp>
      <p:pic>
        <p:nvPicPr>
          <p:cNvPr id="9" name="Grafik 8">
            <a:extLst>
              <a:ext uri="{FF2B5EF4-FFF2-40B4-BE49-F238E27FC236}">
                <a16:creationId xmlns:a16="http://schemas.microsoft.com/office/drawing/2014/main" id="{D26D64B6-24D9-4298-8794-48193CCEDD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0000" y="4778516"/>
            <a:ext cx="811536" cy="811536"/>
          </a:xfrm>
          <a:prstGeom prst="rect">
            <a:avLst/>
          </a:prstGeom>
          <a:ln>
            <a:solidFill>
              <a:schemeClr val="tx1">
                <a:lumMod val="50000"/>
              </a:schemeClr>
            </a:solidFill>
          </a:ln>
        </p:spPr>
      </p:pic>
      <p:pic>
        <p:nvPicPr>
          <p:cNvPr id="7" name="Grafik 6">
            <a:extLst>
              <a:ext uri="{FF2B5EF4-FFF2-40B4-BE49-F238E27FC236}">
                <a16:creationId xmlns:a16="http://schemas.microsoft.com/office/drawing/2014/main" id="{DB0976E9-D5E5-4672-8878-5F661D47A3C7}"/>
              </a:ext>
            </a:extLst>
          </p:cNvPr>
          <p:cNvPicPr>
            <a:picLocks noChangeAspect="1"/>
          </p:cNvPicPr>
          <p:nvPr/>
        </p:nvPicPr>
        <p:blipFill>
          <a:blip r:embed="rId6"/>
          <a:stretch>
            <a:fillRect/>
          </a:stretch>
        </p:blipFill>
        <p:spPr>
          <a:xfrm>
            <a:off x="360000" y="3354712"/>
            <a:ext cx="811536" cy="799051"/>
          </a:xfrm>
          <a:prstGeom prst="rect">
            <a:avLst/>
          </a:prstGeom>
        </p:spPr>
      </p:pic>
    </p:spTree>
    <p:extLst>
      <p:ext uri="{BB962C8B-B14F-4D97-AF65-F5344CB8AC3E}">
        <p14:creationId xmlns:p14="http://schemas.microsoft.com/office/powerpoint/2010/main" val="2882942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dirty="0"/>
              <a:t> </a:t>
            </a:r>
            <a:fld id="{F0389FF0-EA6C-204E-82DF-16D97CC1B00E}" type="slidenum">
              <a:rPr lang="de-DE" smtClean="0"/>
              <a:pPr/>
              <a:t>15</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3000" y="375453"/>
            <a:ext cx="11466000" cy="720000"/>
          </a:xfrm>
        </p:spPr>
        <p:txBody>
          <a:bodyPr anchor="t" anchorCtr="0"/>
          <a:lstStyle/>
          <a:p>
            <a:r>
              <a:rPr lang="de-DE" dirty="0"/>
              <a:t>Basics</a:t>
            </a:r>
            <a:br>
              <a:rPr lang="de-DE" dirty="0"/>
            </a:br>
            <a:r>
              <a:rPr lang="de-DE" dirty="0" err="1">
                <a:solidFill>
                  <a:schemeClr val="bg2"/>
                </a:solidFill>
              </a:rPr>
              <a:t>Object</a:t>
            </a:r>
            <a:r>
              <a:rPr lang="de-DE" dirty="0">
                <a:solidFill>
                  <a:schemeClr val="bg2"/>
                </a:solidFill>
              </a:rPr>
              <a:t> Codeunit</a:t>
            </a:r>
          </a:p>
        </p:txBody>
      </p:sp>
      <p:sp>
        <p:nvSpPr>
          <p:cNvPr id="17" name="Textplatzhalter 11">
            <a:extLst>
              <a:ext uri="{FF2B5EF4-FFF2-40B4-BE49-F238E27FC236}">
                <a16:creationId xmlns:a16="http://schemas.microsoft.com/office/drawing/2014/main" id="{9A75AAF4-BB20-44D6-953E-C50ED7A30337}"/>
              </a:ext>
            </a:extLst>
          </p:cNvPr>
          <p:cNvSpPr>
            <a:spLocks noGrp="1"/>
          </p:cNvSpPr>
          <p:nvPr>
            <p:ph type="body" sz="quarter" idx="10"/>
          </p:nvPr>
        </p:nvSpPr>
        <p:spPr>
          <a:xfrm>
            <a:off x="360000" y="1247500"/>
            <a:ext cx="11466000" cy="404950"/>
          </a:xfrm>
        </p:spPr>
        <p:txBody>
          <a:bodyPr/>
          <a:lstStyle/>
          <a:p>
            <a:r>
              <a:rPr lang="de-DE" dirty="0" err="1"/>
              <a:t>Remarks</a:t>
            </a:r>
            <a:endParaRPr lang="de-DE" dirty="0"/>
          </a:p>
          <a:p>
            <a:pPr lvl="1"/>
            <a:r>
              <a:rPr lang="de-DE" dirty="0" err="1"/>
              <a:t>Collecting</a:t>
            </a:r>
            <a:r>
              <a:rPr lang="de-DE" dirty="0"/>
              <a:t> all </a:t>
            </a:r>
            <a:r>
              <a:rPr lang="de-DE" dirty="0" err="1"/>
              <a:t>ToDos</a:t>
            </a:r>
            <a:r>
              <a:rPr lang="de-DE" dirty="0"/>
              <a:t> in a </a:t>
            </a:r>
            <a:r>
              <a:rPr lang="de-DE" dirty="0" err="1"/>
              <a:t>single</a:t>
            </a:r>
            <a:r>
              <a:rPr lang="de-DE" dirty="0"/>
              <a:t> Event Handler </a:t>
            </a:r>
            <a:r>
              <a:rPr lang="de-DE" dirty="0" err="1"/>
              <a:t>instead</a:t>
            </a:r>
            <a:r>
              <a:rPr lang="de-DE" dirty="0"/>
              <a:t> </a:t>
            </a:r>
            <a:r>
              <a:rPr lang="de-DE" dirty="0" err="1"/>
              <a:t>of</a:t>
            </a:r>
            <a:r>
              <a:rPr lang="de-DE" dirty="0"/>
              <a:t> multiple Event </a:t>
            </a:r>
            <a:r>
              <a:rPr lang="de-DE" dirty="0" err="1"/>
              <a:t>Subscriptions</a:t>
            </a:r>
            <a:r>
              <a:rPr lang="de-DE" dirty="0"/>
              <a:t> </a:t>
            </a:r>
            <a:r>
              <a:rPr lang="de-DE" dirty="0" err="1"/>
              <a:t>provides</a:t>
            </a:r>
            <a:r>
              <a:rPr lang="de-DE" dirty="0"/>
              <a:t> a</a:t>
            </a:r>
          </a:p>
        </p:txBody>
      </p:sp>
      <p:sp>
        <p:nvSpPr>
          <p:cNvPr id="5" name="Rechteck 4">
            <a:extLst>
              <a:ext uri="{FF2B5EF4-FFF2-40B4-BE49-F238E27FC236}">
                <a16:creationId xmlns:a16="http://schemas.microsoft.com/office/drawing/2014/main" id="{2166B671-8002-4FD5-BA4F-B4C794DA274C}"/>
              </a:ext>
            </a:extLst>
          </p:cNvPr>
          <p:cNvSpPr/>
          <p:nvPr/>
        </p:nvSpPr>
        <p:spPr>
          <a:xfrm>
            <a:off x="1553064" y="1976299"/>
            <a:ext cx="8174736" cy="1251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accent6">
                    <a:lumMod val="50000"/>
                  </a:schemeClr>
                </a:solidFill>
              </a:rPr>
              <a:t>Simple </a:t>
            </a:r>
            <a:r>
              <a:rPr lang="de-DE" dirty="0" err="1">
                <a:solidFill>
                  <a:schemeClr val="accent6">
                    <a:lumMod val="50000"/>
                  </a:schemeClr>
                </a:solidFill>
              </a:rPr>
              <a:t>solution</a:t>
            </a:r>
            <a:r>
              <a:rPr lang="de-DE" dirty="0">
                <a:solidFill>
                  <a:schemeClr val="accent6">
                    <a:lumMod val="50000"/>
                  </a:schemeClr>
                </a:solidFill>
              </a:rPr>
              <a:t> </a:t>
            </a:r>
            <a:r>
              <a:rPr lang="de-DE" dirty="0" err="1">
                <a:solidFill>
                  <a:schemeClr val="accent6">
                    <a:lumMod val="50000"/>
                  </a:schemeClr>
                </a:solidFill>
              </a:rPr>
              <a:t>to</a:t>
            </a:r>
            <a:r>
              <a:rPr lang="de-DE" dirty="0">
                <a:solidFill>
                  <a:schemeClr val="accent6">
                    <a:lumMod val="50000"/>
                  </a:schemeClr>
                </a:solidFill>
              </a:rPr>
              <a:t> </a:t>
            </a:r>
            <a:r>
              <a:rPr lang="de-DE" dirty="0" err="1">
                <a:solidFill>
                  <a:schemeClr val="accent6">
                    <a:lumMod val="50000"/>
                  </a:schemeClr>
                </a:solidFill>
              </a:rPr>
              <a:t>the</a:t>
            </a:r>
            <a:r>
              <a:rPr lang="de-DE" dirty="0">
                <a:solidFill>
                  <a:schemeClr val="accent6">
                    <a:lumMod val="50000"/>
                  </a:schemeClr>
                </a:solidFill>
              </a:rPr>
              <a:t> </a:t>
            </a:r>
            <a:r>
              <a:rPr lang="de-DE" dirty="0" err="1">
                <a:solidFill>
                  <a:schemeClr val="accent6">
                    <a:lumMod val="50000"/>
                  </a:schemeClr>
                </a:solidFill>
              </a:rPr>
              <a:t>problem</a:t>
            </a:r>
            <a:r>
              <a:rPr lang="de-DE" dirty="0">
                <a:solidFill>
                  <a:schemeClr val="accent6">
                    <a:lumMod val="50000"/>
                  </a:schemeClr>
                </a:solidFill>
              </a:rPr>
              <a:t> </a:t>
            </a:r>
            <a:r>
              <a:rPr lang="de-DE" dirty="0" err="1">
                <a:solidFill>
                  <a:schemeClr val="accent6">
                    <a:lumMod val="50000"/>
                  </a:schemeClr>
                </a:solidFill>
              </a:rPr>
              <a:t>of</a:t>
            </a:r>
            <a:r>
              <a:rPr lang="de-DE" dirty="0">
                <a:solidFill>
                  <a:schemeClr val="accent6">
                    <a:lumMod val="50000"/>
                  </a:schemeClr>
                </a:solidFill>
              </a:rPr>
              <a:t> </a:t>
            </a:r>
            <a:r>
              <a:rPr lang="de-DE" dirty="0" err="1">
                <a:solidFill>
                  <a:schemeClr val="accent6">
                    <a:lumMod val="50000"/>
                  </a:schemeClr>
                </a:solidFill>
              </a:rPr>
              <a:t>undefined</a:t>
            </a:r>
            <a:r>
              <a:rPr lang="de-DE" dirty="0">
                <a:solidFill>
                  <a:schemeClr val="accent6">
                    <a:lumMod val="50000"/>
                  </a:schemeClr>
                </a:solidFill>
              </a:rPr>
              <a:t> </a:t>
            </a:r>
            <a:r>
              <a:rPr lang="de-DE" dirty="0" err="1">
                <a:solidFill>
                  <a:schemeClr val="accent6">
                    <a:lumMod val="50000"/>
                  </a:schemeClr>
                </a:solidFill>
              </a:rPr>
              <a:t>execution</a:t>
            </a:r>
            <a:r>
              <a:rPr lang="de-DE" dirty="0">
                <a:solidFill>
                  <a:schemeClr val="accent6">
                    <a:lumMod val="50000"/>
                  </a:schemeClr>
                </a:solidFill>
              </a:rPr>
              <a:t>-order </a:t>
            </a:r>
            <a:r>
              <a:rPr lang="de-DE" dirty="0" err="1">
                <a:solidFill>
                  <a:schemeClr val="accent6">
                    <a:lumMod val="50000"/>
                  </a:schemeClr>
                </a:solidFill>
              </a:rPr>
              <a:t>of</a:t>
            </a:r>
            <a:r>
              <a:rPr lang="de-DE" dirty="0">
                <a:solidFill>
                  <a:schemeClr val="accent6">
                    <a:lumMod val="50000"/>
                  </a:schemeClr>
                </a:solidFill>
              </a:rPr>
              <a:t> </a:t>
            </a:r>
            <a:r>
              <a:rPr lang="de-DE" dirty="0" err="1">
                <a:solidFill>
                  <a:schemeClr val="accent6">
                    <a:lumMod val="50000"/>
                  </a:schemeClr>
                </a:solidFill>
              </a:rPr>
              <a:t>subscriptions</a:t>
            </a:r>
            <a:r>
              <a:rPr lang="de-DE" dirty="0">
                <a:solidFill>
                  <a:schemeClr val="accent6">
                    <a:lumMod val="50000"/>
                  </a:schemeClr>
                </a:solidFill>
              </a:rPr>
              <a:t>:</a:t>
            </a:r>
          </a:p>
          <a:p>
            <a:pPr algn="ctr"/>
            <a:endParaRPr lang="de-DE" dirty="0">
              <a:solidFill>
                <a:schemeClr val="accent6">
                  <a:lumMod val="50000"/>
                </a:schemeClr>
              </a:solidFill>
            </a:endParaRPr>
          </a:p>
          <a:p>
            <a:pPr algn="ctr"/>
            <a:r>
              <a:rPr lang="de-DE" dirty="0">
                <a:solidFill>
                  <a:schemeClr val="accent6">
                    <a:lumMod val="50000"/>
                  </a:schemeClr>
                </a:solidFill>
              </a:rPr>
              <a:t> </a:t>
            </a:r>
            <a:r>
              <a:rPr lang="de-DE" b="1" dirty="0" err="1">
                <a:solidFill>
                  <a:srgbClr val="FF0000"/>
                </a:solidFill>
              </a:rPr>
              <a:t>each</a:t>
            </a:r>
            <a:r>
              <a:rPr lang="de-DE" b="1" dirty="0">
                <a:solidFill>
                  <a:srgbClr val="FF0000"/>
                </a:solidFill>
              </a:rPr>
              <a:t> </a:t>
            </a:r>
            <a:r>
              <a:rPr lang="de-DE" b="1" dirty="0" err="1">
                <a:solidFill>
                  <a:srgbClr val="FF0000"/>
                </a:solidFill>
              </a:rPr>
              <a:t>event</a:t>
            </a:r>
            <a:r>
              <a:rPr lang="de-DE" b="1" dirty="0">
                <a:solidFill>
                  <a:srgbClr val="FF0000"/>
                </a:solidFill>
              </a:rPr>
              <a:t> </a:t>
            </a:r>
            <a:r>
              <a:rPr lang="de-DE" b="1" dirty="0" err="1">
                <a:solidFill>
                  <a:srgbClr val="FF0000"/>
                </a:solidFill>
              </a:rPr>
              <a:t>is</a:t>
            </a:r>
            <a:r>
              <a:rPr lang="de-DE" b="1" dirty="0">
                <a:solidFill>
                  <a:srgbClr val="FF0000"/>
                </a:solidFill>
              </a:rPr>
              <a:t> </a:t>
            </a:r>
            <a:r>
              <a:rPr lang="de-DE" b="1" dirty="0" err="1">
                <a:solidFill>
                  <a:srgbClr val="FF0000"/>
                </a:solidFill>
              </a:rPr>
              <a:t>subscribed</a:t>
            </a:r>
            <a:r>
              <a:rPr lang="de-DE" b="1" dirty="0">
                <a:solidFill>
                  <a:srgbClr val="FF0000"/>
                </a:solidFill>
              </a:rPr>
              <a:t> </a:t>
            </a:r>
            <a:r>
              <a:rPr lang="de-DE" b="1" dirty="0" err="1">
                <a:solidFill>
                  <a:srgbClr val="FF0000"/>
                </a:solidFill>
              </a:rPr>
              <a:t>once</a:t>
            </a:r>
            <a:r>
              <a:rPr lang="de-DE" b="1" dirty="0">
                <a:solidFill>
                  <a:srgbClr val="FF0000"/>
                </a:solidFill>
              </a:rPr>
              <a:t> </a:t>
            </a:r>
            <a:r>
              <a:rPr lang="de-DE" b="1" dirty="0" err="1">
                <a:solidFill>
                  <a:srgbClr val="FF0000"/>
                </a:solidFill>
              </a:rPr>
              <a:t>only</a:t>
            </a:r>
            <a:endParaRPr lang="en-GB" b="1" dirty="0">
              <a:solidFill>
                <a:srgbClr val="FF0000"/>
              </a:solidFill>
            </a:endParaRPr>
          </a:p>
        </p:txBody>
      </p:sp>
      <p:sp>
        <p:nvSpPr>
          <p:cNvPr id="26" name="Textplatzhalter 11">
            <a:extLst>
              <a:ext uri="{FF2B5EF4-FFF2-40B4-BE49-F238E27FC236}">
                <a16:creationId xmlns:a16="http://schemas.microsoft.com/office/drawing/2014/main" id="{C2024D5A-957C-47AA-94C5-8355D6AA48A4}"/>
              </a:ext>
            </a:extLst>
          </p:cNvPr>
          <p:cNvSpPr txBox="1">
            <a:spLocks/>
          </p:cNvSpPr>
          <p:nvPr/>
        </p:nvSpPr>
        <p:spPr>
          <a:xfrm>
            <a:off x="360000" y="3648747"/>
            <a:ext cx="11466000" cy="404950"/>
          </a:xfrm>
          <a:prstGeom prst="rect">
            <a:avLst/>
          </a:prstGeom>
          <a:noFill/>
          <a:ln w="12700">
            <a:noFill/>
            <a:miter lim="800000"/>
          </a:ln>
        </p:spPr>
        <p:txBody>
          <a:bodyPr vert="horz" lIns="0" tIns="0" rIns="0" bIns="0" rtlCol="0">
            <a:noAutofit/>
          </a:bodyPr>
          <a:lstStyle>
            <a:lvl1pPr marL="228600" indent="-228600" algn="l" defTabSz="914400" rtl="0" eaLnBrk="1" latinLnBrk="0" hangingPunct="1">
              <a:lnSpc>
                <a:spcPct val="100000"/>
              </a:lnSpc>
              <a:spcBef>
                <a:spcPts val="1000"/>
              </a:spcBef>
              <a:buClr>
                <a:srgbClr val="F5A748"/>
              </a:buClr>
              <a:buSzPct val="100000"/>
              <a:buFontTx/>
              <a:buBlip>
                <a:blip r:embed="rId3"/>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4"/>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dirty="0"/>
              <a:t>Integration </a:t>
            </a:r>
            <a:r>
              <a:rPr lang="de-DE" dirty="0" err="1"/>
              <a:t>of</a:t>
            </a:r>
            <a:r>
              <a:rPr lang="de-DE" dirty="0"/>
              <a:t> </a:t>
            </a:r>
            <a:r>
              <a:rPr lang="de-DE" dirty="0" err="1"/>
              <a:t>manual</a:t>
            </a:r>
            <a:r>
              <a:rPr lang="de-DE" dirty="0"/>
              <a:t> </a:t>
            </a:r>
            <a:r>
              <a:rPr lang="de-DE" dirty="0" err="1"/>
              <a:t>subscription</a:t>
            </a:r>
            <a:r>
              <a:rPr lang="de-DE" dirty="0"/>
              <a:t> </a:t>
            </a:r>
            <a:r>
              <a:rPr lang="de-DE" dirty="0" err="1"/>
              <a:t>might</a:t>
            </a:r>
            <a:r>
              <a:rPr lang="de-DE" dirty="0"/>
              <a:t> </a:t>
            </a:r>
            <a:r>
              <a:rPr lang="de-DE" dirty="0" err="1"/>
              <a:t>be</a:t>
            </a:r>
            <a:r>
              <a:rPr lang="de-DE" dirty="0"/>
              <a:t> </a:t>
            </a:r>
            <a:r>
              <a:rPr lang="de-DE" dirty="0" err="1"/>
              <a:t>done</a:t>
            </a:r>
            <a:r>
              <a:rPr lang="de-DE" dirty="0"/>
              <a:t> via „Event </a:t>
            </a:r>
            <a:r>
              <a:rPr lang="de-DE" dirty="0" err="1"/>
              <a:t>Switching</a:t>
            </a:r>
            <a:r>
              <a:rPr lang="de-DE" dirty="0"/>
              <a:t> Codeunits“</a:t>
            </a:r>
          </a:p>
        </p:txBody>
      </p:sp>
    </p:spTree>
    <p:extLst>
      <p:ext uri="{BB962C8B-B14F-4D97-AF65-F5344CB8AC3E}">
        <p14:creationId xmlns:p14="http://schemas.microsoft.com/office/powerpoint/2010/main" val="76558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5" grpId="0" animBg="1"/>
      <p:bldP spid="2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hteck 99">
            <a:extLst>
              <a:ext uri="{FF2B5EF4-FFF2-40B4-BE49-F238E27FC236}">
                <a16:creationId xmlns:a16="http://schemas.microsoft.com/office/drawing/2014/main" id="{CD3F244E-FEC9-4B30-A797-F8B6D75E26A5}"/>
              </a:ext>
            </a:extLst>
          </p:cNvPr>
          <p:cNvSpPr/>
          <p:nvPr/>
        </p:nvSpPr>
        <p:spPr bwMode="auto">
          <a:xfrm>
            <a:off x="5402421" y="915633"/>
            <a:ext cx="5437029" cy="54321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extLst/>
        </p:spPr>
        <p:txBody>
          <a:bodyPr vert="horz" wrap="none" lIns="90000" tIns="46800" rIns="90000" bIns="4680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Visual Studio Code AL</a:t>
            </a:r>
          </a:p>
        </p:txBody>
      </p:sp>
      <p:sp>
        <p:nvSpPr>
          <p:cNvPr id="99" name="Rechteck 98">
            <a:extLst>
              <a:ext uri="{FF2B5EF4-FFF2-40B4-BE49-F238E27FC236}">
                <a16:creationId xmlns:a16="http://schemas.microsoft.com/office/drawing/2014/main" id="{0301870D-2FAF-439E-807D-84CDF49B6DAD}"/>
              </a:ext>
            </a:extLst>
          </p:cNvPr>
          <p:cNvSpPr/>
          <p:nvPr/>
        </p:nvSpPr>
        <p:spPr bwMode="auto">
          <a:xfrm>
            <a:off x="1104900" y="911651"/>
            <a:ext cx="3885782" cy="54321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extLst/>
        </p:spPr>
        <p:txBody>
          <a:bodyPr vert="horz" wrap="none" lIns="90000" tIns="46800" rIns="90000" bIns="46800" numCol="1" rtlCol="0" anchor="t" anchorCtr="0" compatLnSpc="1">
            <a:prstTxWarp prst="textNoShape">
              <a:avLst/>
            </a:prstTxWarp>
          </a:bodyPr>
          <a:lstStyle/>
          <a:p>
            <a:pPr fontAlgn="base">
              <a:spcBef>
                <a:spcPct val="0"/>
              </a:spcBef>
              <a:spcAft>
                <a:spcPct val="0"/>
              </a:spcAft>
            </a:pPr>
            <a:r>
              <a:rPr lang="de-DE" sz="1400" dirty="0">
                <a:latin typeface="Arial" charset="0"/>
              </a:rPr>
              <a:t>C/Side (CAL)</a:t>
            </a:r>
          </a:p>
        </p:txBody>
      </p:sp>
      <p:sp>
        <p:nvSpPr>
          <p:cNvPr id="45" name="Rechteck 44">
            <a:extLst>
              <a:ext uri="{FF2B5EF4-FFF2-40B4-BE49-F238E27FC236}">
                <a16:creationId xmlns:a16="http://schemas.microsoft.com/office/drawing/2014/main" id="{D16E088B-1CEC-47EA-8817-CA1AAAEFD66F}"/>
              </a:ext>
            </a:extLst>
          </p:cNvPr>
          <p:cNvSpPr/>
          <p:nvPr/>
        </p:nvSpPr>
        <p:spPr bwMode="auto">
          <a:xfrm>
            <a:off x="1809293" y="1310829"/>
            <a:ext cx="2587814" cy="488052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none" lIns="90000" tIns="46800" rIns="90000" bIns="468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Standard </a:t>
            </a:r>
            <a:r>
              <a:rPr kumimoji="0" lang="de-DE" sz="1400" b="0" i="0" u="none" strike="noStrike" cap="none" normalizeH="0" baseline="0" dirty="0" err="1">
                <a:ln>
                  <a:noFill/>
                </a:ln>
                <a:solidFill>
                  <a:schemeClr val="tx1"/>
                </a:solidFill>
                <a:effectLst/>
                <a:latin typeface="Arial" charset="0"/>
              </a:rPr>
              <a:t>Application</a:t>
            </a:r>
            <a:endParaRPr kumimoji="0" lang="de-DE" sz="1400" b="0" i="0" u="none" strike="noStrike" cap="none" normalizeH="0" baseline="0" dirty="0">
              <a:ln>
                <a:noFill/>
              </a:ln>
              <a:solidFill>
                <a:schemeClr val="tx1"/>
              </a:solidFill>
              <a:effectLst/>
              <a:latin typeface="Arial" charset="0"/>
            </a:endParaRPr>
          </a:p>
        </p:txBody>
      </p:sp>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a:t> </a:t>
            </a:r>
            <a:fld id="{F0389FF0-EA6C-204E-82DF-16D97CC1B00E}" type="slidenum">
              <a:rPr lang="de-DE" smtClean="0"/>
              <a:pPr/>
              <a:t>16</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0000" y="360000"/>
            <a:ext cx="11466000" cy="720000"/>
          </a:xfrm>
        </p:spPr>
        <p:txBody>
          <a:bodyPr anchor="t" anchorCtr="0"/>
          <a:lstStyle/>
          <a:p>
            <a:r>
              <a:rPr lang="de-DE" dirty="0"/>
              <a:t>Basics: </a:t>
            </a:r>
            <a:r>
              <a:rPr lang="de-DE" dirty="0">
                <a:solidFill>
                  <a:schemeClr val="bg2"/>
                </a:solidFill>
              </a:rPr>
              <a:t>Cloud Ready </a:t>
            </a:r>
            <a:r>
              <a:rPr lang="de-DE" dirty="0" err="1">
                <a:solidFill>
                  <a:schemeClr val="bg2"/>
                </a:solidFill>
              </a:rPr>
              <a:t>Object</a:t>
            </a:r>
            <a:r>
              <a:rPr lang="de-DE" dirty="0">
                <a:solidFill>
                  <a:schemeClr val="bg2"/>
                </a:solidFill>
              </a:rPr>
              <a:t> </a:t>
            </a:r>
            <a:r>
              <a:rPr lang="de-DE" dirty="0" err="1">
                <a:solidFill>
                  <a:schemeClr val="bg2"/>
                </a:solidFill>
              </a:rPr>
              <a:t>Structure</a:t>
            </a:r>
            <a:r>
              <a:rPr lang="de-DE" dirty="0">
                <a:solidFill>
                  <a:schemeClr val="bg2"/>
                </a:solidFill>
              </a:rPr>
              <a:t> - bare Extension V2</a:t>
            </a:r>
          </a:p>
        </p:txBody>
      </p:sp>
      <p:sp>
        <p:nvSpPr>
          <p:cNvPr id="19" name="Rechteck 18">
            <a:extLst>
              <a:ext uri="{FF2B5EF4-FFF2-40B4-BE49-F238E27FC236}">
                <a16:creationId xmlns:a16="http://schemas.microsoft.com/office/drawing/2014/main" id="{E42FD427-2611-4D16-A706-525D15EEF5E7}"/>
              </a:ext>
            </a:extLst>
          </p:cNvPr>
          <p:cNvSpPr/>
          <p:nvPr/>
        </p:nvSpPr>
        <p:spPr>
          <a:xfrm>
            <a:off x="1923624" y="2094382"/>
            <a:ext cx="1822855" cy="246221"/>
          </a:xfrm>
          <a:prstGeom prst="rect">
            <a:avLst/>
          </a:prstGeom>
          <a:solidFill>
            <a:srgbClr val="00CCFF"/>
          </a:solidFill>
        </p:spPr>
        <p:txBody>
          <a:bodyPr wrap="square">
            <a:spAutoFit/>
          </a:bodyPr>
          <a:lstStyle/>
          <a:p>
            <a:r>
              <a:rPr lang="de-DE" sz="1000" dirty="0">
                <a:solidFill>
                  <a:srgbClr val="7030A0"/>
                </a:solidFill>
              </a:rPr>
              <a:t>Fields</a:t>
            </a:r>
            <a:endParaRPr lang="en-GB" sz="1000" dirty="0">
              <a:solidFill>
                <a:srgbClr val="7030A0"/>
              </a:solidFill>
            </a:endParaRPr>
          </a:p>
        </p:txBody>
      </p:sp>
      <p:sp>
        <p:nvSpPr>
          <p:cNvPr id="21" name="Rechteck 20">
            <a:extLst>
              <a:ext uri="{FF2B5EF4-FFF2-40B4-BE49-F238E27FC236}">
                <a16:creationId xmlns:a16="http://schemas.microsoft.com/office/drawing/2014/main" id="{31B93C49-47AD-4295-B254-D9FDD3430111}"/>
              </a:ext>
            </a:extLst>
          </p:cNvPr>
          <p:cNvSpPr/>
          <p:nvPr/>
        </p:nvSpPr>
        <p:spPr>
          <a:xfrm>
            <a:off x="1923624" y="2356891"/>
            <a:ext cx="1822855" cy="246221"/>
          </a:xfrm>
          <a:prstGeom prst="rect">
            <a:avLst/>
          </a:prstGeom>
          <a:solidFill>
            <a:srgbClr val="00CCFF"/>
          </a:solidFill>
        </p:spPr>
        <p:txBody>
          <a:bodyPr wrap="square">
            <a:spAutoFit/>
          </a:bodyPr>
          <a:lstStyle/>
          <a:p>
            <a:r>
              <a:rPr lang="de-DE" sz="1000" dirty="0">
                <a:solidFill>
                  <a:srgbClr val="7030A0"/>
                </a:solidFill>
              </a:rPr>
              <a:t>Methods</a:t>
            </a:r>
            <a:endParaRPr lang="en-GB" sz="1000" dirty="0">
              <a:solidFill>
                <a:srgbClr val="7030A0"/>
              </a:solidFill>
            </a:endParaRPr>
          </a:p>
        </p:txBody>
      </p:sp>
      <p:sp>
        <p:nvSpPr>
          <p:cNvPr id="22" name="Rechteck 21">
            <a:extLst>
              <a:ext uri="{FF2B5EF4-FFF2-40B4-BE49-F238E27FC236}">
                <a16:creationId xmlns:a16="http://schemas.microsoft.com/office/drawing/2014/main" id="{CB371BF2-646D-466B-AE3E-DC3F94BBCEFA}"/>
              </a:ext>
            </a:extLst>
          </p:cNvPr>
          <p:cNvSpPr/>
          <p:nvPr/>
        </p:nvSpPr>
        <p:spPr>
          <a:xfrm>
            <a:off x="1923624" y="1798726"/>
            <a:ext cx="1822855" cy="276999"/>
          </a:xfrm>
          <a:prstGeom prst="rect">
            <a:avLst/>
          </a:prstGeom>
          <a:solidFill>
            <a:srgbClr val="0070C0"/>
          </a:solidFill>
        </p:spPr>
        <p:txBody>
          <a:bodyPr wrap="square">
            <a:spAutoFit/>
          </a:bodyPr>
          <a:lstStyle/>
          <a:p>
            <a:pPr algn="ctr"/>
            <a:r>
              <a:rPr lang="de-DE" sz="1200" dirty="0" err="1">
                <a:solidFill>
                  <a:schemeClr val="bg1"/>
                </a:solidFill>
              </a:rPr>
              <a:t>standard</a:t>
            </a:r>
            <a:r>
              <a:rPr lang="de-DE" sz="1200" dirty="0">
                <a:solidFill>
                  <a:schemeClr val="bg1"/>
                </a:solidFill>
              </a:rPr>
              <a:t>  Table x</a:t>
            </a:r>
            <a:endParaRPr lang="en-GB" sz="1200" dirty="0">
              <a:solidFill>
                <a:schemeClr val="bg1"/>
              </a:solidFill>
            </a:endParaRPr>
          </a:p>
        </p:txBody>
      </p:sp>
      <p:sp>
        <p:nvSpPr>
          <p:cNvPr id="32" name="Rechteck 31">
            <a:extLst>
              <a:ext uri="{FF2B5EF4-FFF2-40B4-BE49-F238E27FC236}">
                <a16:creationId xmlns:a16="http://schemas.microsoft.com/office/drawing/2014/main" id="{B41C1C25-95FF-432D-8D63-ED021764434F}"/>
              </a:ext>
            </a:extLst>
          </p:cNvPr>
          <p:cNvSpPr/>
          <p:nvPr/>
        </p:nvSpPr>
        <p:spPr>
          <a:xfrm>
            <a:off x="1923624" y="3726341"/>
            <a:ext cx="1822855" cy="246221"/>
          </a:xfrm>
          <a:prstGeom prst="rect">
            <a:avLst/>
          </a:prstGeom>
          <a:solidFill>
            <a:srgbClr val="00CCFF"/>
          </a:solidFill>
        </p:spPr>
        <p:txBody>
          <a:bodyPr wrap="square">
            <a:spAutoFit/>
          </a:bodyPr>
          <a:lstStyle/>
          <a:p>
            <a:r>
              <a:rPr lang="de-DE" sz="1000" dirty="0">
                <a:solidFill>
                  <a:srgbClr val="7030A0"/>
                </a:solidFill>
              </a:rPr>
              <a:t>Controls</a:t>
            </a:r>
            <a:endParaRPr lang="en-GB" sz="1000" dirty="0">
              <a:solidFill>
                <a:srgbClr val="7030A0"/>
              </a:solidFill>
            </a:endParaRPr>
          </a:p>
        </p:txBody>
      </p:sp>
      <p:sp>
        <p:nvSpPr>
          <p:cNvPr id="33" name="Rechteck 32">
            <a:extLst>
              <a:ext uri="{FF2B5EF4-FFF2-40B4-BE49-F238E27FC236}">
                <a16:creationId xmlns:a16="http://schemas.microsoft.com/office/drawing/2014/main" id="{DFF4824A-33FA-4234-AB6F-A58A02E97275}"/>
              </a:ext>
            </a:extLst>
          </p:cNvPr>
          <p:cNvSpPr/>
          <p:nvPr/>
        </p:nvSpPr>
        <p:spPr>
          <a:xfrm>
            <a:off x="1923624" y="3979325"/>
            <a:ext cx="1822855" cy="246221"/>
          </a:xfrm>
          <a:prstGeom prst="rect">
            <a:avLst/>
          </a:prstGeom>
          <a:solidFill>
            <a:srgbClr val="00CCFF"/>
          </a:solidFill>
        </p:spPr>
        <p:txBody>
          <a:bodyPr wrap="square">
            <a:spAutoFit/>
          </a:bodyPr>
          <a:lstStyle/>
          <a:p>
            <a:r>
              <a:rPr lang="de-DE" sz="1000" dirty="0">
                <a:solidFill>
                  <a:srgbClr val="7030A0"/>
                </a:solidFill>
              </a:rPr>
              <a:t>Actions</a:t>
            </a:r>
            <a:endParaRPr lang="en-GB" sz="1000" dirty="0">
              <a:solidFill>
                <a:srgbClr val="7030A0"/>
              </a:solidFill>
            </a:endParaRPr>
          </a:p>
        </p:txBody>
      </p:sp>
      <p:sp>
        <p:nvSpPr>
          <p:cNvPr id="34" name="Rechteck 33">
            <a:extLst>
              <a:ext uri="{FF2B5EF4-FFF2-40B4-BE49-F238E27FC236}">
                <a16:creationId xmlns:a16="http://schemas.microsoft.com/office/drawing/2014/main" id="{7F1EF4AC-1EA5-4541-9EFB-99095B88F2FF}"/>
              </a:ext>
            </a:extLst>
          </p:cNvPr>
          <p:cNvSpPr/>
          <p:nvPr/>
        </p:nvSpPr>
        <p:spPr>
          <a:xfrm>
            <a:off x="1923624" y="3430685"/>
            <a:ext cx="1822855" cy="276999"/>
          </a:xfrm>
          <a:prstGeom prst="rect">
            <a:avLst/>
          </a:prstGeom>
          <a:solidFill>
            <a:srgbClr val="0070C0"/>
          </a:solidFill>
        </p:spPr>
        <p:txBody>
          <a:bodyPr wrap="square">
            <a:spAutoFit/>
          </a:bodyPr>
          <a:lstStyle/>
          <a:p>
            <a:pPr algn="ctr"/>
            <a:r>
              <a:rPr lang="de-DE" sz="1200" dirty="0" err="1">
                <a:solidFill>
                  <a:schemeClr val="bg1"/>
                </a:solidFill>
              </a:rPr>
              <a:t>standard</a:t>
            </a:r>
            <a:r>
              <a:rPr lang="de-DE" sz="1200" dirty="0">
                <a:solidFill>
                  <a:schemeClr val="bg1"/>
                </a:solidFill>
              </a:rPr>
              <a:t>  Page y</a:t>
            </a:r>
            <a:endParaRPr lang="en-GB" sz="1200" dirty="0">
              <a:solidFill>
                <a:schemeClr val="bg1"/>
              </a:solidFill>
            </a:endParaRPr>
          </a:p>
        </p:txBody>
      </p:sp>
      <p:sp>
        <p:nvSpPr>
          <p:cNvPr id="39" name="Rechteck 38">
            <a:extLst>
              <a:ext uri="{FF2B5EF4-FFF2-40B4-BE49-F238E27FC236}">
                <a16:creationId xmlns:a16="http://schemas.microsoft.com/office/drawing/2014/main" id="{9E1C4228-C1EB-483B-9BCC-8F1184DDE1DD}"/>
              </a:ext>
            </a:extLst>
          </p:cNvPr>
          <p:cNvSpPr/>
          <p:nvPr/>
        </p:nvSpPr>
        <p:spPr>
          <a:xfrm>
            <a:off x="1923624" y="5062644"/>
            <a:ext cx="1822855" cy="276999"/>
          </a:xfrm>
          <a:prstGeom prst="rect">
            <a:avLst/>
          </a:prstGeom>
          <a:solidFill>
            <a:srgbClr val="0070C0"/>
          </a:solidFill>
        </p:spPr>
        <p:txBody>
          <a:bodyPr wrap="square">
            <a:spAutoFit/>
          </a:bodyPr>
          <a:lstStyle/>
          <a:p>
            <a:pPr algn="ctr"/>
            <a:r>
              <a:rPr lang="de-DE" sz="1200" dirty="0" err="1">
                <a:solidFill>
                  <a:schemeClr val="bg1"/>
                </a:solidFill>
              </a:rPr>
              <a:t>standard</a:t>
            </a:r>
            <a:r>
              <a:rPr lang="de-DE" sz="1200" dirty="0">
                <a:solidFill>
                  <a:schemeClr val="bg1"/>
                </a:solidFill>
              </a:rPr>
              <a:t>  Codeunit z</a:t>
            </a:r>
            <a:endParaRPr lang="en-GB" sz="1200" dirty="0">
              <a:solidFill>
                <a:schemeClr val="bg1"/>
              </a:solidFill>
            </a:endParaRPr>
          </a:p>
        </p:txBody>
      </p:sp>
      <p:sp>
        <p:nvSpPr>
          <p:cNvPr id="43" name="Rechteck 42">
            <a:extLst>
              <a:ext uri="{FF2B5EF4-FFF2-40B4-BE49-F238E27FC236}">
                <a16:creationId xmlns:a16="http://schemas.microsoft.com/office/drawing/2014/main" id="{4C8BE6AF-E53C-4F59-ABAE-0D01FE7AA709}"/>
              </a:ext>
            </a:extLst>
          </p:cNvPr>
          <p:cNvSpPr/>
          <p:nvPr/>
        </p:nvSpPr>
        <p:spPr bwMode="auto">
          <a:xfrm>
            <a:off x="3907474" y="2603100"/>
            <a:ext cx="478412" cy="3254405"/>
          </a:xfrm>
          <a:prstGeom prst="rect">
            <a:avLst/>
          </a:prstGeom>
          <a:solidFill>
            <a:srgbClr val="00CCFF"/>
          </a:solidFill>
          <a:ln w="9525" cap="flat" cmpd="sng" algn="ctr">
            <a:solidFill>
              <a:schemeClr val="tx1"/>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solidFill>
                  <a:srgbClr val="04276E"/>
                </a:solidFill>
                <a:effectLst/>
                <a:latin typeface="Arial" charset="0"/>
              </a:rPr>
              <a:t>E</a:t>
            </a:r>
          </a:p>
          <a:p>
            <a:pPr marL="0" marR="0" indent="0" algn="ctr" defTabSz="914400" rtl="0" eaLnBrk="1" fontAlgn="base" latinLnBrk="0" hangingPunct="1">
              <a:lnSpc>
                <a:spcPct val="100000"/>
              </a:lnSpc>
              <a:spcBef>
                <a:spcPct val="0"/>
              </a:spcBef>
              <a:spcAft>
                <a:spcPct val="0"/>
              </a:spcAft>
              <a:buClrTx/>
              <a:buSzTx/>
              <a:buFontTx/>
              <a:buNone/>
              <a:tabLst/>
            </a:pPr>
            <a:r>
              <a:rPr lang="de-DE" sz="1400" dirty="0">
                <a:solidFill>
                  <a:srgbClr val="04276E"/>
                </a:solidFill>
              </a:rPr>
              <a:t>V</a:t>
            </a:r>
          </a:p>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solidFill>
                  <a:srgbClr val="04276E"/>
                </a:solidFill>
                <a:effectLst/>
                <a:latin typeface="Arial" charset="0"/>
              </a:rPr>
              <a:t>e</a:t>
            </a:r>
          </a:p>
          <a:p>
            <a:pPr marL="0" marR="0" indent="0" algn="ctr" defTabSz="914400" rtl="0" eaLnBrk="1" fontAlgn="base" latinLnBrk="0" hangingPunct="1">
              <a:lnSpc>
                <a:spcPct val="100000"/>
              </a:lnSpc>
              <a:spcBef>
                <a:spcPct val="0"/>
              </a:spcBef>
              <a:spcAft>
                <a:spcPct val="0"/>
              </a:spcAft>
              <a:buClrTx/>
              <a:buSzTx/>
              <a:buFontTx/>
              <a:buNone/>
              <a:tabLst/>
            </a:pPr>
            <a:r>
              <a:rPr lang="de-DE" sz="1400" dirty="0">
                <a:solidFill>
                  <a:srgbClr val="04276E"/>
                </a:solidFill>
              </a:rPr>
              <a:t>n</a:t>
            </a:r>
          </a:p>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solidFill>
                  <a:srgbClr val="04276E"/>
                </a:solidFill>
                <a:effectLst/>
                <a:latin typeface="Arial" charset="0"/>
              </a:rPr>
              <a:t>t</a:t>
            </a:r>
          </a:p>
          <a:p>
            <a:pPr marL="0" marR="0" indent="0" algn="ctr" defTabSz="914400" rtl="0" eaLnBrk="1" fontAlgn="base" latinLnBrk="0" hangingPunct="1">
              <a:lnSpc>
                <a:spcPct val="100000"/>
              </a:lnSpc>
              <a:spcBef>
                <a:spcPct val="0"/>
              </a:spcBef>
              <a:spcAft>
                <a:spcPct val="0"/>
              </a:spcAft>
              <a:buClrTx/>
              <a:buSzTx/>
              <a:buFontTx/>
              <a:buNone/>
              <a:tabLst/>
            </a:pPr>
            <a:endParaRPr lang="de-DE" sz="1400" dirty="0">
              <a:solidFill>
                <a:srgbClr val="04276E"/>
              </a:solidFill>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solidFill>
                  <a:srgbClr val="04276E"/>
                </a:solidFill>
                <a:effectLst/>
                <a:latin typeface="Arial" charset="0"/>
              </a:rPr>
              <a:t>L</a:t>
            </a:r>
          </a:p>
          <a:p>
            <a:pPr marL="0" marR="0" indent="0" algn="ctr" defTabSz="914400" rtl="0" eaLnBrk="1" fontAlgn="base" latinLnBrk="0" hangingPunct="1">
              <a:lnSpc>
                <a:spcPct val="100000"/>
              </a:lnSpc>
              <a:spcBef>
                <a:spcPct val="0"/>
              </a:spcBef>
              <a:spcAft>
                <a:spcPct val="0"/>
              </a:spcAft>
              <a:buClrTx/>
              <a:buSzTx/>
              <a:buFontTx/>
              <a:buNone/>
              <a:tabLst/>
            </a:pPr>
            <a:r>
              <a:rPr lang="de-DE" sz="1400" dirty="0">
                <a:solidFill>
                  <a:srgbClr val="04276E"/>
                </a:solidFill>
              </a:rPr>
              <a:t>a</a:t>
            </a:r>
          </a:p>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solidFill>
                  <a:srgbClr val="04276E"/>
                </a:solidFill>
                <a:effectLst/>
                <a:latin typeface="Arial" charset="0"/>
              </a:rPr>
              <a:t>y</a:t>
            </a:r>
          </a:p>
          <a:p>
            <a:pPr marL="0" marR="0" indent="0" algn="ctr" defTabSz="914400" rtl="0" eaLnBrk="1" fontAlgn="base" latinLnBrk="0" hangingPunct="1">
              <a:lnSpc>
                <a:spcPct val="100000"/>
              </a:lnSpc>
              <a:spcBef>
                <a:spcPct val="0"/>
              </a:spcBef>
              <a:spcAft>
                <a:spcPct val="0"/>
              </a:spcAft>
              <a:buClrTx/>
              <a:buSzTx/>
              <a:buFontTx/>
              <a:buNone/>
              <a:tabLst/>
            </a:pPr>
            <a:r>
              <a:rPr lang="de-DE" sz="1400" dirty="0">
                <a:solidFill>
                  <a:srgbClr val="04276E"/>
                </a:solidFill>
              </a:rPr>
              <a:t>e</a:t>
            </a:r>
          </a:p>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solidFill>
                  <a:srgbClr val="04276E"/>
                </a:solidFill>
                <a:effectLst/>
                <a:latin typeface="Arial" charset="0"/>
              </a:rPr>
              <a:t>r</a:t>
            </a:r>
            <a:endParaRPr kumimoji="0" lang="en-GB" sz="1400" b="0" i="0" u="none" strike="noStrike" cap="none" normalizeH="0" baseline="0" dirty="0">
              <a:ln>
                <a:noFill/>
              </a:ln>
              <a:solidFill>
                <a:srgbClr val="04276E"/>
              </a:solidFill>
              <a:effectLst/>
              <a:latin typeface="Arial" charset="0"/>
            </a:endParaRPr>
          </a:p>
        </p:txBody>
      </p:sp>
      <p:sp>
        <p:nvSpPr>
          <p:cNvPr id="24" name="Rechteck 23">
            <a:extLst>
              <a:ext uri="{FF2B5EF4-FFF2-40B4-BE49-F238E27FC236}">
                <a16:creationId xmlns:a16="http://schemas.microsoft.com/office/drawing/2014/main" id="{739C55FB-9DEA-4301-B00F-6A68A30A4F98}"/>
              </a:ext>
            </a:extLst>
          </p:cNvPr>
          <p:cNvSpPr/>
          <p:nvPr/>
        </p:nvSpPr>
        <p:spPr>
          <a:xfrm>
            <a:off x="1923624" y="2606446"/>
            <a:ext cx="2061934" cy="246221"/>
          </a:xfrm>
          <a:prstGeom prst="rect">
            <a:avLst/>
          </a:prstGeom>
          <a:solidFill>
            <a:srgbClr val="00CCFF"/>
          </a:solidFill>
        </p:spPr>
        <p:txBody>
          <a:bodyPr wrap="square">
            <a:spAutoFit/>
          </a:bodyPr>
          <a:lstStyle/>
          <a:p>
            <a:r>
              <a:rPr lang="de-DE" sz="1000" dirty="0" err="1">
                <a:solidFill>
                  <a:srgbClr val="7030A0"/>
                </a:solidFill>
              </a:rPr>
              <a:t>Implicit</a:t>
            </a:r>
            <a:r>
              <a:rPr lang="de-DE" sz="1000" dirty="0">
                <a:solidFill>
                  <a:srgbClr val="7030A0"/>
                </a:solidFill>
              </a:rPr>
              <a:t>/explicit Event Publisher</a:t>
            </a:r>
            <a:endParaRPr lang="en-GB" sz="1000" dirty="0">
              <a:solidFill>
                <a:srgbClr val="7030A0"/>
              </a:solidFill>
            </a:endParaRPr>
          </a:p>
        </p:txBody>
      </p:sp>
      <p:sp>
        <p:nvSpPr>
          <p:cNvPr id="35" name="Rechteck 34">
            <a:extLst>
              <a:ext uri="{FF2B5EF4-FFF2-40B4-BE49-F238E27FC236}">
                <a16:creationId xmlns:a16="http://schemas.microsoft.com/office/drawing/2014/main" id="{EBA91B29-B9E8-4659-981F-B6AEDD0C7F83}"/>
              </a:ext>
            </a:extLst>
          </p:cNvPr>
          <p:cNvSpPr/>
          <p:nvPr/>
        </p:nvSpPr>
        <p:spPr>
          <a:xfrm>
            <a:off x="1923624" y="4238405"/>
            <a:ext cx="2061934" cy="246221"/>
          </a:xfrm>
          <a:prstGeom prst="rect">
            <a:avLst/>
          </a:prstGeom>
          <a:solidFill>
            <a:srgbClr val="00CCFF"/>
          </a:solidFill>
        </p:spPr>
        <p:txBody>
          <a:bodyPr wrap="square">
            <a:spAutoFit/>
          </a:bodyPr>
          <a:lstStyle/>
          <a:p>
            <a:r>
              <a:rPr lang="de-DE" sz="1000" dirty="0" err="1">
                <a:solidFill>
                  <a:srgbClr val="7030A0"/>
                </a:solidFill>
              </a:rPr>
              <a:t>Implicit</a:t>
            </a:r>
            <a:r>
              <a:rPr lang="de-DE" sz="1000" dirty="0">
                <a:solidFill>
                  <a:srgbClr val="7030A0"/>
                </a:solidFill>
              </a:rPr>
              <a:t>/explicit Event Publisher</a:t>
            </a:r>
            <a:endParaRPr lang="en-GB" sz="1000" dirty="0">
              <a:solidFill>
                <a:srgbClr val="7030A0"/>
              </a:solidFill>
            </a:endParaRPr>
          </a:p>
        </p:txBody>
      </p:sp>
      <p:sp>
        <p:nvSpPr>
          <p:cNvPr id="42" name="Rechteck 41">
            <a:extLst>
              <a:ext uri="{FF2B5EF4-FFF2-40B4-BE49-F238E27FC236}">
                <a16:creationId xmlns:a16="http://schemas.microsoft.com/office/drawing/2014/main" id="{C16DBF7D-9715-4AC6-9E8C-9B4F818DFF06}"/>
              </a:ext>
            </a:extLst>
          </p:cNvPr>
          <p:cNvSpPr/>
          <p:nvPr/>
        </p:nvSpPr>
        <p:spPr>
          <a:xfrm>
            <a:off x="1923625" y="5611284"/>
            <a:ext cx="2061934" cy="246221"/>
          </a:xfrm>
          <a:prstGeom prst="rect">
            <a:avLst/>
          </a:prstGeom>
          <a:solidFill>
            <a:srgbClr val="00CCFF"/>
          </a:solidFill>
        </p:spPr>
        <p:txBody>
          <a:bodyPr wrap="square">
            <a:spAutoFit/>
          </a:bodyPr>
          <a:lstStyle/>
          <a:p>
            <a:r>
              <a:rPr lang="de-DE" sz="1000" dirty="0">
                <a:solidFill>
                  <a:srgbClr val="7030A0"/>
                </a:solidFill>
              </a:rPr>
              <a:t>Explicit Event Publisher</a:t>
            </a:r>
            <a:endParaRPr lang="en-GB" sz="1000" dirty="0">
              <a:solidFill>
                <a:srgbClr val="7030A0"/>
              </a:solidFill>
            </a:endParaRPr>
          </a:p>
        </p:txBody>
      </p:sp>
      <p:sp>
        <p:nvSpPr>
          <p:cNvPr id="46" name="Rechteck 45">
            <a:extLst>
              <a:ext uri="{FF2B5EF4-FFF2-40B4-BE49-F238E27FC236}">
                <a16:creationId xmlns:a16="http://schemas.microsoft.com/office/drawing/2014/main" id="{8ACCB180-5A71-4812-9E8E-A23BCE4C59B7}"/>
              </a:ext>
            </a:extLst>
          </p:cNvPr>
          <p:cNvSpPr/>
          <p:nvPr/>
        </p:nvSpPr>
        <p:spPr bwMode="auto">
          <a:xfrm>
            <a:off x="5576038" y="1310829"/>
            <a:ext cx="5049290" cy="4880521"/>
          </a:xfrm>
          <a:prstGeom prst="rect">
            <a:avLst/>
          </a:prstGeom>
          <a:solidFill>
            <a:schemeClr val="accent4">
              <a:lumMod val="20000"/>
              <a:lumOff val="80000"/>
            </a:schemeClr>
          </a:solidFill>
          <a:ln w="9525" cap="flat" cmpd="sng" algn="ctr">
            <a:solidFill>
              <a:schemeClr val="tx1"/>
            </a:solidFill>
            <a:prstDash val="solid"/>
            <a:round/>
            <a:headEnd type="none" w="med" len="med"/>
            <a:tailEnd type="none" w="med" len="med"/>
          </a:ln>
          <a:effectLst/>
          <a:extLst/>
        </p:spPr>
        <p:txBody>
          <a:bodyPr vert="horz" wrap="none" lIns="90000" tIns="46800" rIns="90000" bIns="46800" numCol="1" rtlCol="0" anchor="t" anchorCtr="0" compatLnSpc="1">
            <a:prstTxWarp prst="textNoShape">
              <a:avLst/>
            </a:prstTxWarp>
          </a:bodyPr>
          <a:lstStyle/>
          <a:p>
            <a:pPr algn="ctr" fontAlgn="base">
              <a:spcBef>
                <a:spcPct val="0"/>
              </a:spcBef>
              <a:spcAft>
                <a:spcPct val="0"/>
              </a:spcAft>
            </a:pPr>
            <a:r>
              <a:rPr lang="de-DE" sz="1400" dirty="0">
                <a:latin typeface="Arial" charset="0"/>
              </a:rPr>
              <a:t>Project </a:t>
            </a:r>
            <a:r>
              <a:rPr lang="de-DE" sz="1400" dirty="0" err="1">
                <a:latin typeface="Arial" charset="0"/>
              </a:rPr>
              <a:t>Implementations</a:t>
            </a:r>
            <a:r>
              <a:rPr lang="de-DE" sz="1400" dirty="0">
                <a:latin typeface="Arial" charset="0"/>
              </a:rPr>
              <a:t> </a:t>
            </a:r>
            <a:r>
              <a:rPr lang="de-DE" sz="1400" dirty="0" err="1">
                <a:latin typeface="Arial" charset="0"/>
              </a:rPr>
              <a:t>as</a:t>
            </a:r>
            <a:r>
              <a:rPr lang="de-DE" sz="1400" dirty="0">
                <a:latin typeface="Arial" charset="0"/>
              </a:rPr>
              <a:t> Extensions v2</a:t>
            </a:r>
          </a:p>
        </p:txBody>
      </p:sp>
      <p:sp>
        <p:nvSpPr>
          <p:cNvPr id="48" name="Rechteck 47">
            <a:extLst>
              <a:ext uri="{FF2B5EF4-FFF2-40B4-BE49-F238E27FC236}">
                <a16:creationId xmlns:a16="http://schemas.microsoft.com/office/drawing/2014/main" id="{7177220F-7B0C-40CC-875E-77B438940E67}"/>
              </a:ext>
            </a:extLst>
          </p:cNvPr>
          <p:cNvSpPr/>
          <p:nvPr/>
        </p:nvSpPr>
        <p:spPr>
          <a:xfrm>
            <a:off x="5986361" y="2094382"/>
            <a:ext cx="1822855" cy="246221"/>
          </a:xfrm>
          <a:prstGeom prst="rect">
            <a:avLst/>
          </a:prstGeom>
          <a:solidFill>
            <a:schemeClr val="accent4">
              <a:lumMod val="40000"/>
              <a:lumOff val="60000"/>
            </a:schemeClr>
          </a:solidFill>
        </p:spPr>
        <p:txBody>
          <a:bodyPr wrap="square">
            <a:spAutoFit/>
          </a:bodyPr>
          <a:lstStyle/>
          <a:p>
            <a:r>
              <a:rPr lang="de-DE" sz="1000" dirty="0">
                <a:solidFill>
                  <a:srgbClr val="7030A0"/>
                </a:solidFill>
              </a:rPr>
              <a:t>additional Fields</a:t>
            </a:r>
            <a:endParaRPr lang="en-GB" sz="1000" dirty="0">
              <a:solidFill>
                <a:srgbClr val="7030A0"/>
              </a:solidFill>
            </a:endParaRPr>
          </a:p>
        </p:txBody>
      </p:sp>
      <p:sp>
        <p:nvSpPr>
          <p:cNvPr id="49" name="Rechteck 48">
            <a:extLst>
              <a:ext uri="{FF2B5EF4-FFF2-40B4-BE49-F238E27FC236}">
                <a16:creationId xmlns:a16="http://schemas.microsoft.com/office/drawing/2014/main" id="{47C3AF3F-4296-432D-BA08-D6AAEF86662E}"/>
              </a:ext>
            </a:extLst>
          </p:cNvPr>
          <p:cNvSpPr/>
          <p:nvPr/>
        </p:nvSpPr>
        <p:spPr>
          <a:xfrm>
            <a:off x="5986361" y="2347366"/>
            <a:ext cx="1822855" cy="246221"/>
          </a:xfrm>
          <a:prstGeom prst="rect">
            <a:avLst/>
          </a:prstGeom>
          <a:solidFill>
            <a:schemeClr val="accent4">
              <a:lumMod val="40000"/>
              <a:lumOff val="60000"/>
            </a:schemeClr>
          </a:solidFill>
        </p:spPr>
        <p:txBody>
          <a:bodyPr wrap="square">
            <a:spAutoFit/>
          </a:bodyPr>
          <a:lstStyle/>
          <a:p>
            <a:r>
              <a:rPr lang="de-DE" sz="1000" dirty="0">
                <a:solidFill>
                  <a:srgbClr val="7030A0"/>
                </a:solidFill>
              </a:rPr>
              <a:t>additional Methods</a:t>
            </a:r>
            <a:endParaRPr lang="en-GB" sz="1000" dirty="0">
              <a:solidFill>
                <a:srgbClr val="7030A0"/>
              </a:solidFill>
            </a:endParaRPr>
          </a:p>
        </p:txBody>
      </p:sp>
      <p:sp>
        <p:nvSpPr>
          <p:cNvPr id="50" name="Rechteck 49">
            <a:extLst>
              <a:ext uri="{FF2B5EF4-FFF2-40B4-BE49-F238E27FC236}">
                <a16:creationId xmlns:a16="http://schemas.microsoft.com/office/drawing/2014/main" id="{D6C450D0-FADF-4393-B79C-4D6492316A74}"/>
              </a:ext>
            </a:extLst>
          </p:cNvPr>
          <p:cNvSpPr/>
          <p:nvPr/>
        </p:nvSpPr>
        <p:spPr>
          <a:xfrm>
            <a:off x="5986361" y="1798726"/>
            <a:ext cx="1822855" cy="276999"/>
          </a:xfrm>
          <a:prstGeom prst="rect">
            <a:avLst/>
          </a:prstGeom>
          <a:solidFill>
            <a:srgbClr val="FF0000"/>
          </a:solidFill>
        </p:spPr>
        <p:txBody>
          <a:bodyPr wrap="square">
            <a:spAutoFit/>
          </a:bodyPr>
          <a:lstStyle/>
          <a:p>
            <a:pPr algn="ctr"/>
            <a:r>
              <a:rPr lang="de-DE" sz="1200" dirty="0" err="1">
                <a:solidFill>
                  <a:schemeClr val="bg1"/>
                </a:solidFill>
              </a:rPr>
              <a:t>Tableextension</a:t>
            </a:r>
            <a:r>
              <a:rPr lang="de-DE" sz="1200" dirty="0">
                <a:solidFill>
                  <a:schemeClr val="bg1"/>
                </a:solidFill>
              </a:rPr>
              <a:t> x</a:t>
            </a:r>
            <a:endParaRPr lang="en-GB" sz="1200" dirty="0">
              <a:solidFill>
                <a:schemeClr val="bg1"/>
              </a:solidFill>
            </a:endParaRPr>
          </a:p>
        </p:txBody>
      </p:sp>
      <p:sp>
        <p:nvSpPr>
          <p:cNvPr id="52" name="Rechteck 51">
            <a:extLst>
              <a:ext uri="{FF2B5EF4-FFF2-40B4-BE49-F238E27FC236}">
                <a16:creationId xmlns:a16="http://schemas.microsoft.com/office/drawing/2014/main" id="{3B80B85B-F808-4396-BC84-0D2015E85D89}"/>
              </a:ext>
            </a:extLst>
          </p:cNvPr>
          <p:cNvSpPr/>
          <p:nvPr/>
        </p:nvSpPr>
        <p:spPr>
          <a:xfrm>
            <a:off x="5986361" y="3726341"/>
            <a:ext cx="1822855" cy="246221"/>
          </a:xfrm>
          <a:prstGeom prst="rect">
            <a:avLst/>
          </a:prstGeom>
          <a:solidFill>
            <a:schemeClr val="accent4">
              <a:lumMod val="40000"/>
              <a:lumOff val="60000"/>
            </a:schemeClr>
          </a:solidFill>
        </p:spPr>
        <p:txBody>
          <a:bodyPr wrap="square">
            <a:spAutoFit/>
          </a:bodyPr>
          <a:lstStyle/>
          <a:p>
            <a:r>
              <a:rPr lang="de-DE" sz="1000" dirty="0">
                <a:solidFill>
                  <a:srgbClr val="7030A0"/>
                </a:solidFill>
              </a:rPr>
              <a:t>additional Controls</a:t>
            </a:r>
            <a:endParaRPr lang="en-GB" sz="1000" dirty="0">
              <a:solidFill>
                <a:srgbClr val="7030A0"/>
              </a:solidFill>
            </a:endParaRPr>
          </a:p>
        </p:txBody>
      </p:sp>
      <p:sp>
        <p:nvSpPr>
          <p:cNvPr id="53" name="Rechteck 52">
            <a:extLst>
              <a:ext uri="{FF2B5EF4-FFF2-40B4-BE49-F238E27FC236}">
                <a16:creationId xmlns:a16="http://schemas.microsoft.com/office/drawing/2014/main" id="{13AF2303-470B-4A30-8901-6AA433D992BD}"/>
              </a:ext>
            </a:extLst>
          </p:cNvPr>
          <p:cNvSpPr/>
          <p:nvPr/>
        </p:nvSpPr>
        <p:spPr>
          <a:xfrm>
            <a:off x="5986361" y="3979325"/>
            <a:ext cx="1822855" cy="246221"/>
          </a:xfrm>
          <a:prstGeom prst="rect">
            <a:avLst/>
          </a:prstGeom>
          <a:solidFill>
            <a:schemeClr val="accent4">
              <a:lumMod val="40000"/>
              <a:lumOff val="60000"/>
            </a:schemeClr>
          </a:solidFill>
        </p:spPr>
        <p:txBody>
          <a:bodyPr wrap="square">
            <a:spAutoFit/>
          </a:bodyPr>
          <a:lstStyle/>
          <a:p>
            <a:r>
              <a:rPr lang="de-DE" sz="1000" dirty="0">
                <a:solidFill>
                  <a:srgbClr val="7030A0"/>
                </a:solidFill>
              </a:rPr>
              <a:t>additional Actions</a:t>
            </a:r>
            <a:endParaRPr lang="en-GB" sz="1000" dirty="0">
              <a:solidFill>
                <a:srgbClr val="7030A0"/>
              </a:solidFill>
            </a:endParaRPr>
          </a:p>
        </p:txBody>
      </p:sp>
      <p:sp>
        <p:nvSpPr>
          <p:cNvPr id="54" name="Rechteck 53">
            <a:extLst>
              <a:ext uri="{FF2B5EF4-FFF2-40B4-BE49-F238E27FC236}">
                <a16:creationId xmlns:a16="http://schemas.microsoft.com/office/drawing/2014/main" id="{BB57CF32-77C1-42DF-A28A-8E3FFE008A0D}"/>
              </a:ext>
            </a:extLst>
          </p:cNvPr>
          <p:cNvSpPr/>
          <p:nvPr/>
        </p:nvSpPr>
        <p:spPr>
          <a:xfrm>
            <a:off x="5986361" y="3430685"/>
            <a:ext cx="1822855" cy="276999"/>
          </a:xfrm>
          <a:prstGeom prst="rect">
            <a:avLst/>
          </a:prstGeom>
          <a:solidFill>
            <a:srgbClr val="FF0000"/>
          </a:solidFill>
        </p:spPr>
        <p:txBody>
          <a:bodyPr wrap="square">
            <a:spAutoFit/>
          </a:bodyPr>
          <a:lstStyle/>
          <a:p>
            <a:pPr algn="ctr"/>
            <a:r>
              <a:rPr lang="de-DE" sz="1200" dirty="0">
                <a:solidFill>
                  <a:schemeClr val="bg1"/>
                </a:solidFill>
              </a:rPr>
              <a:t>Pageextension y</a:t>
            </a:r>
            <a:endParaRPr lang="en-GB" sz="1200" dirty="0">
              <a:solidFill>
                <a:schemeClr val="bg1"/>
              </a:solidFill>
            </a:endParaRPr>
          </a:p>
        </p:txBody>
      </p:sp>
      <p:sp>
        <p:nvSpPr>
          <p:cNvPr id="55" name="Rechteck 54">
            <a:extLst>
              <a:ext uri="{FF2B5EF4-FFF2-40B4-BE49-F238E27FC236}">
                <a16:creationId xmlns:a16="http://schemas.microsoft.com/office/drawing/2014/main" id="{BDBEDCD9-3EE7-44AD-8BFC-4C55F399744A}"/>
              </a:ext>
            </a:extLst>
          </p:cNvPr>
          <p:cNvSpPr/>
          <p:nvPr/>
        </p:nvSpPr>
        <p:spPr>
          <a:xfrm>
            <a:off x="8394572" y="2094382"/>
            <a:ext cx="1822855" cy="246221"/>
          </a:xfrm>
          <a:prstGeom prst="rect">
            <a:avLst/>
          </a:prstGeom>
          <a:solidFill>
            <a:schemeClr val="accent4">
              <a:lumMod val="40000"/>
              <a:lumOff val="60000"/>
            </a:schemeClr>
          </a:solidFill>
        </p:spPr>
        <p:txBody>
          <a:bodyPr wrap="square">
            <a:spAutoFit/>
          </a:bodyPr>
          <a:lstStyle/>
          <a:p>
            <a:r>
              <a:rPr lang="de-DE" sz="1000" dirty="0" err="1">
                <a:solidFill>
                  <a:srgbClr val="7030A0"/>
                </a:solidFill>
              </a:rPr>
              <a:t>Triggercode</a:t>
            </a:r>
            <a:r>
              <a:rPr lang="de-DE" sz="1000" dirty="0">
                <a:solidFill>
                  <a:srgbClr val="7030A0"/>
                </a:solidFill>
              </a:rPr>
              <a:t> additional Fields</a:t>
            </a:r>
            <a:endParaRPr lang="en-GB" sz="1000" dirty="0">
              <a:solidFill>
                <a:srgbClr val="7030A0"/>
              </a:solidFill>
            </a:endParaRPr>
          </a:p>
        </p:txBody>
      </p:sp>
      <p:sp>
        <p:nvSpPr>
          <p:cNvPr id="56" name="Rechteck 55">
            <a:extLst>
              <a:ext uri="{FF2B5EF4-FFF2-40B4-BE49-F238E27FC236}">
                <a16:creationId xmlns:a16="http://schemas.microsoft.com/office/drawing/2014/main" id="{07579238-847D-4850-B38D-F4618865550F}"/>
              </a:ext>
            </a:extLst>
          </p:cNvPr>
          <p:cNvSpPr/>
          <p:nvPr/>
        </p:nvSpPr>
        <p:spPr>
          <a:xfrm>
            <a:off x="8394572" y="2347366"/>
            <a:ext cx="1822855" cy="246221"/>
          </a:xfrm>
          <a:prstGeom prst="rect">
            <a:avLst/>
          </a:prstGeom>
          <a:solidFill>
            <a:schemeClr val="accent4">
              <a:lumMod val="40000"/>
              <a:lumOff val="60000"/>
            </a:schemeClr>
          </a:solidFill>
        </p:spPr>
        <p:txBody>
          <a:bodyPr wrap="square">
            <a:spAutoFit/>
          </a:bodyPr>
          <a:lstStyle/>
          <a:p>
            <a:r>
              <a:rPr lang="de-DE" sz="1000" dirty="0">
                <a:solidFill>
                  <a:srgbClr val="7030A0"/>
                </a:solidFill>
              </a:rPr>
              <a:t>Code </a:t>
            </a:r>
            <a:r>
              <a:rPr lang="de-DE" sz="1000" dirty="0" err="1">
                <a:solidFill>
                  <a:srgbClr val="7030A0"/>
                </a:solidFill>
              </a:rPr>
              <a:t>of</a:t>
            </a:r>
            <a:r>
              <a:rPr lang="de-DE" sz="1000" dirty="0">
                <a:solidFill>
                  <a:srgbClr val="7030A0"/>
                </a:solidFill>
              </a:rPr>
              <a:t> additional Methods</a:t>
            </a:r>
            <a:endParaRPr lang="en-GB" sz="1000" dirty="0">
              <a:solidFill>
                <a:srgbClr val="7030A0"/>
              </a:solidFill>
            </a:endParaRPr>
          </a:p>
        </p:txBody>
      </p:sp>
      <p:sp>
        <p:nvSpPr>
          <p:cNvPr id="57" name="Rechteck 56">
            <a:extLst>
              <a:ext uri="{FF2B5EF4-FFF2-40B4-BE49-F238E27FC236}">
                <a16:creationId xmlns:a16="http://schemas.microsoft.com/office/drawing/2014/main" id="{C48207D8-2FE1-434D-B893-D12FEEBAF1B1}"/>
              </a:ext>
            </a:extLst>
          </p:cNvPr>
          <p:cNvSpPr/>
          <p:nvPr/>
        </p:nvSpPr>
        <p:spPr>
          <a:xfrm>
            <a:off x="8394572" y="1798726"/>
            <a:ext cx="1822855" cy="276999"/>
          </a:xfrm>
          <a:prstGeom prst="rect">
            <a:avLst/>
          </a:prstGeom>
          <a:solidFill>
            <a:srgbClr val="FF0000"/>
          </a:solidFill>
        </p:spPr>
        <p:txBody>
          <a:bodyPr wrap="square">
            <a:spAutoFit/>
          </a:bodyPr>
          <a:lstStyle/>
          <a:p>
            <a:pPr algn="ctr"/>
            <a:r>
              <a:rPr lang="de-DE" sz="1200" dirty="0" err="1">
                <a:solidFill>
                  <a:schemeClr val="bg1"/>
                </a:solidFill>
              </a:rPr>
              <a:t>Object</a:t>
            </a:r>
            <a:r>
              <a:rPr lang="de-DE" sz="1200" dirty="0">
                <a:solidFill>
                  <a:schemeClr val="bg1"/>
                </a:solidFill>
              </a:rPr>
              <a:t> CU Table x</a:t>
            </a:r>
            <a:endParaRPr lang="en-GB" sz="1200" dirty="0">
              <a:solidFill>
                <a:schemeClr val="bg1"/>
              </a:solidFill>
            </a:endParaRPr>
          </a:p>
        </p:txBody>
      </p:sp>
      <p:sp>
        <p:nvSpPr>
          <p:cNvPr id="58" name="Rechteck 57">
            <a:extLst>
              <a:ext uri="{FF2B5EF4-FFF2-40B4-BE49-F238E27FC236}">
                <a16:creationId xmlns:a16="http://schemas.microsoft.com/office/drawing/2014/main" id="{3DCAFBC1-8B56-4F3A-9B0B-B57D579A6CA2}"/>
              </a:ext>
            </a:extLst>
          </p:cNvPr>
          <p:cNvSpPr/>
          <p:nvPr/>
        </p:nvSpPr>
        <p:spPr>
          <a:xfrm>
            <a:off x="8394572" y="3726341"/>
            <a:ext cx="1822855" cy="246221"/>
          </a:xfrm>
          <a:prstGeom prst="rect">
            <a:avLst/>
          </a:prstGeom>
          <a:solidFill>
            <a:schemeClr val="accent4">
              <a:lumMod val="40000"/>
              <a:lumOff val="60000"/>
            </a:schemeClr>
          </a:solidFill>
        </p:spPr>
        <p:txBody>
          <a:bodyPr wrap="square">
            <a:spAutoFit/>
          </a:bodyPr>
          <a:lstStyle/>
          <a:p>
            <a:r>
              <a:rPr lang="de-DE" sz="1000" dirty="0" err="1">
                <a:solidFill>
                  <a:srgbClr val="7030A0"/>
                </a:solidFill>
              </a:rPr>
              <a:t>Triggercode</a:t>
            </a:r>
            <a:r>
              <a:rPr lang="de-DE" sz="1000" dirty="0">
                <a:solidFill>
                  <a:srgbClr val="7030A0"/>
                </a:solidFill>
              </a:rPr>
              <a:t> additional Controls</a:t>
            </a:r>
            <a:endParaRPr lang="en-GB" sz="1000" dirty="0">
              <a:solidFill>
                <a:srgbClr val="7030A0"/>
              </a:solidFill>
            </a:endParaRPr>
          </a:p>
        </p:txBody>
      </p:sp>
      <p:sp>
        <p:nvSpPr>
          <p:cNvPr id="59" name="Rechteck 58">
            <a:extLst>
              <a:ext uri="{FF2B5EF4-FFF2-40B4-BE49-F238E27FC236}">
                <a16:creationId xmlns:a16="http://schemas.microsoft.com/office/drawing/2014/main" id="{33BD0ECE-32E1-4908-9E61-033525157C92}"/>
              </a:ext>
            </a:extLst>
          </p:cNvPr>
          <p:cNvSpPr/>
          <p:nvPr/>
        </p:nvSpPr>
        <p:spPr>
          <a:xfrm>
            <a:off x="8394572" y="3979325"/>
            <a:ext cx="1822855" cy="246221"/>
          </a:xfrm>
          <a:prstGeom prst="rect">
            <a:avLst/>
          </a:prstGeom>
          <a:solidFill>
            <a:schemeClr val="accent4">
              <a:lumMod val="40000"/>
              <a:lumOff val="60000"/>
            </a:schemeClr>
          </a:solidFill>
        </p:spPr>
        <p:txBody>
          <a:bodyPr wrap="square">
            <a:spAutoFit/>
          </a:bodyPr>
          <a:lstStyle/>
          <a:p>
            <a:r>
              <a:rPr lang="de-DE" sz="1000" dirty="0" err="1">
                <a:solidFill>
                  <a:srgbClr val="7030A0"/>
                </a:solidFill>
              </a:rPr>
              <a:t>Triggercode</a:t>
            </a:r>
            <a:r>
              <a:rPr lang="de-DE" sz="1000" dirty="0">
                <a:solidFill>
                  <a:srgbClr val="7030A0"/>
                </a:solidFill>
              </a:rPr>
              <a:t> additional Actions</a:t>
            </a:r>
            <a:endParaRPr lang="en-GB" sz="1000" dirty="0">
              <a:solidFill>
                <a:srgbClr val="7030A0"/>
              </a:solidFill>
            </a:endParaRPr>
          </a:p>
        </p:txBody>
      </p:sp>
      <p:sp>
        <p:nvSpPr>
          <p:cNvPr id="60" name="Rechteck 59">
            <a:extLst>
              <a:ext uri="{FF2B5EF4-FFF2-40B4-BE49-F238E27FC236}">
                <a16:creationId xmlns:a16="http://schemas.microsoft.com/office/drawing/2014/main" id="{FEBCC9FA-B2D2-4195-9ACC-0B22F04B336A}"/>
              </a:ext>
            </a:extLst>
          </p:cNvPr>
          <p:cNvSpPr/>
          <p:nvPr/>
        </p:nvSpPr>
        <p:spPr>
          <a:xfrm>
            <a:off x="8394572" y="3430685"/>
            <a:ext cx="1822855" cy="276999"/>
          </a:xfrm>
          <a:prstGeom prst="rect">
            <a:avLst/>
          </a:prstGeom>
          <a:solidFill>
            <a:srgbClr val="FF0000"/>
          </a:solidFill>
        </p:spPr>
        <p:txBody>
          <a:bodyPr wrap="square">
            <a:spAutoFit/>
          </a:bodyPr>
          <a:lstStyle/>
          <a:p>
            <a:pPr algn="ctr"/>
            <a:r>
              <a:rPr lang="de-DE" sz="1200" dirty="0" err="1">
                <a:solidFill>
                  <a:schemeClr val="bg1"/>
                </a:solidFill>
              </a:rPr>
              <a:t>Object</a:t>
            </a:r>
            <a:r>
              <a:rPr lang="de-DE" sz="1200" dirty="0">
                <a:solidFill>
                  <a:schemeClr val="bg1"/>
                </a:solidFill>
              </a:rPr>
              <a:t> CU Page x</a:t>
            </a:r>
            <a:endParaRPr lang="en-GB" sz="1200" dirty="0">
              <a:solidFill>
                <a:schemeClr val="bg1"/>
              </a:solidFill>
            </a:endParaRPr>
          </a:p>
        </p:txBody>
      </p:sp>
      <p:sp>
        <p:nvSpPr>
          <p:cNvPr id="61" name="Rechteck 60">
            <a:extLst>
              <a:ext uri="{FF2B5EF4-FFF2-40B4-BE49-F238E27FC236}">
                <a16:creationId xmlns:a16="http://schemas.microsoft.com/office/drawing/2014/main" id="{1C0A78D6-A20D-49EF-B7E0-92A2B137C8E9}"/>
              </a:ext>
            </a:extLst>
          </p:cNvPr>
          <p:cNvSpPr/>
          <p:nvPr/>
        </p:nvSpPr>
        <p:spPr>
          <a:xfrm>
            <a:off x="8394571" y="2603100"/>
            <a:ext cx="1822855" cy="246221"/>
          </a:xfrm>
          <a:prstGeom prst="rect">
            <a:avLst/>
          </a:prstGeom>
          <a:solidFill>
            <a:schemeClr val="accent4">
              <a:lumMod val="40000"/>
              <a:lumOff val="60000"/>
            </a:schemeClr>
          </a:solidFill>
        </p:spPr>
        <p:txBody>
          <a:bodyPr wrap="square">
            <a:spAutoFit/>
          </a:bodyPr>
          <a:lstStyle/>
          <a:p>
            <a:r>
              <a:rPr lang="de-DE" sz="1000" dirty="0">
                <a:solidFill>
                  <a:srgbClr val="7030A0"/>
                </a:solidFill>
              </a:rPr>
              <a:t>Unique Event Subscriber</a:t>
            </a:r>
            <a:endParaRPr lang="en-GB" sz="1000" dirty="0">
              <a:solidFill>
                <a:srgbClr val="7030A0"/>
              </a:solidFill>
            </a:endParaRPr>
          </a:p>
        </p:txBody>
      </p:sp>
      <p:sp>
        <p:nvSpPr>
          <p:cNvPr id="62" name="Rechteck 61">
            <a:extLst>
              <a:ext uri="{FF2B5EF4-FFF2-40B4-BE49-F238E27FC236}">
                <a16:creationId xmlns:a16="http://schemas.microsoft.com/office/drawing/2014/main" id="{8775075B-6D0D-4280-87FF-5A5F0BC56B3F}"/>
              </a:ext>
            </a:extLst>
          </p:cNvPr>
          <p:cNvSpPr/>
          <p:nvPr/>
        </p:nvSpPr>
        <p:spPr>
          <a:xfrm>
            <a:off x="8394570" y="2856084"/>
            <a:ext cx="1822855" cy="246221"/>
          </a:xfrm>
          <a:prstGeom prst="rect">
            <a:avLst/>
          </a:prstGeom>
          <a:solidFill>
            <a:schemeClr val="accent4">
              <a:lumMod val="40000"/>
              <a:lumOff val="60000"/>
            </a:schemeClr>
          </a:solidFill>
        </p:spPr>
        <p:txBody>
          <a:bodyPr wrap="square">
            <a:spAutoFit/>
          </a:bodyPr>
          <a:lstStyle/>
          <a:p>
            <a:r>
              <a:rPr lang="de-DE" sz="1000" dirty="0">
                <a:solidFill>
                  <a:srgbClr val="7030A0"/>
                </a:solidFill>
              </a:rPr>
              <a:t>New </a:t>
            </a:r>
            <a:r>
              <a:rPr lang="de-DE" sz="1000" dirty="0" err="1">
                <a:solidFill>
                  <a:srgbClr val="7030A0"/>
                </a:solidFill>
              </a:rPr>
              <a:t>Functions</a:t>
            </a:r>
            <a:endParaRPr lang="en-GB" sz="1000" dirty="0">
              <a:solidFill>
                <a:srgbClr val="7030A0"/>
              </a:solidFill>
            </a:endParaRPr>
          </a:p>
        </p:txBody>
      </p:sp>
      <p:sp>
        <p:nvSpPr>
          <p:cNvPr id="63" name="Rechteck 62">
            <a:extLst>
              <a:ext uri="{FF2B5EF4-FFF2-40B4-BE49-F238E27FC236}">
                <a16:creationId xmlns:a16="http://schemas.microsoft.com/office/drawing/2014/main" id="{ED92C3B1-8F04-4F7F-BCD2-541E63DC319F}"/>
              </a:ext>
            </a:extLst>
          </p:cNvPr>
          <p:cNvSpPr/>
          <p:nvPr/>
        </p:nvSpPr>
        <p:spPr>
          <a:xfrm>
            <a:off x="8394570" y="4238405"/>
            <a:ext cx="1822855" cy="246221"/>
          </a:xfrm>
          <a:prstGeom prst="rect">
            <a:avLst/>
          </a:prstGeom>
          <a:solidFill>
            <a:schemeClr val="accent4">
              <a:lumMod val="40000"/>
              <a:lumOff val="60000"/>
            </a:schemeClr>
          </a:solidFill>
        </p:spPr>
        <p:txBody>
          <a:bodyPr wrap="square">
            <a:spAutoFit/>
          </a:bodyPr>
          <a:lstStyle/>
          <a:p>
            <a:r>
              <a:rPr lang="de-DE" sz="1000" dirty="0">
                <a:solidFill>
                  <a:srgbClr val="7030A0"/>
                </a:solidFill>
              </a:rPr>
              <a:t>Unique Event Subscriber</a:t>
            </a:r>
            <a:endParaRPr lang="en-GB" sz="1000" dirty="0">
              <a:solidFill>
                <a:srgbClr val="7030A0"/>
              </a:solidFill>
            </a:endParaRPr>
          </a:p>
        </p:txBody>
      </p:sp>
      <p:sp>
        <p:nvSpPr>
          <p:cNvPr id="64" name="Rechteck 63">
            <a:extLst>
              <a:ext uri="{FF2B5EF4-FFF2-40B4-BE49-F238E27FC236}">
                <a16:creationId xmlns:a16="http://schemas.microsoft.com/office/drawing/2014/main" id="{2C54115A-C495-4D90-9D8C-452DF5D0865C}"/>
              </a:ext>
            </a:extLst>
          </p:cNvPr>
          <p:cNvSpPr/>
          <p:nvPr/>
        </p:nvSpPr>
        <p:spPr>
          <a:xfrm>
            <a:off x="8394569" y="4491389"/>
            <a:ext cx="1822855" cy="246221"/>
          </a:xfrm>
          <a:prstGeom prst="rect">
            <a:avLst/>
          </a:prstGeom>
          <a:solidFill>
            <a:schemeClr val="accent4">
              <a:lumMod val="40000"/>
              <a:lumOff val="60000"/>
            </a:schemeClr>
          </a:solidFill>
        </p:spPr>
        <p:txBody>
          <a:bodyPr wrap="square">
            <a:spAutoFit/>
          </a:bodyPr>
          <a:lstStyle/>
          <a:p>
            <a:r>
              <a:rPr lang="de-DE" sz="1000" dirty="0">
                <a:solidFill>
                  <a:srgbClr val="7030A0"/>
                </a:solidFill>
              </a:rPr>
              <a:t>New </a:t>
            </a:r>
            <a:r>
              <a:rPr lang="de-DE" sz="1000" dirty="0" err="1">
                <a:solidFill>
                  <a:srgbClr val="7030A0"/>
                </a:solidFill>
              </a:rPr>
              <a:t>Functions</a:t>
            </a:r>
            <a:endParaRPr lang="en-GB" sz="1000" dirty="0">
              <a:solidFill>
                <a:srgbClr val="7030A0"/>
              </a:solidFill>
            </a:endParaRPr>
          </a:p>
        </p:txBody>
      </p:sp>
      <p:sp>
        <p:nvSpPr>
          <p:cNvPr id="79" name="Rechteck 78">
            <a:extLst>
              <a:ext uri="{FF2B5EF4-FFF2-40B4-BE49-F238E27FC236}">
                <a16:creationId xmlns:a16="http://schemas.microsoft.com/office/drawing/2014/main" id="{BFF29EC3-1DB2-4ED7-A577-06AB1A962E16}"/>
              </a:ext>
            </a:extLst>
          </p:cNvPr>
          <p:cNvSpPr/>
          <p:nvPr/>
        </p:nvSpPr>
        <p:spPr>
          <a:xfrm>
            <a:off x="8394572" y="5623342"/>
            <a:ext cx="1822855" cy="246221"/>
          </a:xfrm>
          <a:prstGeom prst="rect">
            <a:avLst/>
          </a:prstGeom>
          <a:solidFill>
            <a:schemeClr val="accent4">
              <a:lumMod val="40000"/>
              <a:lumOff val="60000"/>
            </a:schemeClr>
          </a:solidFill>
        </p:spPr>
        <p:txBody>
          <a:bodyPr wrap="square">
            <a:spAutoFit/>
          </a:bodyPr>
          <a:lstStyle/>
          <a:p>
            <a:r>
              <a:rPr lang="de-DE" sz="1000" dirty="0">
                <a:solidFill>
                  <a:srgbClr val="7030A0"/>
                </a:solidFill>
              </a:rPr>
              <a:t>Unique Event Subscriber</a:t>
            </a:r>
            <a:endParaRPr lang="en-GB" sz="1000" dirty="0">
              <a:solidFill>
                <a:srgbClr val="7030A0"/>
              </a:solidFill>
            </a:endParaRPr>
          </a:p>
        </p:txBody>
      </p:sp>
      <p:sp>
        <p:nvSpPr>
          <p:cNvPr id="80" name="Rechteck 79">
            <a:extLst>
              <a:ext uri="{FF2B5EF4-FFF2-40B4-BE49-F238E27FC236}">
                <a16:creationId xmlns:a16="http://schemas.microsoft.com/office/drawing/2014/main" id="{B3E3F561-BD1A-4BBC-968D-352237BF0ECE}"/>
              </a:ext>
            </a:extLst>
          </p:cNvPr>
          <p:cNvSpPr/>
          <p:nvPr/>
        </p:nvSpPr>
        <p:spPr>
          <a:xfrm>
            <a:off x="8394572" y="5876326"/>
            <a:ext cx="1822855" cy="246221"/>
          </a:xfrm>
          <a:prstGeom prst="rect">
            <a:avLst/>
          </a:prstGeom>
          <a:solidFill>
            <a:schemeClr val="accent4">
              <a:lumMod val="40000"/>
              <a:lumOff val="60000"/>
            </a:schemeClr>
          </a:solidFill>
        </p:spPr>
        <p:txBody>
          <a:bodyPr wrap="square">
            <a:spAutoFit/>
          </a:bodyPr>
          <a:lstStyle/>
          <a:p>
            <a:r>
              <a:rPr lang="de-DE" sz="1000" dirty="0">
                <a:solidFill>
                  <a:srgbClr val="7030A0"/>
                </a:solidFill>
              </a:rPr>
              <a:t>New </a:t>
            </a:r>
            <a:r>
              <a:rPr lang="de-DE" sz="1000" dirty="0" err="1">
                <a:solidFill>
                  <a:srgbClr val="7030A0"/>
                </a:solidFill>
              </a:rPr>
              <a:t>Functions</a:t>
            </a:r>
            <a:endParaRPr lang="en-GB" sz="1000" dirty="0">
              <a:solidFill>
                <a:srgbClr val="7030A0"/>
              </a:solidFill>
            </a:endParaRPr>
          </a:p>
        </p:txBody>
      </p:sp>
      <p:sp>
        <p:nvSpPr>
          <p:cNvPr id="81" name="Rechteck 80">
            <a:extLst>
              <a:ext uri="{FF2B5EF4-FFF2-40B4-BE49-F238E27FC236}">
                <a16:creationId xmlns:a16="http://schemas.microsoft.com/office/drawing/2014/main" id="{AF7C1279-093B-4795-BDEC-FC9C597A9096}"/>
              </a:ext>
            </a:extLst>
          </p:cNvPr>
          <p:cNvSpPr/>
          <p:nvPr/>
        </p:nvSpPr>
        <p:spPr>
          <a:xfrm>
            <a:off x="8394572" y="5327686"/>
            <a:ext cx="1822855" cy="276999"/>
          </a:xfrm>
          <a:prstGeom prst="rect">
            <a:avLst/>
          </a:prstGeom>
          <a:solidFill>
            <a:srgbClr val="FF0000"/>
          </a:solidFill>
        </p:spPr>
        <p:txBody>
          <a:bodyPr wrap="square">
            <a:spAutoFit/>
          </a:bodyPr>
          <a:lstStyle/>
          <a:p>
            <a:pPr algn="ctr"/>
            <a:r>
              <a:rPr lang="de-DE" sz="1200" dirty="0" err="1">
                <a:solidFill>
                  <a:schemeClr val="bg1"/>
                </a:solidFill>
              </a:rPr>
              <a:t>Object</a:t>
            </a:r>
            <a:r>
              <a:rPr lang="de-DE" sz="1200" dirty="0">
                <a:solidFill>
                  <a:schemeClr val="bg1"/>
                </a:solidFill>
              </a:rPr>
              <a:t> CU Codeunit z</a:t>
            </a:r>
            <a:endParaRPr lang="en-GB" sz="1200" dirty="0">
              <a:solidFill>
                <a:schemeClr val="bg1"/>
              </a:solidFill>
            </a:endParaRPr>
          </a:p>
        </p:txBody>
      </p:sp>
      <p:sp>
        <p:nvSpPr>
          <p:cNvPr id="37" name="Rechteck 36">
            <a:extLst>
              <a:ext uri="{FF2B5EF4-FFF2-40B4-BE49-F238E27FC236}">
                <a16:creationId xmlns:a16="http://schemas.microsoft.com/office/drawing/2014/main" id="{85A2578B-1E8E-4C98-BDEF-FFC2FE173361}"/>
              </a:ext>
            </a:extLst>
          </p:cNvPr>
          <p:cNvSpPr/>
          <p:nvPr/>
        </p:nvSpPr>
        <p:spPr>
          <a:xfrm>
            <a:off x="1923624" y="5358300"/>
            <a:ext cx="1822855" cy="246221"/>
          </a:xfrm>
          <a:prstGeom prst="rect">
            <a:avLst/>
          </a:prstGeom>
          <a:solidFill>
            <a:srgbClr val="00CCFF"/>
          </a:solidFill>
        </p:spPr>
        <p:txBody>
          <a:bodyPr wrap="square">
            <a:spAutoFit/>
          </a:bodyPr>
          <a:lstStyle/>
          <a:p>
            <a:r>
              <a:rPr lang="de-DE" sz="1000" dirty="0" err="1">
                <a:solidFill>
                  <a:srgbClr val="7030A0"/>
                </a:solidFill>
              </a:rPr>
              <a:t>Functions</a:t>
            </a:r>
            <a:endParaRPr lang="en-GB" sz="1000" dirty="0">
              <a:solidFill>
                <a:srgbClr val="7030A0"/>
              </a:solidFill>
            </a:endParaRPr>
          </a:p>
        </p:txBody>
      </p:sp>
      <p:cxnSp>
        <p:nvCxnSpPr>
          <p:cNvPr id="5" name="Gerade Verbindung mit Pfeil 4">
            <a:extLst>
              <a:ext uri="{FF2B5EF4-FFF2-40B4-BE49-F238E27FC236}">
                <a16:creationId xmlns:a16="http://schemas.microsoft.com/office/drawing/2014/main" id="{261A4FAF-D44D-40CF-9A05-F5D98CEAD880}"/>
              </a:ext>
            </a:extLst>
          </p:cNvPr>
          <p:cNvCxnSpPr>
            <a:cxnSpLocks/>
            <a:stCxn id="63" idx="1"/>
          </p:cNvCxnSpPr>
          <p:nvPr/>
        </p:nvCxnSpPr>
        <p:spPr>
          <a:xfrm flipH="1">
            <a:off x="4397107" y="4361516"/>
            <a:ext cx="3997463" cy="0"/>
          </a:xfrm>
          <a:prstGeom prst="straightConnector1">
            <a:avLst/>
          </a:prstGeom>
          <a:ln>
            <a:solidFill>
              <a:schemeClr val="accent6">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Gerade Verbindung mit Pfeil 93">
            <a:extLst>
              <a:ext uri="{FF2B5EF4-FFF2-40B4-BE49-F238E27FC236}">
                <a16:creationId xmlns:a16="http://schemas.microsoft.com/office/drawing/2014/main" id="{93EB0806-794D-4EC3-8DC6-2A96194CE6DF}"/>
              </a:ext>
            </a:extLst>
          </p:cNvPr>
          <p:cNvCxnSpPr>
            <a:cxnSpLocks/>
            <a:stCxn id="79" idx="1"/>
          </p:cNvCxnSpPr>
          <p:nvPr/>
        </p:nvCxnSpPr>
        <p:spPr>
          <a:xfrm flipH="1">
            <a:off x="4397107" y="5746453"/>
            <a:ext cx="3997465" cy="0"/>
          </a:xfrm>
          <a:prstGeom prst="straightConnector1">
            <a:avLst/>
          </a:prstGeom>
          <a:ln>
            <a:solidFill>
              <a:schemeClr val="accent6">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5" name="Gerade Verbindung mit Pfeil 94">
            <a:extLst>
              <a:ext uri="{FF2B5EF4-FFF2-40B4-BE49-F238E27FC236}">
                <a16:creationId xmlns:a16="http://schemas.microsoft.com/office/drawing/2014/main" id="{5119C720-2419-4155-9D89-106A44B7B927}"/>
              </a:ext>
            </a:extLst>
          </p:cNvPr>
          <p:cNvCxnSpPr>
            <a:cxnSpLocks/>
            <a:stCxn id="61" idx="1"/>
          </p:cNvCxnSpPr>
          <p:nvPr/>
        </p:nvCxnSpPr>
        <p:spPr>
          <a:xfrm flipH="1">
            <a:off x="4385886" y="2726211"/>
            <a:ext cx="4008685" cy="0"/>
          </a:xfrm>
          <a:prstGeom prst="straightConnector1">
            <a:avLst/>
          </a:prstGeom>
          <a:ln>
            <a:solidFill>
              <a:schemeClr val="accent6">
                <a:lumMod val="60000"/>
                <a:lumOff val="4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a16="http://schemas.microsoft.com/office/drawing/2014/main" id="{A5F0F608-3B5B-4335-94D9-7763C22B6FDA}"/>
              </a:ext>
            </a:extLst>
          </p:cNvPr>
          <p:cNvCxnSpPr>
            <a:cxnSpLocks/>
            <a:stCxn id="48" idx="3"/>
            <a:endCxn id="55" idx="1"/>
          </p:cNvCxnSpPr>
          <p:nvPr/>
        </p:nvCxnSpPr>
        <p:spPr>
          <a:xfrm>
            <a:off x="7809216" y="2217493"/>
            <a:ext cx="585356"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a16="http://schemas.microsoft.com/office/drawing/2014/main" id="{FB33D54D-9819-468D-B8D8-BA8F80D13C0F}"/>
              </a:ext>
            </a:extLst>
          </p:cNvPr>
          <p:cNvCxnSpPr>
            <a:cxnSpLocks/>
            <a:stCxn id="49" idx="3"/>
            <a:endCxn id="56" idx="1"/>
          </p:cNvCxnSpPr>
          <p:nvPr/>
        </p:nvCxnSpPr>
        <p:spPr>
          <a:xfrm>
            <a:off x="7809216" y="2470477"/>
            <a:ext cx="585356"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a:extLst>
              <a:ext uri="{FF2B5EF4-FFF2-40B4-BE49-F238E27FC236}">
                <a16:creationId xmlns:a16="http://schemas.microsoft.com/office/drawing/2014/main" id="{206293C6-30E5-4168-B061-CF74B65D40EC}"/>
              </a:ext>
            </a:extLst>
          </p:cNvPr>
          <p:cNvCxnSpPr>
            <a:cxnSpLocks/>
            <a:stCxn id="52" idx="3"/>
            <a:endCxn id="58" idx="1"/>
          </p:cNvCxnSpPr>
          <p:nvPr/>
        </p:nvCxnSpPr>
        <p:spPr>
          <a:xfrm>
            <a:off x="7809216" y="3849452"/>
            <a:ext cx="585356"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Gerader Verbinder 109">
            <a:extLst>
              <a:ext uri="{FF2B5EF4-FFF2-40B4-BE49-F238E27FC236}">
                <a16:creationId xmlns:a16="http://schemas.microsoft.com/office/drawing/2014/main" id="{3300B40D-E49B-440F-93E8-B6AE0C420D3E}"/>
              </a:ext>
            </a:extLst>
          </p:cNvPr>
          <p:cNvCxnSpPr>
            <a:cxnSpLocks/>
            <a:stCxn id="53" idx="3"/>
            <a:endCxn id="59" idx="1"/>
          </p:cNvCxnSpPr>
          <p:nvPr/>
        </p:nvCxnSpPr>
        <p:spPr>
          <a:xfrm>
            <a:off x="7809216" y="4102436"/>
            <a:ext cx="585356"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7" name="Rechteck 46">
            <a:extLst>
              <a:ext uri="{FF2B5EF4-FFF2-40B4-BE49-F238E27FC236}">
                <a16:creationId xmlns:a16="http://schemas.microsoft.com/office/drawing/2014/main" id="{AA354C63-FE30-4037-A9E5-EAD37445D711}"/>
              </a:ext>
            </a:extLst>
          </p:cNvPr>
          <p:cNvSpPr/>
          <p:nvPr/>
        </p:nvSpPr>
        <p:spPr>
          <a:xfrm>
            <a:off x="5986361" y="4992459"/>
            <a:ext cx="1822855" cy="276999"/>
          </a:xfrm>
          <a:prstGeom prst="rect">
            <a:avLst/>
          </a:prstGeom>
          <a:solidFill>
            <a:srgbClr val="FF0000"/>
          </a:solidFill>
        </p:spPr>
        <p:txBody>
          <a:bodyPr wrap="square">
            <a:spAutoFit/>
          </a:bodyPr>
          <a:lstStyle/>
          <a:p>
            <a:pPr algn="ctr"/>
            <a:r>
              <a:rPr lang="de-DE" sz="1200" dirty="0">
                <a:solidFill>
                  <a:schemeClr val="bg1"/>
                </a:solidFill>
              </a:rPr>
              <a:t>Other APP Objects</a:t>
            </a:r>
            <a:endParaRPr lang="en-GB" sz="1200" dirty="0">
              <a:solidFill>
                <a:schemeClr val="bg1"/>
              </a:solidFill>
            </a:endParaRPr>
          </a:p>
        </p:txBody>
      </p:sp>
    </p:spTree>
    <p:extLst>
      <p:ext uri="{BB962C8B-B14F-4D97-AF65-F5344CB8AC3E}">
        <p14:creationId xmlns:p14="http://schemas.microsoft.com/office/powerpoint/2010/main" val="166830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99" grpId="0" animBg="1"/>
      <p:bldP spid="45" grpId="0" animBg="1"/>
      <p:bldP spid="19" grpId="0" animBg="1"/>
      <p:bldP spid="21" grpId="0" animBg="1"/>
      <p:bldP spid="22" grpId="0" animBg="1"/>
      <p:bldP spid="32" grpId="0" animBg="1"/>
      <p:bldP spid="33" grpId="0" animBg="1"/>
      <p:bldP spid="34" grpId="0" animBg="1"/>
      <p:bldP spid="39" grpId="0" animBg="1"/>
      <p:bldP spid="43" grpId="0" animBg="1"/>
      <p:bldP spid="24" grpId="0" animBg="1"/>
      <p:bldP spid="35" grpId="0" animBg="1"/>
      <p:bldP spid="42" grpId="0" animBg="1"/>
      <p:bldP spid="46" grpId="0" animBg="1"/>
      <p:bldP spid="48" grpId="0" animBg="1"/>
      <p:bldP spid="49" grpId="0" animBg="1"/>
      <p:bldP spid="50"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79" grpId="0" animBg="1"/>
      <p:bldP spid="80" grpId="0" animBg="1"/>
      <p:bldP spid="81" grpId="0" animBg="1"/>
      <p:bldP spid="37" grpId="0" animBg="1"/>
      <p:bldP spid="4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hteck 70">
            <a:extLst>
              <a:ext uri="{FF2B5EF4-FFF2-40B4-BE49-F238E27FC236}">
                <a16:creationId xmlns:a16="http://schemas.microsoft.com/office/drawing/2014/main" id="{E357134C-2C3F-4C22-ADB4-FCC9D217E10C}"/>
              </a:ext>
            </a:extLst>
          </p:cNvPr>
          <p:cNvSpPr/>
          <p:nvPr/>
        </p:nvSpPr>
        <p:spPr bwMode="auto">
          <a:xfrm>
            <a:off x="5402421" y="915533"/>
            <a:ext cx="5437029" cy="54321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extLst/>
        </p:spPr>
        <p:txBody>
          <a:bodyPr vert="horz" wrap="none" lIns="90000" tIns="46800" rIns="90000" bIns="4680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Visual Studio Code AL</a:t>
            </a:r>
          </a:p>
        </p:txBody>
      </p:sp>
      <p:sp>
        <p:nvSpPr>
          <p:cNvPr id="70" name="Rechteck 69">
            <a:extLst>
              <a:ext uri="{FF2B5EF4-FFF2-40B4-BE49-F238E27FC236}">
                <a16:creationId xmlns:a16="http://schemas.microsoft.com/office/drawing/2014/main" id="{C0044992-80CD-41F0-A7BB-60BF437C6EE3}"/>
              </a:ext>
            </a:extLst>
          </p:cNvPr>
          <p:cNvSpPr/>
          <p:nvPr/>
        </p:nvSpPr>
        <p:spPr bwMode="auto">
          <a:xfrm>
            <a:off x="1104900" y="911551"/>
            <a:ext cx="3885782" cy="54321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extLst/>
        </p:spPr>
        <p:txBody>
          <a:bodyPr vert="horz" wrap="none" lIns="90000" tIns="46800" rIns="90000" bIns="4680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C/Side (CAL)</a:t>
            </a:r>
          </a:p>
        </p:txBody>
      </p:sp>
      <p:sp>
        <p:nvSpPr>
          <p:cNvPr id="45" name="Rechteck 44">
            <a:extLst>
              <a:ext uri="{FF2B5EF4-FFF2-40B4-BE49-F238E27FC236}">
                <a16:creationId xmlns:a16="http://schemas.microsoft.com/office/drawing/2014/main" id="{D16E088B-1CEC-47EA-8817-CA1AAAEFD66F}"/>
              </a:ext>
            </a:extLst>
          </p:cNvPr>
          <p:cNvSpPr/>
          <p:nvPr/>
        </p:nvSpPr>
        <p:spPr bwMode="auto">
          <a:xfrm>
            <a:off x="1809293" y="1310728"/>
            <a:ext cx="2587814" cy="4928143"/>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none" lIns="90000" tIns="46800" rIns="90000" bIns="468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solidFill>
                  <a:schemeClr val="tx1"/>
                </a:solidFill>
                <a:effectLst/>
                <a:latin typeface="Arial" charset="0"/>
              </a:rPr>
              <a:t>Standard </a:t>
            </a:r>
            <a:r>
              <a:rPr kumimoji="0" lang="de-DE" sz="1400" b="0" i="0" u="none" strike="noStrike" cap="none" normalizeH="0" baseline="0" dirty="0" err="1">
                <a:ln>
                  <a:noFill/>
                </a:ln>
                <a:solidFill>
                  <a:schemeClr val="tx1"/>
                </a:solidFill>
                <a:effectLst/>
                <a:latin typeface="Arial" charset="0"/>
              </a:rPr>
              <a:t>Application</a:t>
            </a:r>
            <a:endParaRPr kumimoji="0" lang="de-DE" sz="1400" b="0" i="0" u="none" strike="noStrike" cap="none" normalizeH="0" baseline="0" dirty="0">
              <a:ln>
                <a:noFill/>
              </a:ln>
              <a:solidFill>
                <a:schemeClr val="tx1"/>
              </a:solidFill>
              <a:effectLst/>
              <a:latin typeface="Arial" charset="0"/>
            </a:endParaRPr>
          </a:p>
        </p:txBody>
      </p:sp>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a:xfrm>
            <a:off x="360000" y="6441900"/>
            <a:ext cx="2743200" cy="365125"/>
          </a:xfrm>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29372"/>
            <a:ext cx="2520000" cy="365125"/>
          </a:xfrm>
        </p:spPr>
        <p:txBody>
          <a:bodyPr/>
          <a:lstStyle/>
          <a:p>
            <a:r>
              <a:rPr lang="de-DE"/>
              <a:t> </a:t>
            </a:r>
            <a:fld id="{F0389FF0-EA6C-204E-82DF-16D97CC1B00E}" type="slidenum">
              <a:rPr lang="de-DE" smtClean="0"/>
              <a:pPr/>
              <a:t>17</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0000" y="360000"/>
            <a:ext cx="11466000" cy="720000"/>
          </a:xfrm>
        </p:spPr>
        <p:txBody>
          <a:bodyPr anchor="t" anchorCtr="0"/>
          <a:lstStyle/>
          <a:p>
            <a:r>
              <a:rPr lang="de-DE" dirty="0"/>
              <a:t>Basics: </a:t>
            </a:r>
            <a:r>
              <a:rPr lang="de-DE" dirty="0">
                <a:solidFill>
                  <a:schemeClr val="bg2"/>
                </a:solidFill>
              </a:rPr>
              <a:t>Hybrid </a:t>
            </a:r>
            <a:r>
              <a:rPr lang="de-DE" dirty="0" err="1">
                <a:solidFill>
                  <a:schemeClr val="bg2"/>
                </a:solidFill>
              </a:rPr>
              <a:t>Object</a:t>
            </a:r>
            <a:r>
              <a:rPr lang="de-DE" dirty="0">
                <a:solidFill>
                  <a:schemeClr val="bg2"/>
                </a:solidFill>
              </a:rPr>
              <a:t> </a:t>
            </a:r>
            <a:r>
              <a:rPr lang="de-DE" dirty="0" err="1">
                <a:solidFill>
                  <a:schemeClr val="bg2"/>
                </a:solidFill>
              </a:rPr>
              <a:t>Structure</a:t>
            </a:r>
            <a:r>
              <a:rPr lang="de-DE" dirty="0">
                <a:solidFill>
                  <a:schemeClr val="bg2"/>
                </a:solidFill>
              </a:rPr>
              <a:t> – </a:t>
            </a:r>
            <a:r>
              <a:rPr lang="de-DE" dirty="0" err="1">
                <a:solidFill>
                  <a:schemeClr val="bg2"/>
                </a:solidFill>
              </a:rPr>
              <a:t>OnPremise</a:t>
            </a:r>
            <a:r>
              <a:rPr lang="de-DE" dirty="0">
                <a:solidFill>
                  <a:schemeClr val="bg2"/>
                </a:solidFill>
              </a:rPr>
              <a:t> </a:t>
            </a:r>
            <a:r>
              <a:rPr lang="de-DE" dirty="0" err="1">
                <a:solidFill>
                  <a:schemeClr val="bg2"/>
                </a:solidFill>
              </a:rPr>
              <a:t>only</a:t>
            </a:r>
            <a:endParaRPr lang="de-DE" dirty="0">
              <a:solidFill>
                <a:schemeClr val="bg2"/>
              </a:solidFill>
            </a:endParaRPr>
          </a:p>
        </p:txBody>
      </p:sp>
      <p:sp>
        <p:nvSpPr>
          <p:cNvPr id="19" name="Rechteck 18">
            <a:extLst>
              <a:ext uri="{FF2B5EF4-FFF2-40B4-BE49-F238E27FC236}">
                <a16:creationId xmlns:a16="http://schemas.microsoft.com/office/drawing/2014/main" id="{E42FD427-2611-4D16-A706-525D15EEF5E7}"/>
              </a:ext>
            </a:extLst>
          </p:cNvPr>
          <p:cNvSpPr/>
          <p:nvPr/>
        </p:nvSpPr>
        <p:spPr>
          <a:xfrm>
            <a:off x="1923624" y="2094282"/>
            <a:ext cx="1822855" cy="246221"/>
          </a:xfrm>
          <a:prstGeom prst="rect">
            <a:avLst/>
          </a:prstGeom>
          <a:solidFill>
            <a:srgbClr val="00CCFF"/>
          </a:solidFill>
        </p:spPr>
        <p:txBody>
          <a:bodyPr wrap="square">
            <a:spAutoFit/>
          </a:bodyPr>
          <a:lstStyle/>
          <a:p>
            <a:r>
              <a:rPr lang="de-DE" sz="1000" dirty="0">
                <a:solidFill>
                  <a:srgbClr val="7030A0"/>
                </a:solidFill>
              </a:rPr>
              <a:t>Fields</a:t>
            </a:r>
            <a:endParaRPr lang="en-GB" sz="1000" dirty="0">
              <a:solidFill>
                <a:srgbClr val="7030A0"/>
              </a:solidFill>
            </a:endParaRPr>
          </a:p>
        </p:txBody>
      </p:sp>
      <p:sp>
        <p:nvSpPr>
          <p:cNvPr id="21" name="Rechteck 20">
            <a:extLst>
              <a:ext uri="{FF2B5EF4-FFF2-40B4-BE49-F238E27FC236}">
                <a16:creationId xmlns:a16="http://schemas.microsoft.com/office/drawing/2014/main" id="{31B93C49-47AD-4295-B254-D9FDD3430111}"/>
              </a:ext>
            </a:extLst>
          </p:cNvPr>
          <p:cNvSpPr/>
          <p:nvPr/>
        </p:nvSpPr>
        <p:spPr>
          <a:xfrm>
            <a:off x="1923624" y="2356791"/>
            <a:ext cx="1822855" cy="246221"/>
          </a:xfrm>
          <a:prstGeom prst="rect">
            <a:avLst/>
          </a:prstGeom>
          <a:solidFill>
            <a:srgbClr val="00CCFF"/>
          </a:solidFill>
        </p:spPr>
        <p:txBody>
          <a:bodyPr wrap="square">
            <a:spAutoFit/>
          </a:bodyPr>
          <a:lstStyle/>
          <a:p>
            <a:r>
              <a:rPr lang="de-DE" sz="1000" dirty="0">
                <a:solidFill>
                  <a:srgbClr val="7030A0"/>
                </a:solidFill>
              </a:rPr>
              <a:t>Methods</a:t>
            </a:r>
            <a:endParaRPr lang="en-GB" sz="1000" dirty="0">
              <a:solidFill>
                <a:srgbClr val="7030A0"/>
              </a:solidFill>
            </a:endParaRPr>
          </a:p>
        </p:txBody>
      </p:sp>
      <p:sp>
        <p:nvSpPr>
          <p:cNvPr id="22" name="Rechteck 21">
            <a:extLst>
              <a:ext uri="{FF2B5EF4-FFF2-40B4-BE49-F238E27FC236}">
                <a16:creationId xmlns:a16="http://schemas.microsoft.com/office/drawing/2014/main" id="{CB371BF2-646D-466B-AE3E-DC3F94BBCEFA}"/>
              </a:ext>
            </a:extLst>
          </p:cNvPr>
          <p:cNvSpPr/>
          <p:nvPr/>
        </p:nvSpPr>
        <p:spPr>
          <a:xfrm>
            <a:off x="1923624" y="1798626"/>
            <a:ext cx="1822855" cy="276999"/>
          </a:xfrm>
          <a:prstGeom prst="rect">
            <a:avLst/>
          </a:prstGeom>
          <a:solidFill>
            <a:srgbClr val="0070C0"/>
          </a:solidFill>
        </p:spPr>
        <p:txBody>
          <a:bodyPr wrap="square">
            <a:spAutoFit/>
          </a:bodyPr>
          <a:lstStyle/>
          <a:p>
            <a:pPr algn="ctr"/>
            <a:r>
              <a:rPr lang="de-DE" sz="1200" dirty="0" err="1">
                <a:solidFill>
                  <a:schemeClr val="bg1"/>
                </a:solidFill>
              </a:rPr>
              <a:t>standard</a:t>
            </a:r>
            <a:r>
              <a:rPr lang="de-DE" sz="1200" dirty="0">
                <a:solidFill>
                  <a:schemeClr val="bg1"/>
                </a:solidFill>
              </a:rPr>
              <a:t>  Table x</a:t>
            </a:r>
            <a:endParaRPr lang="en-GB" sz="1200" dirty="0">
              <a:solidFill>
                <a:schemeClr val="bg1"/>
              </a:solidFill>
            </a:endParaRPr>
          </a:p>
        </p:txBody>
      </p:sp>
      <p:sp>
        <p:nvSpPr>
          <p:cNvPr id="32" name="Rechteck 31">
            <a:extLst>
              <a:ext uri="{FF2B5EF4-FFF2-40B4-BE49-F238E27FC236}">
                <a16:creationId xmlns:a16="http://schemas.microsoft.com/office/drawing/2014/main" id="{B41C1C25-95FF-432D-8D63-ED021764434F}"/>
              </a:ext>
            </a:extLst>
          </p:cNvPr>
          <p:cNvSpPr/>
          <p:nvPr/>
        </p:nvSpPr>
        <p:spPr>
          <a:xfrm>
            <a:off x="1923624" y="3726241"/>
            <a:ext cx="1822855" cy="246221"/>
          </a:xfrm>
          <a:prstGeom prst="rect">
            <a:avLst/>
          </a:prstGeom>
          <a:solidFill>
            <a:srgbClr val="00CCFF"/>
          </a:solidFill>
        </p:spPr>
        <p:txBody>
          <a:bodyPr wrap="square">
            <a:spAutoFit/>
          </a:bodyPr>
          <a:lstStyle/>
          <a:p>
            <a:r>
              <a:rPr lang="de-DE" sz="1000" dirty="0">
                <a:solidFill>
                  <a:srgbClr val="7030A0"/>
                </a:solidFill>
              </a:rPr>
              <a:t>Controls</a:t>
            </a:r>
            <a:endParaRPr lang="en-GB" sz="1000" dirty="0">
              <a:solidFill>
                <a:srgbClr val="7030A0"/>
              </a:solidFill>
            </a:endParaRPr>
          </a:p>
        </p:txBody>
      </p:sp>
      <p:sp>
        <p:nvSpPr>
          <p:cNvPr id="33" name="Rechteck 32">
            <a:extLst>
              <a:ext uri="{FF2B5EF4-FFF2-40B4-BE49-F238E27FC236}">
                <a16:creationId xmlns:a16="http://schemas.microsoft.com/office/drawing/2014/main" id="{DFF4824A-33FA-4234-AB6F-A58A02E97275}"/>
              </a:ext>
            </a:extLst>
          </p:cNvPr>
          <p:cNvSpPr/>
          <p:nvPr/>
        </p:nvSpPr>
        <p:spPr>
          <a:xfrm>
            <a:off x="1923624" y="3979225"/>
            <a:ext cx="1822855" cy="246221"/>
          </a:xfrm>
          <a:prstGeom prst="rect">
            <a:avLst/>
          </a:prstGeom>
          <a:solidFill>
            <a:srgbClr val="00CCFF"/>
          </a:solidFill>
        </p:spPr>
        <p:txBody>
          <a:bodyPr wrap="square">
            <a:spAutoFit/>
          </a:bodyPr>
          <a:lstStyle/>
          <a:p>
            <a:r>
              <a:rPr lang="de-DE" sz="1000" dirty="0">
                <a:solidFill>
                  <a:srgbClr val="7030A0"/>
                </a:solidFill>
              </a:rPr>
              <a:t>Actions</a:t>
            </a:r>
            <a:endParaRPr lang="en-GB" sz="1000" dirty="0">
              <a:solidFill>
                <a:srgbClr val="7030A0"/>
              </a:solidFill>
            </a:endParaRPr>
          </a:p>
        </p:txBody>
      </p:sp>
      <p:sp>
        <p:nvSpPr>
          <p:cNvPr id="34" name="Rechteck 33">
            <a:extLst>
              <a:ext uri="{FF2B5EF4-FFF2-40B4-BE49-F238E27FC236}">
                <a16:creationId xmlns:a16="http://schemas.microsoft.com/office/drawing/2014/main" id="{7F1EF4AC-1EA5-4541-9EFB-99095B88F2FF}"/>
              </a:ext>
            </a:extLst>
          </p:cNvPr>
          <p:cNvSpPr/>
          <p:nvPr/>
        </p:nvSpPr>
        <p:spPr>
          <a:xfrm>
            <a:off x="1923624" y="3430585"/>
            <a:ext cx="1822855" cy="276999"/>
          </a:xfrm>
          <a:prstGeom prst="rect">
            <a:avLst/>
          </a:prstGeom>
          <a:solidFill>
            <a:srgbClr val="0070C0"/>
          </a:solidFill>
        </p:spPr>
        <p:txBody>
          <a:bodyPr wrap="square">
            <a:spAutoFit/>
          </a:bodyPr>
          <a:lstStyle/>
          <a:p>
            <a:pPr algn="ctr"/>
            <a:r>
              <a:rPr lang="de-DE" sz="1200" dirty="0" err="1">
                <a:solidFill>
                  <a:schemeClr val="bg1"/>
                </a:solidFill>
              </a:rPr>
              <a:t>standard</a:t>
            </a:r>
            <a:r>
              <a:rPr lang="de-DE" sz="1200" dirty="0">
                <a:solidFill>
                  <a:schemeClr val="bg1"/>
                </a:solidFill>
              </a:rPr>
              <a:t>  Page y</a:t>
            </a:r>
            <a:endParaRPr lang="en-GB" sz="1200" dirty="0">
              <a:solidFill>
                <a:schemeClr val="bg1"/>
              </a:solidFill>
            </a:endParaRPr>
          </a:p>
        </p:txBody>
      </p:sp>
      <p:sp>
        <p:nvSpPr>
          <p:cNvPr id="39" name="Rechteck 38">
            <a:extLst>
              <a:ext uri="{FF2B5EF4-FFF2-40B4-BE49-F238E27FC236}">
                <a16:creationId xmlns:a16="http://schemas.microsoft.com/office/drawing/2014/main" id="{9E1C4228-C1EB-483B-9BCC-8F1184DDE1DD}"/>
              </a:ext>
            </a:extLst>
          </p:cNvPr>
          <p:cNvSpPr/>
          <p:nvPr/>
        </p:nvSpPr>
        <p:spPr>
          <a:xfrm>
            <a:off x="1923624" y="5062544"/>
            <a:ext cx="1822855" cy="276999"/>
          </a:xfrm>
          <a:prstGeom prst="rect">
            <a:avLst/>
          </a:prstGeom>
          <a:solidFill>
            <a:srgbClr val="0070C0"/>
          </a:solidFill>
        </p:spPr>
        <p:txBody>
          <a:bodyPr wrap="square">
            <a:spAutoFit/>
          </a:bodyPr>
          <a:lstStyle/>
          <a:p>
            <a:pPr algn="ctr"/>
            <a:r>
              <a:rPr lang="de-DE" sz="1200" dirty="0" err="1">
                <a:solidFill>
                  <a:schemeClr val="bg1"/>
                </a:solidFill>
              </a:rPr>
              <a:t>standard</a:t>
            </a:r>
            <a:r>
              <a:rPr lang="de-DE" sz="1200" dirty="0">
                <a:solidFill>
                  <a:schemeClr val="bg1"/>
                </a:solidFill>
              </a:rPr>
              <a:t>  Codeunit z</a:t>
            </a:r>
            <a:endParaRPr lang="en-GB" sz="1200" dirty="0">
              <a:solidFill>
                <a:schemeClr val="bg1"/>
              </a:solidFill>
            </a:endParaRPr>
          </a:p>
        </p:txBody>
      </p:sp>
      <p:sp>
        <p:nvSpPr>
          <p:cNvPr id="43" name="Rechteck 42">
            <a:extLst>
              <a:ext uri="{FF2B5EF4-FFF2-40B4-BE49-F238E27FC236}">
                <a16:creationId xmlns:a16="http://schemas.microsoft.com/office/drawing/2014/main" id="{4C8BE6AF-E53C-4F59-ABAE-0D01FE7AA709}"/>
              </a:ext>
            </a:extLst>
          </p:cNvPr>
          <p:cNvSpPr/>
          <p:nvPr/>
        </p:nvSpPr>
        <p:spPr bwMode="auto">
          <a:xfrm>
            <a:off x="3907474" y="2603000"/>
            <a:ext cx="478412" cy="3254405"/>
          </a:xfrm>
          <a:prstGeom prst="rect">
            <a:avLst/>
          </a:prstGeom>
          <a:solidFill>
            <a:srgbClr val="00CCFF"/>
          </a:solidFill>
          <a:ln w="9525" cap="flat" cmpd="sng" algn="ctr">
            <a:solidFill>
              <a:schemeClr val="tx1"/>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solidFill>
                  <a:srgbClr val="04276E"/>
                </a:solidFill>
                <a:effectLst/>
                <a:latin typeface="Arial" charset="0"/>
              </a:rPr>
              <a:t>E</a:t>
            </a:r>
          </a:p>
          <a:p>
            <a:pPr marL="0" marR="0" indent="0" algn="ctr" defTabSz="914400" rtl="0" eaLnBrk="1" fontAlgn="base" latinLnBrk="0" hangingPunct="1">
              <a:lnSpc>
                <a:spcPct val="100000"/>
              </a:lnSpc>
              <a:spcBef>
                <a:spcPct val="0"/>
              </a:spcBef>
              <a:spcAft>
                <a:spcPct val="0"/>
              </a:spcAft>
              <a:buClrTx/>
              <a:buSzTx/>
              <a:buFontTx/>
              <a:buNone/>
              <a:tabLst/>
            </a:pPr>
            <a:r>
              <a:rPr lang="de-DE" sz="1400" dirty="0">
                <a:solidFill>
                  <a:srgbClr val="04276E"/>
                </a:solidFill>
              </a:rPr>
              <a:t>V</a:t>
            </a:r>
          </a:p>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solidFill>
                  <a:srgbClr val="04276E"/>
                </a:solidFill>
                <a:effectLst/>
                <a:latin typeface="Arial" charset="0"/>
              </a:rPr>
              <a:t>e</a:t>
            </a:r>
          </a:p>
          <a:p>
            <a:pPr marL="0" marR="0" indent="0" algn="ctr" defTabSz="914400" rtl="0" eaLnBrk="1" fontAlgn="base" latinLnBrk="0" hangingPunct="1">
              <a:lnSpc>
                <a:spcPct val="100000"/>
              </a:lnSpc>
              <a:spcBef>
                <a:spcPct val="0"/>
              </a:spcBef>
              <a:spcAft>
                <a:spcPct val="0"/>
              </a:spcAft>
              <a:buClrTx/>
              <a:buSzTx/>
              <a:buFontTx/>
              <a:buNone/>
              <a:tabLst/>
            </a:pPr>
            <a:r>
              <a:rPr lang="de-DE" sz="1400" dirty="0">
                <a:solidFill>
                  <a:srgbClr val="04276E"/>
                </a:solidFill>
              </a:rPr>
              <a:t>n</a:t>
            </a:r>
          </a:p>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solidFill>
                  <a:srgbClr val="04276E"/>
                </a:solidFill>
                <a:effectLst/>
                <a:latin typeface="Arial" charset="0"/>
              </a:rPr>
              <a:t>t</a:t>
            </a:r>
          </a:p>
          <a:p>
            <a:pPr marL="0" marR="0" indent="0" algn="ctr" defTabSz="914400" rtl="0" eaLnBrk="1" fontAlgn="base" latinLnBrk="0" hangingPunct="1">
              <a:lnSpc>
                <a:spcPct val="100000"/>
              </a:lnSpc>
              <a:spcBef>
                <a:spcPct val="0"/>
              </a:spcBef>
              <a:spcAft>
                <a:spcPct val="0"/>
              </a:spcAft>
              <a:buClrTx/>
              <a:buSzTx/>
              <a:buFontTx/>
              <a:buNone/>
              <a:tabLst/>
            </a:pPr>
            <a:endParaRPr lang="de-DE" sz="1400" dirty="0">
              <a:solidFill>
                <a:srgbClr val="04276E"/>
              </a:solidFill>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solidFill>
                  <a:srgbClr val="04276E"/>
                </a:solidFill>
                <a:effectLst/>
                <a:latin typeface="Arial" charset="0"/>
              </a:rPr>
              <a:t>L</a:t>
            </a:r>
          </a:p>
          <a:p>
            <a:pPr marL="0" marR="0" indent="0" algn="ctr" defTabSz="914400" rtl="0" eaLnBrk="1" fontAlgn="base" latinLnBrk="0" hangingPunct="1">
              <a:lnSpc>
                <a:spcPct val="100000"/>
              </a:lnSpc>
              <a:spcBef>
                <a:spcPct val="0"/>
              </a:spcBef>
              <a:spcAft>
                <a:spcPct val="0"/>
              </a:spcAft>
              <a:buClrTx/>
              <a:buSzTx/>
              <a:buFontTx/>
              <a:buNone/>
              <a:tabLst/>
            </a:pPr>
            <a:r>
              <a:rPr lang="de-DE" sz="1400" dirty="0">
                <a:solidFill>
                  <a:srgbClr val="04276E"/>
                </a:solidFill>
              </a:rPr>
              <a:t>a</a:t>
            </a:r>
          </a:p>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solidFill>
                  <a:srgbClr val="04276E"/>
                </a:solidFill>
                <a:effectLst/>
                <a:latin typeface="Arial" charset="0"/>
              </a:rPr>
              <a:t>y</a:t>
            </a:r>
          </a:p>
          <a:p>
            <a:pPr marL="0" marR="0" indent="0" algn="ctr" defTabSz="914400" rtl="0" eaLnBrk="1" fontAlgn="base" latinLnBrk="0" hangingPunct="1">
              <a:lnSpc>
                <a:spcPct val="100000"/>
              </a:lnSpc>
              <a:spcBef>
                <a:spcPct val="0"/>
              </a:spcBef>
              <a:spcAft>
                <a:spcPct val="0"/>
              </a:spcAft>
              <a:buClrTx/>
              <a:buSzTx/>
              <a:buFontTx/>
              <a:buNone/>
              <a:tabLst/>
            </a:pPr>
            <a:r>
              <a:rPr lang="de-DE" sz="1400" dirty="0">
                <a:solidFill>
                  <a:srgbClr val="04276E"/>
                </a:solidFill>
              </a:rPr>
              <a:t>e</a:t>
            </a:r>
          </a:p>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solidFill>
                  <a:srgbClr val="04276E"/>
                </a:solidFill>
                <a:effectLst/>
                <a:latin typeface="Arial" charset="0"/>
              </a:rPr>
              <a:t>r</a:t>
            </a:r>
            <a:endParaRPr kumimoji="0" lang="en-GB" sz="1400" b="0" i="0" u="none" strike="noStrike" cap="none" normalizeH="0" baseline="0" dirty="0">
              <a:ln>
                <a:noFill/>
              </a:ln>
              <a:solidFill>
                <a:srgbClr val="04276E"/>
              </a:solidFill>
              <a:effectLst/>
              <a:latin typeface="Arial" charset="0"/>
            </a:endParaRPr>
          </a:p>
        </p:txBody>
      </p:sp>
      <p:sp>
        <p:nvSpPr>
          <p:cNvPr id="24" name="Rechteck 23">
            <a:extLst>
              <a:ext uri="{FF2B5EF4-FFF2-40B4-BE49-F238E27FC236}">
                <a16:creationId xmlns:a16="http://schemas.microsoft.com/office/drawing/2014/main" id="{739C55FB-9DEA-4301-B00F-6A68A30A4F98}"/>
              </a:ext>
            </a:extLst>
          </p:cNvPr>
          <p:cNvSpPr/>
          <p:nvPr/>
        </p:nvSpPr>
        <p:spPr>
          <a:xfrm>
            <a:off x="1923624" y="2606346"/>
            <a:ext cx="2061934" cy="246221"/>
          </a:xfrm>
          <a:prstGeom prst="rect">
            <a:avLst/>
          </a:prstGeom>
          <a:solidFill>
            <a:srgbClr val="00CCFF"/>
          </a:solidFill>
        </p:spPr>
        <p:txBody>
          <a:bodyPr wrap="square">
            <a:spAutoFit/>
          </a:bodyPr>
          <a:lstStyle/>
          <a:p>
            <a:r>
              <a:rPr lang="de-DE" sz="1000" dirty="0" err="1">
                <a:solidFill>
                  <a:srgbClr val="7030A0"/>
                </a:solidFill>
              </a:rPr>
              <a:t>Implicit</a:t>
            </a:r>
            <a:r>
              <a:rPr lang="de-DE" sz="1000" dirty="0">
                <a:solidFill>
                  <a:srgbClr val="7030A0"/>
                </a:solidFill>
              </a:rPr>
              <a:t>/explicit Event Publisher</a:t>
            </a:r>
            <a:endParaRPr lang="en-GB" sz="1000" dirty="0">
              <a:solidFill>
                <a:srgbClr val="7030A0"/>
              </a:solidFill>
            </a:endParaRPr>
          </a:p>
        </p:txBody>
      </p:sp>
      <p:sp>
        <p:nvSpPr>
          <p:cNvPr id="35" name="Rechteck 34">
            <a:extLst>
              <a:ext uri="{FF2B5EF4-FFF2-40B4-BE49-F238E27FC236}">
                <a16:creationId xmlns:a16="http://schemas.microsoft.com/office/drawing/2014/main" id="{EBA91B29-B9E8-4659-981F-B6AEDD0C7F83}"/>
              </a:ext>
            </a:extLst>
          </p:cNvPr>
          <p:cNvSpPr/>
          <p:nvPr/>
        </p:nvSpPr>
        <p:spPr>
          <a:xfrm>
            <a:off x="1923624" y="4238305"/>
            <a:ext cx="2061934" cy="246221"/>
          </a:xfrm>
          <a:prstGeom prst="rect">
            <a:avLst/>
          </a:prstGeom>
          <a:solidFill>
            <a:srgbClr val="00CCFF"/>
          </a:solidFill>
        </p:spPr>
        <p:txBody>
          <a:bodyPr wrap="square">
            <a:spAutoFit/>
          </a:bodyPr>
          <a:lstStyle/>
          <a:p>
            <a:r>
              <a:rPr lang="de-DE" sz="1000" dirty="0" err="1">
                <a:solidFill>
                  <a:srgbClr val="7030A0"/>
                </a:solidFill>
              </a:rPr>
              <a:t>Implicit</a:t>
            </a:r>
            <a:r>
              <a:rPr lang="de-DE" sz="1000" dirty="0">
                <a:solidFill>
                  <a:srgbClr val="7030A0"/>
                </a:solidFill>
              </a:rPr>
              <a:t>/explicit Event Publisher</a:t>
            </a:r>
            <a:endParaRPr lang="en-GB" sz="1000" dirty="0">
              <a:solidFill>
                <a:srgbClr val="7030A0"/>
              </a:solidFill>
            </a:endParaRPr>
          </a:p>
        </p:txBody>
      </p:sp>
      <p:sp>
        <p:nvSpPr>
          <p:cNvPr id="42" name="Rechteck 41">
            <a:extLst>
              <a:ext uri="{FF2B5EF4-FFF2-40B4-BE49-F238E27FC236}">
                <a16:creationId xmlns:a16="http://schemas.microsoft.com/office/drawing/2014/main" id="{C16DBF7D-9715-4AC6-9E8C-9B4F818DFF06}"/>
              </a:ext>
            </a:extLst>
          </p:cNvPr>
          <p:cNvSpPr/>
          <p:nvPr/>
        </p:nvSpPr>
        <p:spPr>
          <a:xfrm>
            <a:off x="1923625" y="5611184"/>
            <a:ext cx="2061934" cy="246221"/>
          </a:xfrm>
          <a:prstGeom prst="rect">
            <a:avLst/>
          </a:prstGeom>
          <a:solidFill>
            <a:srgbClr val="00CCFF"/>
          </a:solidFill>
        </p:spPr>
        <p:txBody>
          <a:bodyPr wrap="square">
            <a:spAutoFit/>
          </a:bodyPr>
          <a:lstStyle/>
          <a:p>
            <a:r>
              <a:rPr lang="de-DE" sz="1000" dirty="0">
                <a:solidFill>
                  <a:srgbClr val="7030A0"/>
                </a:solidFill>
              </a:rPr>
              <a:t>Explicit Event Publisher</a:t>
            </a:r>
            <a:endParaRPr lang="en-GB" sz="1000" dirty="0">
              <a:solidFill>
                <a:srgbClr val="7030A0"/>
              </a:solidFill>
            </a:endParaRPr>
          </a:p>
        </p:txBody>
      </p:sp>
      <p:sp>
        <p:nvSpPr>
          <p:cNvPr id="46" name="Rechteck 45">
            <a:extLst>
              <a:ext uri="{FF2B5EF4-FFF2-40B4-BE49-F238E27FC236}">
                <a16:creationId xmlns:a16="http://schemas.microsoft.com/office/drawing/2014/main" id="{8ACCB180-5A71-4812-9E8E-A23BCE4C59B7}"/>
              </a:ext>
            </a:extLst>
          </p:cNvPr>
          <p:cNvSpPr/>
          <p:nvPr/>
        </p:nvSpPr>
        <p:spPr bwMode="auto">
          <a:xfrm>
            <a:off x="5576038" y="1310728"/>
            <a:ext cx="5049290" cy="4928143"/>
          </a:xfrm>
          <a:prstGeom prst="rect">
            <a:avLst/>
          </a:prstGeom>
          <a:solidFill>
            <a:schemeClr val="accent4">
              <a:lumMod val="20000"/>
              <a:lumOff val="80000"/>
            </a:schemeClr>
          </a:solidFill>
          <a:ln w="9525" cap="flat" cmpd="sng" algn="ctr">
            <a:solidFill>
              <a:schemeClr val="tx1"/>
            </a:solidFill>
            <a:prstDash val="solid"/>
            <a:round/>
            <a:headEnd type="none" w="med" len="med"/>
            <a:tailEnd type="none" w="med" len="med"/>
          </a:ln>
          <a:effectLst/>
          <a:extLst/>
        </p:spPr>
        <p:txBody>
          <a:bodyPr vert="horz" wrap="none" lIns="90000" tIns="46800" rIns="90000" bIns="46800" numCol="1" rtlCol="0" anchor="t" anchorCtr="0" compatLnSpc="1">
            <a:prstTxWarp prst="textNoShape">
              <a:avLst/>
            </a:prstTxWarp>
          </a:bodyPr>
          <a:lstStyle/>
          <a:p>
            <a:pPr algn="ctr" fontAlgn="base">
              <a:spcBef>
                <a:spcPct val="0"/>
              </a:spcBef>
              <a:spcAft>
                <a:spcPct val="0"/>
              </a:spcAft>
            </a:pPr>
            <a:r>
              <a:rPr lang="de-DE" sz="1400" dirty="0">
                <a:latin typeface="Arial" charset="0"/>
              </a:rPr>
              <a:t>Project </a:t>
            </a:r>
            <a:r>
              <a:rPr lang="de-DE" sz="1400" dirty="0" err="1">
                <a:latin typeface="Arial" charset="0"/>
              </a:rPr>
              <a:t>Implementations</a:t>
            </a:r>
            <a:r>
              <a:rPr lang="de-DE" sz="1400" dirty="0">
                <a:latin typeface="Arial" charset="0"/>
              </a:rPr>
              <a:t> </a:t>
            </a:r>
            <a:r>
              <a:rPr lang="de-DE" sz="1400" dirty="0" err="1">
                <a:latin typeface="Arial" charset="0"/>
              </a:rPr>
              <a:t>as</a:t>
            </a:r>
            <a:r>
              <a:rPr lang="de-DE" sz="1400" dirty="0">
                <a:latin typeface="Arial" charset="0"/>
              </a:rPr>
              <a:t> Extensions v2</a:t>
            </a:r>
          </a:p>
        </p:txBody>
      </p:sp>
      <p:sp>
        <p:nvSpPr>
          <p:cNvPr id="48" name="Rechteck 47">
            <a:extLst>
              <a:ext uri="{FF2B5EF4-FFF2-40B4-BE49-F238E27FC236}">
                <a16:creationId xmlns:a16="http://schemas.microsoft.com/office/drawing/2014/main" id="{7177220F-7B0C-40CC-875E-77B438940E67}"/>
              </a:ext>
            </a:extLst>
          </p:cNvPr>
          <p:cNvSpPr/>
          <p:nvPr/>
        </p:nvSpPr>
        <p:spPr>
          <a:xfrm>
            <a:off x="5986361" y="2094282"/>
            <a:ext cx="1822855" cy="246221"/>
          </a:xfrm>
          <a:prstGeom prst="rect">
            <a:avLst/>
          </a:prstGeom>
          <a:solidFill>
            <a:schemeClr val="accent4">
              <a:lumMod val="40000"/>
              <a:lumOff val="60000"/>
            </a:schemeClr>
          </a:solidFill>
        </p:spPr>
        <p:txBody>
          <a:bodyPr wrap="square">
            <a:spAutoFit/>
          </a:bodyPr>
          <a:lstStyle/>
          <a:p>
            <a:r>
              <a:rPr lang="de-DE" sz="1000" dirty="0">
                <a:solidFill>
                  <a:srgbClr val="7030A0"/>
                </a:solidFill>
              </a:rPr>
              <a:t>additional Fields</a:t>
            </a:r>
            <a:endParaRPr lang="en-GB" sz="1000" dirty="0">
              <a:solidFill>
                <a:srgbClr val="7030A0"/>
              </a:solidFill>
            </a:endParaRPr>
          </a:p>
        </p:txBody>
      </p:sp>
      <p:sp>
        <p:nvSpPr>
          <p:cNvPr id="49" name="Rechteck 48">
            <a:extLst>
              <a:ext uri="{FF2B5EF4-FFF2-40B4-BE49-F238E27FC236}">
                <a16:creationId xmlns:a16="http://schemas.microsoft.com/office/drawing/2014/main" id="{47C3AF3F-4296-432D-BA08-D6AAEF86662E}"/>
              </a:ext>
            </a:extLst>
          </p:cNvPr>
          <p:cNvSpPr/>
          <p:nvPr/>
        </p:nvSpPr>
        <p:spPr>
          <a:xfrm>
            <a:off x="5986361" y="2347266"/>
            <a:ext cx="1822855" cy="246221"/>
          </a:xfrm>
          <a:prstGeom prst="rect">
            <a:avLst/>
          </a:prstGeom>
          <a:solidFill>
            <a:schemeClr val="accent4">
              <a:lumMod val="40000"/>
              <a:lumOff val="60000"/>
            </a:schemeClr>
          </a:solidFill>
        </p:spPr>
        <p:txBody>
          <a:bodyPr wrap="square">
            <a:spAutoFit/>
          </a:bodyPr>
          <a:lstStyle/>
          <a:p>
            <a:r>
              <a:rPr lang="de-DE" sz="1000" dirty="0">
                <a:solidFill>
                  <a:srgbClr val="7030A0"/>
                </a:solidFill>
              </a:rPr>
              <a:t>additional Methods</a:t>
            </a:r>
            <a:endParaRPr lang="en-GB" sz="1000" dirty="0">
              <a:solidFill>
                <a:srgbClr val="7030A0"/>
              </a:solidFill>
            </a:endParaRPr>
          </a:p>
        </p:txBody>
      </p:sp>
      <p:sp>
        <p:nvSpPr>
          <p:cNvPr id="50" name="Rechteck 49">
            <a:extLst>
              <a:ext uri="{FF2B5EF4-FFF2-40B4-BE49-F238E27FC236}">
                <a16:creationId xmlns:a16="http://schemas.microsoft.com/office/drawing/2014/main" id="{D6C450D0-FADF-4393-B79C-4D6492316A74}"/>
              </a:ext>
            </a:extLst>
          </p:cNvPr>
          <p:cNvSpPr/>
          <p:nvPr/>
        </p:nvSpPr>
        <p:spPr>
          <a:xfrm>
            <a:off x="5986361" y="1798626"/>
            <a:ext cx="1822855" cy="276999"/>
          </a:xfrm>
          <a:prstGeom prst="rect">
            <a:avLst/>
          </a:prstGeom>
          <a:solidFill>
            <a:srgbClr val="FF0000"/>
          </a:solidFill>
        </p:spPr>
        <p:txBody>
          <a:bodyPr wrap="square">
            <a:spAutoFit/>
          </a:bodyPr>
          <a:lstStyle/>
          <a:p>
            <a:pPr algn="ctr"/>
            <a:r>
              <a:rPr lang="de-DE" sz="1200" dirty="0" err="1">
                <a:solidFill>
                  <a:schemeClr val="bg1"/>
                </a:solidFill>
              </a:rPr>
              <a:t>Tableextension</a:t>
            </a:r>
            <a:r>
              <a:rPr lang="de-DE" sz="1200" dirty="0">
                <a:solidFill>
                  <a:schemeClr val="bg1"/>
                </a:solidFill>
              </a:rPr>
              <a:t> x</a:t>
            </a:r>
            <a:endParaRPr lang="en-GB" sz="1200" dirty="0">
              <a:solidFill>
                <a:schemeClr val="bg1"/>
              </a:solidFill>
            </a:endParaRPr>
          </a:p>
        </p:txBody>
      </p:sp>
      <p:sp>
        <p:nvSpPr>
          <p:cNvPr id="52" name="Rechteck 51">
            <a:extLst>
              <a:ext uri="{FF2B5EF4-FFF2-40B4-BE49-F238E27FC236}">
                <a16:creationId xmlns:a16="http://schemas.microsoft.com/office/drawing/2014/main" id="{3B80B85B-F808-4396-BC84-0D2015E85D89}"/>
              </a:ext>
            </a:extLst>
          </p:cNvPr>
          <p:cNvSpPr/>
          <p:nvPr/>
        </p:nvSpPr>
        <p:spPr>
          <a:xfrm>
            <a:off x="5986361" y="3726241"/>
            <a:ext cx="1822855" cy="246221"/>
          </a:xfrm>
          <a:prstGeom prst="rect">
            <a:avLst/>
          </a:prstGeom>
          <a:solidFill>
            <a:schemeClr val="accent4">
              <a:lumMod val="40000"/>
              <a:lumOff val="60000"/>
            </a:schemeClr>
          </a:solidFill>
        </p:spPr>
        <p:txBody>
          <a:bodyPr wrap="square">
            <a:spAutoFit/>
          </a:bodyPr>
          <a:lstStyle/>
          <a:p>
            <a:r>
              <a:rPr lang="de-DE" sz="1000" dirty="0">
                <a:solidFill>
                  <a:srgbClr val="7030A0"/>
                </a:solidFill>
              </a:rPr>
              <a:t>additional Controls</a:t>
            </a:r>
            <a:endParaRPr lang="en-GB" sz="1000" dirty="0">
              <a:solidFill>
                <a:srgbClr val="7030A0"/>
              </a:solidFill>
            </a:endParaRPr>
          </a:p>
        </p:txBody>
      </p:sp>
      <p:sp>
        <p:nvSpPr>
          <p:cNvPr id="53" name="Rechteck 52">
            <a:extLst>
              <a:ext uri="{FF2B5EF4-FFF2-40B4-BE49-F238E27FC236}">
                <a16:creationId xmlns:a16="http://schemas.microsoft.com/office/drawing/2014/main" id="{13AF2303-470B-4A30-8901-6AA433D992BD}"/>
              </a:ext>
            </a:extLst>
          </p:cNvPr>
          <p:cNvSpPr/>
          <p:nvPr/>
        </p:nvSpPr>
        <p:spPr>
          <a:xfrm>
            <a:off x="5986361" y="3979225"/>
            <a:ext cx="1822855" cy="246221"/>
          </a:xfrm>
          <a:prstGeom prst="rect">
            <a:avLst/>
          </a:prstGeom>
          <a:solidFill>
            <a:schemeClr val="accent4">
              <a:lumMod val="40000"/>
              <a:lumOff val="60000"/>
            </a:schemeClr>
          </a:solidFill>
        </p:spPr>
        <p:txBody>
          <a:bodyPr wrap="square">
            <a:spAutoFit/>
          </a:bodyPr>
          <a:lstStyle/>
          <a:p>
            <a:r>
              <a:rPr lang="de-DE" sz="1000" dirty="0">
                <a:solidFill>
                  <a:srgbClr val="7030A0"/>
                </a:solidFill>
              </a:rPr>
              <a:t>additional Actions</a:t>
            </a:r>
            <a:endParaRPr lang="en-GB" sz="1000" dirty="0">
              <a:solidFill>
                <a:srgbClr val="7030A0"/>
              </a:solidFill>
            </a:endParaRPr>
          </a:p>
        </p:txBody>
      </p:sp>
      <p:sp>
        <p:nvSpPr>
          <p:cNvPr id="54" name="Rechteck 53">
            <a:extLst>
              <a:ext uri="{FF2B5EF4-FFF2-40B4-BE49-F238E27FC236}">
                <a16:creationId xmlns:a16="http://schemas.microsoft.com/office/drawing/2014/main" id="{BB57CF32-77C1-42DF-A28A-8E3FFE008A0D}"/>
              </a:ext>
            </a:extLst>
          </p:cNvPr>
          <p:cNvSpPr/>
          <p:nvPr/>
        </p:nvSpPr>
        <p:spPr>
          <a:xfrm>
            <a:off x="5986361" y="3430585"/>
            <a:ext cx="1822855" cy="276999"/>
          </a:xfrm>
          <a:prstGeom prst="rect">
            <a:avLst/>
          </a:prstGeom>
          <a:solidFill>
            <a:srgbClr val="FF0000"/>
          </a:solidFill>
        </p:spPr>
        <p:txBody>
          <a:bodyPr wrap="square">
            <a:spAutoFit/>
          </a:bodyPr>
          <a:lstStyle/>
          <a:p>
            <a:pPr algn="ctr"/>
            <a:r>
              <a:rPr lang="de-DE" sz="1200" dirty="0">
                <a:solidFill>
                  <a:schemeClr val="bg1"/>
                </a:solidFill>
              </a:rPr>
              <a:t>Pageextension y</a:t>
            </a:r>
            <a:endParaRPr lang="en-GB" sz="1200" dirty="0">
              <a:solidFill>
                <a:schemeClr val="bg1"/>
              </a:solidFill>
            </a:endParaRPr>
          </a:p>
        </p:txBody>
      </p:sp>
      <p:sp>
        <p:nvSpPr>
          <p:cNvPr id="55" name="Rechteck 54">
            <a:extLst>
              <a:ext uri="{FF2B5EF4-FFF2-40B4-BE49-F238E27FC236}">
                <a16:creationId xmlns:a16="http://schemas.microsoft.com/office/drawing/2014/main" id="{BDBEDCD9-3EE7-44AD-8BFC-4C55F399744A}"/>
              </a:ext>
            </a:extLst>
          </p:cNvPr>
          <p:cNvSpPr/>
          <p:nvPr/>
        </p:nvSpPr>
        <p:spPr>
          <a:xfrm>
            <a:off x="8394572" y="2094282"/>
            <a:ext cx="1822855" cy="246221"/>
          </a:xfrm>
          <a:prstGeom prst="rect">
            <a:avLst/>
          </a:prstGeom>
          <a:solidFill>
            <a:schemeClr val="accent4">
              <a:lumMod val="40000"/>
              <a:lumOff val="60000"/>
            </a:schemeClr>
          </a:solidFill>
        </p:spPr>
        <p:txBody>
          <a:bodyPr wrap="square">
            <a:spAutoFit/>
          </a:bodyPr>
          <a:lstStyle/>
          <a:p>
            <a:r>
              <a:rPr lang="de-DE" sz="1000" dirty="0" err="1">
                <a:solidFill>
                  <a:srgbClr val="7030A0"/>
                </a:solidFill>
              </a:rPr>
              <a:t>Triggercode</a:t>
            </a:r>
            <a:r>
              <a:rPr lang="de-DE" sz="1000" dirty="0">
                <a:solidFill>
                  <a:srgbClr val="7030A0"/>
                </a:solidFill>
              </a:rPr>
              <a:t> additional Fields</a:t>
            </a:r>
            <a:endParaRPr lang="en-GB" sz="1000" dirty="0">
              <a:solidFill>
                <a:srgbClr val="7030A0"/>
              </a:solidFill>
            </a:endParaRPr>
          </a:p>
        </p:txBody>
      </p:sp>
      <p:sp>
        <p:nvSpPr>
          <p:cNvPr id="56" name="Rechteck 55">
            <a:extLst>
              <a:ext uri="{FF2B5EF4-FFF2-40B4-BE49-F238E27FC236}">
                <a16:creationId xmlns:a16="http://schemas.microsoft.com/office/drawing/2014/main" id="{07579238-847D-4850-B38D-F4618865550F}"/>
              </a:ext>
            </a:extLst>
          </p:cNvPr>
          <p:cNvSpPr/>
          <p:nvPr/>
        </p:nvSpPr>
        <p:spPr>
          <a:xfrm>
            <a:off x="8394572" y="2347266"/>
            <a:ext cx="1822855" cy="246221"/>
          </a:xfrm>
          <a:prstGeom prst="rect">
            <a:avLst/>
          </a:prstGeom>
          <a:solidFill>
            <a:schemeClr val="accent4">
              <a:lumMod val="40000"/>
              <a:lumOff val="60000"/>
            </a:schemeClr>
          </a:solidFill>
        </p:spPr>
        <p:txBody>
          <a:bodyPr wrap="square">
            <a:spAutoFit/>
          </a:bodyPr>
          <a:lstStyle/>
          <a:p>
            <a:r>
              <a:rPr lang="de-DE" sz="1000" dirty="0">
                <a:solidFill>
                  <a:srgbClr val="7030A0"/>
                </a:solidFill>
              </a:rPr>
              <a:t>Code </a:t>
            </a:r>
            <a:r>
              <a:rPr lang="de-DE" sz="1000" dirty="0" err="1">
                <a:solidFill>
                  <a:srgbClr val="7030A0"/>
                </a:solidFill>
              </a:rPr>
              <a:t>of</a:t>
            </a:r>
            <a:r>
              <a:rPr lang="de-DE" sz="1000" dirty="0">
                <a:solidFill>
                  <a:srgbClr val="7030A0"/>
                </a:solidFill>
              </a:rPr>
              <a:t> additional Methods</a:t>
            </a:r>
            <a:endParaRPr lang="en-GB" sz="1000" dirty="0">
              <a:solidFill>
                <a:srgbClr val="7030A0"/>
              </a:solidFill>
            </a:endParaRPr>
          </a:p>
        </p:txBody>
      </p:sp>
      <p:sp>
        <p:nvSpPr>
          <p:cNvPr id="57" name="Rechteck 56">
            <a:extLst>
              <a:ext uri="{FF2B5EF4-FFF2-40B4-BE49-F238E27FC236}">
                <a16:creationId xmlns:a16="http://schemas.microsoft.com/office/drawing/2014/main" id="{C48207D8-2FE1-434D-B893-D12FEEBAF1B1}"/>
              </a:ext>
            </a:extLst>
          </p:cNvPr>
          <p:cNvSpPr/>
          <p:nvPr/>
        </p:nvSpPr>
        <p:spPr>
          <a:xfrm>
            <a:off x="8394572" y="1798626"/>
            <a:ext cx="1822855" cy="276999"/>
          </a:xfrm>
          <a:prstGeom prst="rect">
            <a:avLst/>
          </a:prstGeom>
          <a:solidFill>
            <a:srgbClr val="FF0000"/>
          </a:solidFill>
        </p:spPr>
        <p:txBody>
          <a:bodyPr wrap="square">
            <a:spAutoFit/>
          </a:bodyPr>
          <a:lstStyle/>
          <a:p>
            <a:pPr algn="ctr"/>
            <a:r>
              <a:rPr lang="de-DE" sz="1200" dirty="0" err="1">
                <a:solidFill>
                  <a:schemeClr val="bg1"/>
                </a:solidFill>
              </a:rPr>
              <a:t>Object</a:t>
            </a:r>
            <a:r>
              <a:rPr lang="de-DE" sz="1200" dirty="0">
                <a:solidFill>
                  <a:schemeClr val="bg1"/>
                </a:solidFill>
              </a:rPr>
              <a:t> CU Table x</a:t>
            </a:r>
            <a:endParaRPr lang="en-GB" sz="1200" dirty="0">
              <a:solidFill>
                <a:schemeClr val="bg1"/>
              </a:solidFill>
            </a:endParaRPr>
          </a:p>
        </p:txBody>
      </p:sp>
      <p:sp>
        <p:nvSpPr>
          <p:cNvPr id="58" name="Rechteck 57">
            <a:extLst>
              <a:ext uri="{FF2B5EF4-FFF2-40B4-BE49-F238E27FC236}">
                <a16:creationId xmlns:a16="http://schemas.microsoft.com/office/drawing/2014/main" id="{3DCAFBC1-8B56-4F3A-9B0B-B57D579A6CA2}"/>
              </a:ext>
            </a:extLst>
          </p:cNvPr>
          <p:cNvSpPr/>
          <p:nvPr/>
        </p:nvSpPr>
        <p:spPr>
          <a:xfrm>
            <a:off x="8394572" y="3726241"/>
            <a:ext cx="1822855" cy="246221"/>
          </a:xfrm>
          <a:prstGeom prst="rect">
            <a:avLst/>
          </a:prstGeom>
          <a:solidFill>
            <a:schemeClr val="accent4">
              <a:lumMod val="40000"/>
              <a:lumOff val="60000"/>
            </a:schemeClr>
          </a:solidFill>
        </p:spPr>
        <p:txBody>
          <a:bodyPr wrap="square">
            <a:spAutoFit/>
          </a:bodyPr>
          <a:lstStyle/>
          <a:p>
            <a:r>
              <a:rPr lang="de-DE" sz="1000" dirty="0" err="1">
                <a:solidFill>
                  <a:srgbClr val="7030A0"/>
                </a:solidFill>
              </a:rPr>
              <a:t>Triggercode</a:t>
            </a:r>
            <a:r>
              <a:rPr lang="de-DE" sz="1000" dirty="0">
                <a:solidFill>
                  <a:srgbClr val="7030A0"/>
                </a:solidFill>
              </a:rPr>
              <a:t> additional Controls</a:t>
            </a:r>
            <a:endParaRPr lang="en-GB" sz="1000" dirty="0">
              <a:solidFill>
                <a:srgbClr val="7030A0"/>
              </a:solidFill>
            </a:endParaRPr>
          </a:p>
        </p:txBody>
      </p:sp>
      <p:sp>
        <p:nvSpPr>
          <p:cNvPr id="59" name="Rechteck 58">
            <a:extLst>
              <a:ext uri="{FF2B5EF4-FFF2-40B4-BE49-F238E27FC236}">
                <a16:creationId xmlns:a16="http://schemas.microsoft.com/office/drawing/2014/main" id="{33BD0ECE-32E1-4908-9E61-033525157C92}"/>
              </a:ext>
            </a:extLst>
          </p:cNvPr>
          <p:cNvSpPr/>
          <p:nvPr/>
        </p:nvSpPr>
        <p:spPr>
          <a:xfrm>
            <a:off x="8394572" y="3979225"/>
            <a:ext cx="1822855" cy="246221"/>
          </a:xfrm>
          <a:prstGeom prst="rect">
            <a:avLst/>
          </a:prstGeom>
          <a:solidFill>
            <a:schemeClr val="accent4">
              <a:lumMod val="40000"/>
              <a:lumOff val="60000"/>
            </a:schemeClr>
          </a:solidFill>
        </p:spPr>
        <p:txBody>
          <a:bodyPr wrap="square">
            <a:spAutoFit/>
          </a:bodyPr>
          <a:lstStyle/>
          <a:p>
            <a:r>
              <a:rPr lang="de-DE" sz="1000" dirty="0" err="1">
                <a:solidFill>
                  <a:srgbClr val="7030A0"/>
                </a:solidFill>
              </a:rPr>
              <a:t>Triggercode</a:t>
            </a:r>
            <a:r>
              <a:rPr lang="de-DE" sz="1000" dirty="0">
                <a:solidFill>
                  <a:srgbClr val="7030A0"/>
                </a:solidFill>
              </a:rPr>
              <a:t> additional Actions</a:t>
            </a:r>
            <a:endParaRPr lang="en-GB" sz="1000" dirty="0">
              <a:solidFill>
                <a:srgbClr val="7030A0"/>
              </a:solidFill>
            </a:endParaRPr>
          </a:p>
        </p:txBody>
      </p:sp>
      <p:sp>
        <p:nvSpPr>
          <p:cNvPr id="60" name="Rechteck 59">
            <a:extLst>
              <a:ext uri="{FF2B5EF4-FFF2-40B4-BE49-F238E27FC236}">
                <a16:creationId xmlns:a16="http://schemas.microsoft.com/office/drawing/2014/main" id="{FEBCC9FA-B2D2-4195-9ACC-0B22F04B336A}"/>
              </a:ext>
            </a:extLst>
          </p:cNvPr>
          <p:cNvSpPr/>
          <p:nvPr/>
        </p:nvSpPr>
        <p:spPr>
          <a:xfrm>
            <a:off x="8394572" y="3430585"/>
            <a:ext cx="1822855" cy="276999"/>
          </a:xfrm>
          <a:prstGeom prst="rect">
            <a:avLst/>
          </a:prstGeom>
          <a:solidFill>
            <a:srgbClr val="FF0000"/>
          </a:solidFill>
        </p:spPr>
        <p:txBody>
          <a:bodyPr wrap="square">
            <a:spAutoFit/>
          </a:bodyPr>
          <a:lstStyle/>
          <a:p>
            <a:pPr algn="ctr"/>
            <a:r>
              <a:rPr lang="de-DE" sz="1200" dirty="0" err="1">
                <a:solidFill>
                  <a:schemeClr val="bg1"/>
                </a:solidFill>
              </a:rPr>
              <a:t>Object</a:t>
            </a:r>
            <a:r>
              <a:rPr lang="de-DE" sz="1200" dirty="0">
                <a:solidFill>
                  <a:schemeClr val="bg1"/>
                </a:solidFill>
              </a:rPr>
              <a:t> CU Page y</a:t>
            </a:r>
            <a:endParaRPr lang="en-GB" sz="1200" dirty="0">
              <a:solidFill>
                <a:schemeClr val="bg1"/>
              </a:solidFill>
            </a:endParaRPr>
          </a:p>
        </p:txBody>
      </p:sp>
      <p:sp>
        <p:nvSpPr>
          <p:cNvPr id="61" name="Rechteck 60">
            <a:extLst>
              <a:ext uri="{FF2B5EF4-FFF2-40B4-BE49-F238E27FC236}">
                <a16:creationId xmlns:a16="http://schemas.microsoft.com/office/drawing/2014/main" id="{1C0A78D6-A20D-49EF-B7E0-92A2B137C8E9}"/>
              </a:ext>
            </a:extLst>
          </p:cNvPr>
          <p:cNvSpPr/>
          <p:nvPr/>
        </p:nvSpPr>
        <p:spPr>
          <a:xfrm>
            <a:off x="8394571" y="2603000"/>
            <a:ext cx="1822855" cy="246221"/>
          </a:xfrm>
          <a:prstGeom prst="rect">
            <a:avLst/>
          </a:prstGeom>
          <a:solidFill>
            <a:schemeClr val="accent4">
              <a:lumMod val="40000"/>
              <a:lumOff val="60000"/>
            </a:schemeClr>
          </a:solidFill>
        </p:spPr>
        <p:txBody>
          <a:bodyPr wrap="square">
            <a:spAutoFit/>
          </a:bodyPr>
          <a:lstStyle/>
          <a:p>
            <a:r>
              <a:rPr lang="de-DE" sz="1000" dirty="0">
                <a:solidFill>
                  <a:srgbClr val="7030A0"/>
                </a:solidFill>
              </a:rPr>
              <a:t>Unique Event Subscriber</a:t>
            </a:r>
            <a:endParaRPr lang="en-GB" sz="1000" dirty="0">
              <a:solidFill>
                <a:srgbClr val="7030A0"/>
              </a:solidFill>
            </a:endParaRPr>
          </a:p>
        </p:txBody>
      </p:sp>
      <p:sp>
        <p:nvSpPr>
          <p:cNvPr id="62" name="Rechteck 61">
            <a:extLst>
              <a:ext uri="{FF2B5EF4-FFF2-40B4-BE49-F238E27FC236}">
                <a16:creationId xmlns:a16="http://schemas.microsoft.com/office/drawing/2014/main" id="{8775075B-6D0D-4280-87FF-5A5F0BC56B3F}"/>
              </a:ext>
            </a:extLst>
          </p:cNvPr>
          <p:cNvSpPr/>
          <p:nvPr/>
        </p:nvSpPr>
        <p:spPr>
          <a:xfrm>
            <a:off x="8394570" y="2855984"/>
            <a:ext cx="1822855" cy="246221"/>
          </a:xfrm>
          <a:prstGeom prst="rect">
            <a:avLst/>
          </a:prstGeom>
          <a:solidFill>
            <a:schemeClr val="accent4">
              <a:lumMod val="40000"/>
              <a:lumOff val="60000"/>
            </a:schemeClr>
          </a:solidFill>
        </p:spPr>
        <p:txBody>
          <a:bodyPr wrap="square">
            <a:spAutoFit/>
          </a:bodyPr>
          <a:lstStyle/>
          <a:p>
            <a:r>
              <a:rPr lang="de-DE" sz="1000" dirty="0">
                <a:solidFill>
                  <a:srgbClr val="7030A0"/>
                </a:solidFill>
              </a:rPr>
              <a:t>New </a:t>
            </a:r>
            <a:r>
              <a:rPr lang="de-DE" sz="1000" dirty="0" err="1">
                <a:solidFill>
                  <a:srgbClr val="7030A0"/>
                </a:solidFill>
              </a:rPr>
              <a:t>Functions</a:t>
            </a:r>
            <a:endParaRPr lang="en-GB" sz="1000" dirty="0">
              <a:solidFill>
                <a:srgbClr val="7030A0"/>
              </a:solidFill>
            </a:endParaRPr>
          </a:p>
        </p:txBody>
      </p:sp>
      <p:sp>
        <p:nvSpPr>
          <p:cNvPr id="63" name="Rechteck 62">
            <a:extLst>
              <a:ext uri="{FF2B5EF4-FFF2-40B4-BE49-F238E27FC236}">
                <a16:creationId xmlns:a16="http://schemas.microsoft.com/office/drawing/2014/main" id="{ED92C3B1-8F04-4F7F-BCD2-541E63DC319F}"/>
              </a:ext>
            </a:extLst>
          </p:cNvPr>
          <p:cNvSpPr/>
          <p:nvPr/>
        </p:nvSpPr>
        <p:spPr>
          <a:xfrm>
            <a:off x="8394570" y="4238305"/>
            <a:ext cx="1822855" cy="246221"/>
          </a:xfrm>
          <a:prstGeom prst="rect">
            <a:avLst/>
          </a:prstGeom>
          <a:solidFill>
            <a:schemeClr val="accent4">
              <a:lumMod val="40000"/>
              <a:lumOff val="60000"/>
            </a:schemeClr>
          </a:solidFill>
        </p:spPr>
        <p:txBody>
          <a:bodyPr wrap="square">
            <a:spAutoFit/>
          </a:bodyPr>
          <a:lstStyle/>
          <a:p>
            <a:r>
              <a:rPr lang="de-DE" sz="1000" dirty="0">
                <a:solidFill>
                  <a:srgbClr val="7030A0"/>
                </a:solidFill>
              </a:rPr>
              <a:t>Unique Event Subscriber</a:t>
            </a:r>
            <a:endParaRPr lang="en-GB" sz="1000" dirty="0">
              <a:solidFill>
                <a:srgbClr val="7030A0"/>
              </a:solidFill>
            </a:endParaRPr>
          </a:p>
        </p:txBody>
      </p:sp>
      <p:sp>
        <p:nvSpPr>
          <p:cNvPr id="64" name="Rechteck 63">
            <a:extLst>
              <a:ext uri="{FF2B5EF4-FFF2-40B4-BE49-F238E27FC236}">
                <a16:creationId xmlns:a16="http://schemas.microsoft.com/office/drawing/2014/main" id="{2C54115A-C495-4D90-9D8C-452DF5D0865C}"/>
              </a:ext>
            </a:extLst>
          </p:cNvPr>
          <p:cNvSpPr/>
          <p:nvPr/>
        </p:nvSpPr>
        <p:spPr>
          <a:xfrm>
            <a:off x="8394569" y="4491289"/>
            <a:ext cx="1822855" cy="246221"/>
          </a:xfrm>
          <a:prstGeom prst="rect">
            <a:avLst/>
          </a:prstGeom>
          <a:solidFill>
            <a:schemeClr val="accent4">
              <a:lumMod val="40000"/>
              <a:lumOff val="60000"/>
            </a:schemeClr>
          </a:solidFill>
        </p:spPr>
        <p:txBody>
          <a:bodyPr wrap="square">
            <a:spAutoFit/>
          </a:bodyPr>
          <a:lstStyle/>
          <a:p>
            <a:r>
              <a:rPr lang="de-DE" sz="1000" dirty="0">
                <a:solidFill>
                  <a:srgbClr val="7030A0"/>
                </a:solidFill>
              </a:rPr>
              <a:t>New </a:t>
            </a:r>
            <a:r>
              <a:rPr lang="de-DE" sz="1000" dirty="0" err="1">
                <a:solidFill>
                  <a:srgbClr val="7030A0"/>
                </a:solidFill>
              </a:rPr>
              <a:t>Functions</a:t>
            </a:r>
            <a:endParaRPr lang="en-GB" sz="1000" dirty="0">
              <a:solidFill>
                <a:srgbClr val="7030A0"/>
              </a:solidFill>
            </a:endParaRPr>
          </a:p>
        </p:txBody>
      </p:sp>
      <p:sp>
        <p:nvSpPr>
          <p:cNvPr id="79" name="Rechteck 78">
            <a:extLst>
              <a:ext uri="{FF2B5EF4-FFF2-40B4-BE49-F238E27FC236}">
                <a16:creationId xmlns:a16="http://schemas.microsoft.com/office/drawing/2014/main" id="{BFF29EC3-1DB2-4ED7-A577-06AB1A962E16}"/>
              </a:ext>
            </a:extLst>
          </p:cNvPr>
          <p:cNvSpPr/>
          <p:nvPr/>
        </p:nvSpPr>
        <p:spPr>
          <a:xfrm>
            <a:off x="8394572" y="5623242"/>
            <a:ext cx="1822855" cy="246221"/>
          </a:xfrm>
          <a:prstGeom prst="rect">
            <a:avLst/>
          </a:prstGeom>
          <a:solidFill>
            <a:schemeClr val="accent4">
              <a:lumMod val="40000"/>
              <a:lumOff val="60000"/>
            </a:schemeClr>
          </a:solidFill>
        </p:spPr>
        <p:txBody>
          <a:bodyPr wrap="square">
            <a:spAutoFit/>
          </a:bodyPr>
          <a:lstStyle/>
          <a:p>
            <a:r>
              <a:rPr lang="de-DE" sz="1000" dirty="0">
                <a:solidFill>
                  <a:srgbClr val="7030A0"/>
                </a:solidFill>
              </a:rPr>
              <a:t>Unique Event Subscriber</a:t>
            </a:r>
            <a:endParaRPr lang="en-GB" sz="1000" dirty="0">
              <a:solidFill>
                <a:srgbClr val="7030A0"/>
              </a:solidFill>
            </a:endParaRPr>
          </a:p>
        </p:txBody>
      </p:sp>
      <p:sp>
        <p:nvSpPr>
          <p:cNvPr id="80" name="Rechteck 79">
            <a:extLst>
              <a:ext uri="{FF2B5EF4-FFF2-40B4-BE49-F238E27FC236}">
                <a16:creationId xmlns:a16="http://schemas.microsoft.com/office/drawing/2014/main" id="{B3E3F561-BD1A-4BBC-968D-352237BF0ECE}"/>
              </a:ext>
            </a:extLst>
          </p:cNvPr>
          <p:cNvSpPr/>
          <p:nvPr/>
        </p:nvSpPr>
        <p:spPr>
          <a:xfrm>
            <a:off x="8394572" y="5876226"/>
            <a:ext cx="1822855" cy="246221"/>
          </a:xfrm>
          <a:prstGeom prst="rect">
            <a:avLst/>
          </a:prstGeom>
          <a:solidFill>
            <a:schemeClr val="accent4">
              <a:lumMod val="40000"/>
              <a:lumOff val="60000"/>
            </a:schemeClr>
          </a:solidFill>
        </p:spPr>
        <p:txBody>
          <a:bodyPr wrap="square">
            <a:spAutoFit/>
          </a:bodyPr>
          <a:lstStyle/>
          <a:p>
            <a:r>
              <a:rPr lang="de-DE" sz="1000" dirty="0">
                <a:solidFill>
                  <a:srgbClr val="7030A0"/>
                </a:solidFill>
              </a:rPr>
              <a:t>New </a:t>
            </a:r>
            <a:r>
              <a:rPr lang="de-DE" sz="1000" dirty="0" err="1">
                <a:solidFill>
                  <a:srgbClr val="7030A0"/>
                </a:solidFill>
              </a:rPr>
              <a:t>Functions</a:t>
            </a:r>
            <a:endParaRPr lang="en-GB" sz="1000" dirty="0">
              <a:solidFill>
                <a:srgbClr val="7030A0"/>
              </a:solidFill>
            </a:endParaRPr>
          </a:p>
        </p:txBody>
      </p:sp>
      <p:sp>
        <p:nvSpPr>
          <p:cNvPr id="81" name="Rechteck 80">
            <a:extLst>
              <a:ext uri="{FF2B5EF4-FFF2-40B4-BE49-F238E27FC236}">
                <a16:creationId xmlns:a16="http://schemas.microsoft.com/office/drawing/2014/main" id="{AF7C1279-093B-4795-BDEC-FC9C597A9096}"/>
              </a:ext>
            </a:extLst>
          </p:cNvPr>
          <p:cNvSpPr/>
          <p:nvPr/>
        </p:nvSpPr>
        <p:spPr>
          <a:xfrm>
            <a:off x="8394572" y="5327586"/>
            <a:ext cx="1822855" cy="276999"/>
          </a:xfrm>
          <a:prstGeom prst="rect">
            <a:avLst/>
          </a:prstGeom>
          <a:solidFill>
            <a:srgbClr val="FF0000"/>
          </a:solidFill>
        </p:spPr>
        <p:txBody>
          <a:bodyPr wrap="square">
            <a:spAutoFit/>
          </a:bodyPr>
          <a:lstStyle/>
          <a:p>
            <a:pPr algn="ctr"/>
            <a:r>
              <a:rPr lang="de-DE" sz="1200" dirty="0" err="1">
                <a:solidFill>
                  <a:schemeClr val="bg1"/>
                </a:solidFill>
              </a:rPr>
              <a:t>Object</a:t>
            </a:r>
            <a:r>
              <a:rPr lang="de-DE" sz="1200" dirty="0">
                <a:solidFill>
                  <a:schemeClr val="bg1"/>
                </a:solidFill>
              </a:rPr>
              <a:t> CU Codeunit z</a:t>
            </a:r>
            <a:endParaRPr lang="en-GB" sz="1200" dirty="0">
              <a:solidFill>
                <a:schemeClr val="bg1"/>
              </a:solidFill>
            </a:endParaRPr>
          </a:p>
        </p:txBody>
      </p:sp>
      <p:sp>
        <p:nvSpPr>
          <p:cNvPr id="37" name="Rechteck 36">
            <a:extLst>
              <a:ext uri="{FF2B5EF4-FFF2-40B4-BE49-F238E27FC236}">
                <a16:creationId xmlns:a16="http://schemas.microsoft.com/office/drawing/2014/main" id="{85A2578B-1E8E-4C98-BDEF-FFC2FE173361}"/>
              </a:ext>
            </a:extLst>
          </p:cNvPr>
          <p:cNvSpPr/>
          <p:nvPr/>
        </p:nvSpPr>
        <p:spPr>
          <a:xfrm>
            <a:off x="1923624" y="5358200"/>
            <a:ext cx="1822855" cy="246221"/>
          </a:xfrm>
          <a:prstGeom prst="rect">
            <a:avLst/>
          </a:prstGeom>
          <a:solidFill>
            <a:srgbClr val="00CCFF"/>
          </a:solidFill>
        </p:spPr>
        <p:txBody>
          <a:bodyPr wrap="square">
            <a:spAutoFit/>
          </a:bodyPr>
          <a:lstStyle/>
          <a:p>
            <a:r>
              <a:rPr lang="de-DE" sz="1000" dirty="0" err="1">
                <a:solidFill>
                  <a:srgbClr val="7030A0"/>
                </a:solidFill>
              </a:rPr>
              <a:t>Functions</a:t>
            </a:r>
            <a:endParaRPr lang="en-GB" sz="1000" dirty="0">
              <a:solidFill>
                <a:srgbClr val="7030A0"/>
              </a:solidFill>
            </a:endParaRPr>
          </a:p>
        </p:txBody>
      </p:sp>
      <p:sp>
        <p:nvSpPr>
          <p:cNvPr id="41" name="Rechteck 40">
            <a:extLst>
              <a:ext uri="{FF2B5EF4-FFF2-40B4-BE49-F238E27FC236}">
                <a16:creationId xmlns:a16="http://schemas.microsoft.com/office/drawing/2014/main" id="{4424F88B-A65C-45A4-A072-36AE8872E05C}"/>
              </a:ext>
            </a:extLst>
          </p:cNvPr>
          <p:cNvSpPr/>
          <p:nvPr/>
        </p:nvSpPr>
        <p:spPr bwMode="auto">
          <a:xfrm>
            <a:off x="4397107" y="2855984"/>
            <a:ext cx="478412" cy="3254405"/>
          </a:xfrm>
          <a:prstGeom prst="rect">
            <a:avLst/>
          </a:prstGeom>
          <a:solidFill>
            <a:schemeClr val="accent4">
              <a:lumMod val="20000"/>
              <a:lumOff val="80000"/>
            </a:schemeClr>
          </a:solidFill>
          <a:ln w="9525" cap="flat" cmpd="sng" algn="ctr">
            <a:solidFill>
              <a:schemeClr val="tx1"/>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a:ln>
                  <a:noFill/>
                </a:ln>
                <a:solidFill>
                  <a:schemeClr val="tx1"/>
                </a:solidFill>
                <a:effectLst/>
                <a:latin typeface="Arial" charset="0"/>
              </a:rPr>
              <a:t>C</a:t>
            </a:r>
          </a:p>
          <a:p>
            <a:pPr marL="0" marR="0" indent="0" algn="ctr" defTabSz="914400" rtl="0" eaLnBrk="1" fontAlgn="base" latinLnBrk="0" hangingPunct="1">
              <a:lnSpc>
                <a:spcPct val="100000"/>
              </a:lnSpc>
              <a:spcBef>
                <a:spcPct val="0"/>
              </a:spcBef>
              <a:spcAft>
                <a:spcPct val="0"/>
              </a:spcAft>
              <a:buClrTx/>
              <a:buSzTx/>
              <a:buFontTx/>
              <a:buNone/>
              <a:tabLst/>
            </a:pPr>
            <a:r>
              <a:rPr lang="de-DE" sz="1000" dirty="0">
                <a:latin typeface="Arial" charset="0"/>
              </a:rPr>
              <a:t>u</a:t>
            </a:r>
          </a:p>
          <a:p>
            <a:pPr marL="0" marR="0" indent="0" algn="ctr" defTabSz="914400" rtl="0" eaLnBrk="1" fontAlgn="base" latinLnBrk="0" hangingPunct="1">
              <a:lnSpc>
                <a:spcPct val="100000"/>
              </a:lnSpc>
              <a:spcBef>
                <a:spcPct val="0"/>
              </a:spcBef>
              <a:spcAft>
                <a:spcPct val="0"/>
              </a:spcAft>
              <a:buClrTx/>
              <a:buSzTx/>
              <a:buFontTx/>
              <a:buNone/>
              <a:tabLst/>
            </a:pPr>
            <a:r>
              <a:rPr lang="de-DE" sz="1000" dirty="0">
                <a:latin typeface="Arial" charset="0"/>
              </a:rPr>
              <a:t>s</a:t>
            </a:r>
          </a:p>
          <a:p>
            <a:pPr marL="0" marR="0" indent="0" algn="ctr"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a:ln>
                  <a:noFill/>
                </a:ln>
                <a:solidFill>
                  <a:schemeClr val="tx1"/>
                </a:solidFill>
                <a:effectLst/>
                <a:latin typeface="Arial" charset="0"/>
              </a:rPr>
              <a:t>t</a:t>
            </a:r>
          </a:p>
          <a:p>
            <a:pPr marL="0" marR="0" indent="0" algn="ctr" defTabSz="914400" rtl="0" eaLnBrk="1" fontAlgn="base" latinLnBrk="0" hangingPunct="1">
              <a:lnSpc>
                <a:spcPct val="100000"/>
              </a:lnSpc>
              <a:spcBef>
                <a:spcPct val="0"/>
              </a:spcBef>
              <a:spcAft>
                <a:spcPct val="0"/>
              </a:spcAft>
              <a:buClrTx/>
              <a:buSzTx/>
              <a:buFontTx/>
              <a:buNone/>
              <a:tabLst/>
            </a:pPr>
            <a:r>
              <a:rPr lang="de-DE" sz="1000" dirty="0">
                <a:latin typeface="Arial" charset="0"/>
              </a:rPr>
              <a:t>o</a:t>
            </a:r>
          </a:p>
          <a:p>
            <a:pPr marL="0" marR="0" indent="0" algn="ctr"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a:ln>
                  <a:noFill/>
                </a:ln>
                <a:solidFill>
                  <a:schemeClr val="tx1"/>
                </a:solidFill>
                <a:effectLst/>
                <a:latin typeface="Arial" charset="0"/>
              </a:rPr>
              <a:t>m</a:t>
            </a:r>
          </a:p>
          <a:p>
            <a:pPr marL="0" marR="0" indent="0" algn="ctr" defTabSz="914400" rtl="0" eaLnBrk="1" fontAlgn="base" latinLnBrk="0" hangingPunct="1">
              <a:lnSpc>
                <a:spcPct val="100000"/>
              </a:lnSpc>
              <a:spcBef>
                <a:spcPct val="0"/>
              </a:spcBef>
              <a:spcAft>
                <a:spcPct val="0"/>
              </a:spcAft>
              <a:buClrTx/>
              <a:buSzTx/>
              <a:buFontTx/>
              <a:buNone/>
              <a:tabLst/>
            </a:pPr>
            <a:endParaRPr lang="de-DE" sz="1000" dirty="0">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a:ln>
                  <a:noFill/>
                </a:ln>
                <a:solidFill>
                  <a:schemeClr val="tx1"/>
                </a:solidFill>
                <a:effectLst/>
                <a:latin typeface="Arial" charset="0"/>
              </a:rPr>
              <a:t>E</a:t>
            </a:r>
          </a:p>
          <a:p>
            <a:pPr marL="0" marR="0" indent="0" algn="ctr" defTabSz="914400" rtl="0" eaLnBrk="1" fontAlgn="base" latinLnBrk="0" hangingPunct="1">
              <a:lnSpc>
                <a:spcPct val="100000"/>
              </a:lnSpc>
              <a:spcBef>
                <a:spcPct val="0"/>
              </a:spcBef>
              <a:spcAft>
                <a:spcPct val="0"/>
              </a:spcAft>
              <a:buClrTx/>
              <a:buSzTx/>
              <a:buFontTx/>
              <a:buNone/>
              <a:tabLst/>
            </a:pPr>
            <a:r>
              <a:rPr lang="de-DE" sz="1000" dirty="0"/>
              <a:t>V</a:t>
            </a:r>
          </a:p>
          <a:p>
            <a:pPr marL="0" marR="0" indent="0" algn="ctr"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a:ln>
                  <a:noFill/>
                </a:ln>
                <a:solidFill>
                  <a:schemeClr val="tx1"/>
                </a:solidFill>
                <a:effectLst/>
                <a:latin typeface="Arial" charset="0"/>
              </a:rPr>
              <a:t>e</a:t>
            </a:r>
          </a:p>
          <a:p>
            <a:pPr marL="0" marR="0" indent="0" algn="ctr" defTabSz="914400" rtl="0" eaLnBrk="1" fontAlgn="base" latinLnBrk="0" hangingPunct="1">
              <a:lnSpc>
                <a:spcPct val="100000"/>
              </a:lnSpc>
              <a:spcBef>
                <a:spcPct val="0"/>
              </a:spcBef>
              <a:spcAft>
                <a:spcPct val="0"/>
              </a:spcAft>
              <a:buClrTx/>
              <a:buSzTx/>
              <a:buFontTx/>
              <a:buNone/>
              <a:tabLst/>
            </a:pPr>
            <a:r>
              <a:rPr lang="de-DE" sz="1000" dirty="0"/>
              <a:t>n</a:t>
            </a:r>
          </a:p>
          <a:p>
            <a:pPr marL="0" marR="0" indent="0" algn="ctr"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a:ln>
                  <a:noFill/>
                </a:ln>
                <a:solidFill>
                  <a:schemeClr val="tx1"/>
                </a:solidFill>
                <a:effectLst/>
                <a:latin typeface="Arial" charset="0"/>
              </a:rPr>
              <a:t>t</a:t>
            </a:r>
          </a:p>
          <a:p>
            <a:pPr marL="0" marR="0" indent="0" algn="ctr" defTabSz="914400" rtl="0" eaLnBrk="1" fontAlgn="base" latinLnBrk="0" hangingPunct="1">
              <a:lnSpc>
                <a:spcPct val="100000"/>
              </a:lnSpc>
              <a:spcBef>
                <a:spcPct val="0"/>
              </a:spcBef>
              <a:spcAft>
                <a:spcPct val="0"/>
              </a:spcAft>
              <a:buClrTx/>
              <a:buSzTx/>
              <a:buFontTx/>
              <a:buNone/>
              <a:tabLst/>
            </a:pPr>
            <a:endParaRPr lang="de-DE" sz="1000" dirty="0"/>
          </a:p>
          <a:p>
            <a:pPr marL="0" marR="0" indent="0" algn="ctr"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a:ln>
                  <a:noFill/>
                </a:ln>
                <a:solidFill>
                  <a:schemeClr val="tx1"/>
                </a:solidFill>
                <a:effectLst/>
                <a:latin typeface="Arial" charset="0"/>
              </a:rPr>
              <a:t>L</a:t>
            </a:r>
          </a:p>
          <a:p>
            <a:pPr marL="0" marR="0" indent="0" algn="ctr" defTabSz="914400" rtl="0" eaLnBrk="1" fontAlgn="base" latinLnBrk="0" hangingPunct="1">
              <a:lnSpc>
                <a:spcPct val="100000"/>
              </a:lnSpc>
              <a:spcBef>
                <a:spcPct val="0"/>
              </a:spcBef>
              <a:spcAft>
                <a:spcPct val="0"/>
              </a:spcAft>
              <a:buClrTx/>
              <a:buSzTx/>
              <a:buFontTx/>
              <a:buNone/>
              <a:tabLst/>
            </a:pPr>
            <a:r>
              <a:rPr lang="de-DE" sz="1000" dirty="0"/>
              <a:t>a</a:t>
            </a:r>
          </a:p>
          <a:p>
            <a:pPr marL="0" marR="0" indent="0" algn="ctr"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a:ln>
                  <a:noFill/>
                </a:ln>
                <a:solidFill>
                  <a:schemeClr val="tx1"/>
                </a:solidFill>
                <a:effectLst/>
                <a:latin typeface="Arial" charset="0"/>
              </a:rPr>
              <a:t>y</a:t>
            </a:r>
          </a:p>
          <a:p>
            <a:pPr marL="0" marR="0" indent="0" algn="ctr" defTabSz="914400" rtl="0" eaLnBrk="1" fontAlgn="base" latinLnBrk="0" hangingPunct="1">
              <a:lnSpc>
                <a:spcPct val="100000"/>
              </a:lnSpc>
              <a:spcBef>
                <a:spcPct val="0"/>
              </a:spcBef>
              <a:spcAft>
                <a:spcPct val="0"/>
              </a:spcAft>
              <a:buClrTx/>
              <a:buSzTx/>
              <a:buFontTx/>
              <a:buNone/>
              <a:tabLst/>
            </a:pPr>
            <a:r>
              <a:rPr lang="de-DE" sz="1000" dirty="0"/>
              <a:t>e</a:t>
            </a:r>
          </a:p>
          <a:p>
            <a:pPr marL="0" marR="0" indent="0" algn="ctr"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a:ln>
                  <a:noFill/>
                </a:ln>
                <a:solidFill>
                  <a:schemeClr val="tx1"/>
                </a:solidFill>
                <a:effectLst/>
                <a:latin typeface="Arial" charset="0"/>
              </a:rPr>
              <a:t>r</a:t>
            </a:r>
            <a:endParaRPr kumimoji="0" lang="en-GB" sz="1000" b="0" i="0" u="none" strike="noStrike" cap="none" normalizeH="0" baseline="0" dirty="0">
              <a:ln>
                <a:noFill/>
              </a:ln>
              <a:solidFill>
                <a:schemeClr val="tx1"/>
              </a:solidFill>
              <a:effectLst/>
              <a:latin typeface="Arial" charset="0"/>
            </a:endParaRPr>
          </a:p>
        </p:txBody>
      </p:sp>
      <p:sp>
        <p:nvSpPr>
          <p:cNvPr id="44" name="Rechteck 43">
            <a:extLst>
              <a:ext uri="{FF2B5EF4-FFF2-40B4-BE49-F238E27FC236}">
                <a16:creationId xmlns:a16="http://schemas.microsoft.com/office/drawing/2014/main" id="{ECFA609E-0BD4-4946-A881-A761A934E220}"/>
              </a:ext>
            </a:extLst>
          </p:cNvPr>
          <p:cNvSpPr/>
          <p:nvPr/>
        </p:nvSpPr>
        <p:spPr>
          <a:xfrm>
            <a:off x="1923624" y="5864168"/>
            <a:ext cx="1822855" cy="246221"/>
          </a:xfrm>
          <a:prstGeom prst="rect">
            <a:avLst/>
          </a:prstGeom>
          <a:solidFill>
            <a:schemeClr val="accent4">
              <a:lumMod val="20000"/>
              <a:lumOff val="80000"/>
            </a:schemeClr>
          </a:solidFill>
        </p:spPr>
        <p:txBody>
          <a:bodyPr wrap="square">
            <a:spAutoFit/>
          </a:bodyPr>
          <a:lstStyle/>
          <a:p>
            <a:r>
              <a:rPr lang="de-DE" sz="1000" dirty="0">
                <a:solidFill>
                  <a:srgbClr val="7030A0"/>
                </a:solidFill>
              </a:rPr>
              <a:t>Custom Event Publisher</a:t>
            </a:r>
            <a:endParaRPr lang="en-GB" sz="1000" dirty="0">
              <a:solidFill>
                <a:srgbClr val="7030A0"/>
              </a:solidFill>
            </a:endParaRPr>
          </a:p>
        </p:txBody>
      </p:sp>
      <p:sp>
        <p:nvSpPr>
          <p:cNvPr id="47" name="Rechteck 46">
            <a:extLst>
              <a:ext uri="{FF2B5EF4-FFF2-40B4-BE49-F238E27FC236}">
                <a16:creationId xmlns:a16="http://schemas.microsoft.com/office/drawing/2014/main" id="{455388FD-5235-4E68-AF6A-7CBF954A35CB}"/>
              </a:ext>
            </a:extLst>
          </p:cNvPr>
          <p:cNvSpPr/>
          <p:nvPr/>
        </p:nvSpPr>
        <p:spPr>
          <a:xfrm>
            <a:off x="1923624" y="4496694"/>
            <a:ext cx="1822855" cy="246221"/>
          </a:xfrm>
          <a:prstGeom prst="rect">
            <a:avLst/>
          </a:prstGeom>
          <a:solidFill>
            <a:schemeClr val="accent4">
              <a:lumMod val="20000"/>
              <a:lumOff val="80000"/>
            </a:schemeClr>
          </a:solidFill>
        </p:spPr>
        <p:txBody>
          <a:bodyPr wrap="square">
            <a:spAutoFit/>
          </a:bodyPr>
          <a:lstStyle/>
          <a:p>
            <a:r>
              <a:rPr lang="de-DE" sz="1000" dirty="0">
                <a:solidFill>
                  <a:srgbClr val="7030A0"/>
                </a:solidFill>
              </a:rPr>
              <a:t>Custom Event Publisher</a:t>
            </a:r>
            <a:endParaRPr lang="en-GB" sz="1000" dirty="0">
              <a:solidFill>
                <a:srgbClr val="7030A0"/>
              </a:solidFill>
            </a:endParaRPr>
          </a:p>
        </p:txBody>
      </p:sp>
      <p:sp>
        <p:nvSpPr>
          <p:cNvPr id="51" name="Rechteck 50">
            <a:extLst>
              <a:ext uri="{FF2B5EF4-FFF2-40B4-BE49-F238E27FC236}">
                <a16:creationId xmlns:a16="http://schemas.microsoft.com/office/drawing/2014/main" id="{D0B5B7AE-449C-4EC4-97A3-7DEDA3080BC4}"/>
              </a:ext>
            </a:extLst>
          </p:cNvPr>
          <p:cNvSpPr/>
          <p:nvPr/>
        </p:nvSpPr>
        <p:spPr>
          <a:xfrm>
            <a:off x="1923623" y="2855984"/>
            <a:ext cx="1822855" cy="246221"/>
          </a:xfrm>
          <a:prstGeom prst="rect">
            <a:avLst/>
          </a:prstGeom>
          <a:solidFill>
            <a:schemeClr val="accent4">
              <a:lumMod val="20000"/>
              <a:lumOff val="80000"/>
            </a:schemeClr>
          </a:solidFill>
        </p:spPr>
        <p:txBody>
          <a:bodyPr wrap="square">
            <a:spAutoFit/>
          </a:bodyPr>
          <a:lstStyle/>
          <a:p>
            <a:r>
              <a:rPr lang="de-DE" sz="1000" dirty="0">
                <a:solidFill>
                  <a:srgbClr val="7030A0"/>
                </a:solidFill>
              </a:rPr>
              <a:t>Custom Event Publisher</a:t>
            </a:r>
            <a:endParaRPr lang="en-GB" sz="1000" dirty="0">
              <a:solidFill>
                <a:srgbClr val="7030A0"/>
              </a:solidFill>
            </a:endParaRPr>
          </a:p>
        </p:txBody>
      </p:sp>
      <p:sp>
        <p:nvSpPr>
          <p:cNvPr id="65" name="Rechteck 64">
            <a:extLst>
              <a:ext uri="{FF2B5EF4-FFF2-40B4-BE49-F238E27FC236}">
                <a16:creationId xmlns:a16="http://schemas.microsoft.com/office/drawing/2014/main" id="{F3D17196-0A2A-4F05-B365-A3B0ABC5DDA7}"/>
              </a:ext>
            </a:extLst>
          </p:cNvPr>
          <p:cNvSpPr/>
          <p:nvPr/>
        </p:nvSpPr>
        <p:spPr>
          <a:xfrm>
            <a:off x="3535570" y="2855984"/>
            <a:ext cx="975868" cy="246221"/>
          </a:xfrm>
          <a:prstGeom prst="rect">
            <a:avLst/>
          </a:prstGeom>
          <a:solidFill>
            <a:schemeClr val="accent4">
              <a:lumMod val="20000"/>
              <a:lumOff val="80000"/>
              <a:alpha val="64000"/>
            </a:schemeClr>
          </a:solidFill>
        </p:spPr>
        <p:txBody>
          <a:bodyPr wrap="square">
            <a:spAutoFit/>
          </a:bodyPr>
          <a:lstStyle/>
          <a:p>
            <a:endParaRPr lang="en-GB" sz="1000" dirty="0">
              <a:solidFill>
                <a:srgbClr val="7030A0"/>
              </a:solidFill>
            </a:endParaRPr>
          </a:p>
        </p:txBody>
      </p:sp>
      <p:sp>
        <p:nvSpPr>
          <p:cNvPr id="66" name="Rechteck 65">
            <a:extLst>
              <a:ext uri="{FF2B5EF4-FFF2-40B4-BE49-F238E27FC236}">
                <a16:creationId xmlns:a16="http://schemas.microsoft.com/office/drawing/2014/main" id="{4FACA0CD-E83A-43F5-A03B-810A0502C919}"/>
              </a:ext>
            </a:extLst>
          </p:cNvPr>
          <p:cNvSpPr/>
          <p:nvPr/>
        </p:nvSpPr>
        <p:spPr>
          <a:xfrm>
            <a:off x="3535570" y="4491288"/>
            <a:ext cx="975868" cy="246221"/>
          </a:xfrm>
          <a:prstGeom prst="rect">
            <a:avLst/>
          </a:prstGeom>
          <a:solidFill>
            <a:schemeClr val="accent4">
              <a:lumMod val="20000"/>
              <a:lumOff val="80000"/>
              <a:alpha val="64000"/>
            </a:schemeClr>
          </a:solidFill>
        </p:spPr>
        <p:txBody>
          <a:bodyPr wrap="square">
            <a:spAutoFit/>
          </a:bodyPr>
          <a:lstStyle/>
          <a:p>
            <a:endParaRPr lang="en-GB" sz="1000" dirty="0">
              <a:solidFill>
                <a:srgbClr val="7030A0"/>
              </a:solidFill>
            </a:endParaRPr>
          </a:p>
        </p:txBody>
      </p:sp>
      <p:sp>
        <p:nvSpPr>
          <p:cNvPr id="67" name="Rechteck 66">
            <a:extLst>
              <a:ext uri="{FF2B5EF4-FFF2-40B4-BE49-F238E27FC236}">
                <a16:creationId xmlns:a16="http://schemas.microsoft.com/office/drawing/2014/main" id="{2FA73316-F2A0-4223-BC23-5AA8C7971B23}"/>
              </a:ext>
            </a:extLst>
          </p:cNvPr>
          <p:cNvSpPr/>
          <p:nvPr/>
        </p:nvSpPr>
        <p:spPr>
          <a:xfrm>
            <a:off x="3535570" y="5860999"/>
            <a:ext cx="975868" cy="246221"/>
          </a:xfrm>
          <a:prstGeom prst="rect">
            <a:avLst/>
          </a:prstGeom>
          <a:solidFill>
            <a:schemeClr val="accent4">
              <a:lumMod val="20000"/>
              <a:lumOff val="80000"/>
              <a:alpha val="64000"/>
            </a:schemeClr>
          </a:solidFill>
        </p:spPr>
        <p:txBody>
          <a:bodyPr wrap="square">
            <a:spAutoFit/>
          </a:bodyPr>
          <a:lstStyle/>
          <a:p>
            <a:endParaRPr lang="en-GB" sz="1000" dirty="0">
              <a:solidFill>
                <a:srgbClr val="7030A0"/>
              </a:solidFill>
            </a:endParaRPr>
          </a:p>
        </p:txBody>
      </p:sp>
      <p:cxnSp>
        <p:nvCxnSpPr>
          <p:cNvPr id="6" name="Verbinder: gewinkelt 5">
            <a:extLst>
              <a:ext uri="{FF2B5EF4-FFF2-40B4-BE49-F238E27FC236}">
                <a16:creationId xmlns:a16="http://schemas.microsoft.com/office/drawing/2014/main" id="{32E57327-1F50-491D-A9C8-C451C4D2B0B4}"/>
              </a:ext>
            </a:extLst>
          </p:cNvPr>
          <p:cNvCxnSpPr>
            <a:cxnSpLocks/>
          </p:cNvCxnSpPr>
          <p:nvPr/>
        </p:nvCxnSpPr>
        <p:spPr>
          <a:xfrm rot="10800000" flipV="1">
            <a:off x="4875519" y="2726108"/>
            <a:ext cx="3519054" cy="283791"/>
          </a:xfrm>
          <a:prstGeom prst="bentConnector3">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Verbinder: gewinkelt 67">
            <a:extLst>
              <a:ext uri="{FF2B5EF4-FFF2-40B4-BE49-F238E27FC236}">
                <a16:creationId xmlns:a16="http://schemas.microsoft.com/office/drawing/2014/main" id="{3DA5152B-7F79-44C3-9EBA-5009A32B878E}"/>
              </a:ext>
            </a:extLst>
          </p:cNvPr>
          <p:cNvCxnSpPr>
            <a:cxnSpLocks/>
            <a:stCxn id="63" idx="1"/>
          </p:cNvCxnSpPr>
          <p:nvPr/>
        </p:nvCxnSpPr>
        <p:spPr>
          <a:xfrm rot="10800000" flipV="1">
            <a:off x="4875520" y="4361415"/>
            <a:ext cx="3519051" cy="277259"/>
          </a:xfrm>
          <a:prstGeom prst="bentConnector3">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Verbinder: gewinkelt 68">
            <a:extLst>
              <a:ext uri="{FF2B5EF4-FFF2-40B4-BE49-F238E27FC236}">
                <a16:creationId xmlns:a16="http://schemas.microsoft.com/office/drawing/2014/main" id="{C3FFBCD1-60B5-4C8F-8762-013A543CA083}"/>
              </a:ext>
            </a:extLst>
          </p:cNvPr>
          <p:cNvCxnSpPr>
            <a:cxnSpLocks/>
            <a:stCxn id="79" idx="1"/>
          </p:cNvCxnSpPr>
          <p:nvPr/>
        </p:nvCxnSpPr>
        <p:spPr>
          <a:xfrm rot="10800000" flipV="1">
            <a:off x="4875520" y="5746353"/>
            <a:ext cx="3519053" cy="225822"/>
          </a:xfrm>
          <a:prstGeom prst="bentConnector3">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Gerade Verbindung mit Pfeil 94">
            <a:extLst>
              <a:ext uri="{FF2B5EF4-FFF2-40B4-BE49-F238E27FC236}">
                <a16:creationId xmlns:a16="http://schemas.microsoft.com/office/drawing/2014/main" id="{5119C720-2419-4155-9D89-106A44B7B927}"/>
              </a:ext>
            </a:extLst>
          </p:cNvPr>
          <p:cNvCxnSpPr>
            <a:cxnSpLocks/>
            <a:stCxn id="61" idx="1"/>
          </p:cNvCxnSpPr>
          <p:nvPr/>
        </p:nvCxnSpPr>
        <p:spPr>
          <a:xfrm flipH="1">
            <a:off x="4385886" y="2726111"/>
            <a:ext cx="4008685" cy="0"/>
          </a:xfrm>
          <a:prstGeom prst="straightConnector1">
            <a:avLst/>
          </a:prstGeom>
          <a:ln>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 name="Gerade Verbindung mit Pfeil 4">
            <a:extLst>
              <a:ext uri="{FF2B5EF4-FFF2-40B4-BE49-F238E27FC236}">
                <a16:creationId xmlns:a16="http://schemas.microsoft.com/office/drawing/2014/main" id="{261A4FAF-D44D-40CF-9A05-F5D98CEAD880}"/>
              </a:ext>
            </a:extLst>
          </p:cNvPr>
          <p:cNvCxnSpPr>
            <a:cxnSpLocks/>
            <a:stCxn id="63" idx="1"/>
          </p:cNvCxnSpPr>
          <p:nvPr/>
        </p:nvCxnSpPr>
        <p:spPr>
          <a:xfrm flipH="1" flipV="1">
            <a:off x="4397107" y="4361415"/>
            <a:ext cx="3997463" cy="1"/>
          </a:xfrm>
          <a:prstGeom prst="straightConnector1">
            <a:avLst/>
          </a:prstGeom>
          <a:ln>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Gerade Verbindung mit Pfeil 93">
            <a:extLst>
              <a:ext uri="{FF2B5EF4-FFF2-40B4-BE49-F238E27FC236}">
                <a16:creationId xmlns:a16="http://schemas.microsoft.com/office/drawing/2014/main" id="{93EB0806-794D-4EC3-8DC6-2A96194CE6DF}"/>
              </a:ext>
            </a:extLst>
          </p:cNvPr>
          <p:cNvCxnSpPr>
            <a:cxnSpLocks/>
            <a:stCxn id="79" idx="1"/>
          </p:cNvCxnSpPr>
          <p:nvPr/>
        </p:nvCxnSpPr>
        <p:spPr>
          <a:xfrm flipH="1">
            <a:off x="4397107" y="5746353"/>
            <a:ext cx="3997465" cy="0"/>
          </a:xfrm>
          <a:prstGeom prst="straightConnector1">
            <a:avLst/>
          </a:prstGeom>
          <a:ln>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12F71F70-4AD0-4236-9868-8B2E44B60DEF}"/>
              </a:ext>
            </a:extLst>
          </p:cNvPr>
          <p:cNvCxnSpPr>
            <a:stCxn id="48" idx="3"/>
            <a:endCxn id="55" idx="1"/>
          </p:cNvCxnSpPr>
          <p:nvPr/>
        </p:nvCxnSpPr>
        <p:spPr>
          <a:xfrm>
            <a:off x="7809216" y="2217393"/>
            <a:ext cx="585356"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24D62ACB-E187-48D6-9F5B-499C238DDABD}"/>
              </a:ext>
            </a:extLst>
          </p:cNvPr>
          <p:cNvCxnSpPr>
            <a:cxnSpLocks/>
            <a:stCxn id="49" idx="3"/>
            <a:endCxn id="56" idx="1"/>
          </p:cNvCxnSpPr>
          <p:nvPr/>
        </p:nvCxnSpPr>
        <p:spPr>
          <a:xfrm>
            <a:off x="7809216" y="2470377"/>
            <a:ext cx="585356"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A29938D6-27A1-44A3-8310-67DF576CEE5D}"/>
              </a:ext>
            </a:extLst>
          </p:cNvPr>
          <p:cNvCxnSpPr>
            <a:cxnSpLocks/>
            <a:stCxn id="52" idx="3"/>
            <a:endCxn id="58" idx="1"/>
          </p:cNvCxnSpPr>
          <p:nvPr/>
        </p:nvCxnSpPr>
        <p:spPr>
          <a:xfrm>
            <a:off x="7809216" y="3849352"/>
            <a:ext cx="585356"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04DD9788-B51D-46E5-A3D2-63390589C485}"/>
              </a:ext>
            </a:extLst>
          </p:cNvPr>
          <p:cNvCxnSpPr>
            <a:cxnSpLocks/>
            <a:stCxn id="53" idx="3"/>
            <a:endCxn id="59" idx="1"/>
          </p:cNvCxnSpPr>
          <p:nvPr/>
        </p:nvCxnSpPr>
        <p:spPr>
          <a:xfrm>
            <a:off x="7809216" y="4102336"/>
            <a:ext cx="585356" cy="0"/>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3" name="Rechteck 82">
            <a:extLst>
              <a:ext uri="{FF2B5EF4-FFF2-40B4-BE49-F238E27FC236}">
                <a16:creationId xmlns:a16="http://schemas.microsoft.com/office/drawing/2014/main" id="{AC30260E-4E9E-4B6E-8255-D8443E4F4FC0}"/>
              </a:ext>
            </a:extLst>
          </p:cNvPr>
          <p:cNvSpPr/>
          <p:nvPr/>
        </p:nvSpPr>
        <p:spPr bwMode="auto">
          <a:xfrm>
            <a:off x="1304813" y="1798626"/>
            <a:ext cx="478412" cy="3540917"/>
          </a:xfrm>
          <a:prstGeom prst="rect">
            <a:avLst/>
          </a:prstGeom>
          <a:solidFill>
            <a:srgbClr val="E1439D"/>
          </a:solidFill>
          <a:ln w="9525" cap="flat" cmpd="sng" algn="ctr">
            <a:solidFill>
              <a:schemeClr val="tx1"/>
            </a:solid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400" b="0" i="0" u="none" strike="noStrike" cap="none" normalizeH="0" baseline="0" dirty="0">
              <a:ln>
                <a:noFill/>
              </a:ln>
              <a:solidFill>
                <a:schemeClr val="accent6"/>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de-DE" sz="1400" dirty="0">
              <a:solidFill>
                <a:schemeClr val="accent6"/>
              </a:solidFill>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de-DE" sz="1400" b="0" i="0" u="none" strike="noStrike" cap="none" normalizeH="0" baseline="0" dirty="0">
              <a:ln>
                <a:noFill/>
              </a:ln>
              <a:solidFill>
                <a:schemeClr val="accent6"/>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de-DE" sz="1400" dirty="0">
              <a:solidFill>
                <a:schemeClr val="accent6"/>
              </a:solidFill>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de-DE" sz="1400" b="0" i="0" u="none" strike="noStrike" cap="none" normalizeH="0" baseline="0" dirty="0">
              <a:ln>
                <a:noFill/>
              </a:ln>
              <a:solidFill>
                <a:schemeClr val="accent6"/>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de-DE" sz="1400" b="0" i="0" u="none" strike="noStrike" cap="none" normalizeH="0" baseline="0" dirty="0">
              <a:ln>
                <a:noFill/>
              </a:ln>
              <a:solidFill>
                <a:schemeClr val="accent6"/>
              </a:solidFill>
              <a:effectLst/>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solidFill>
                  <a:schemeClr val="accent6"/>
                </a:solidFill>
                <a:effectLst/>
                <a:latin typeface="Arial" charset="0"/>
              </a:rPr>
              <a:t>U</a:t>
            </a:r>
          </a:p>
          <a:p>
            <a:pPr marL="0" marR="0" indent="0" algn="ctr" defTabSz="914400" rtl="0" eaLnBrk="1" fontAlgn="base" latinLnBrk="0" hangingPunct="1">
              <a:lnSpc>
                <a:spcPct val="100000"/>
              </a:lnSpc>
              <a:spcBef>
                <a:spcPct val="0"/>
              </a:spcBef>
              <a:spcAft>
                <a:spcPct val="0"/>
              </a:spcAft>
              <a:buClrTx/>
              <a:buSzTx/>
              <a:buFontTx/>
              <a:buNone/>
              <a:tabLst/>
            </a:pPr>
            <a:r>
              <a:rPr lang="de-DE" sz="1400" dirty="0">
                <a:solidFill>
                  <a:schemeClr val="accent6"/>
                </a:solidFill>
                <a:latin typeface="Arial" charset="0"/>
              </a:rPr>
              <a:t>N</a:t>
            </a:r>
          </a:p>
          <a:p>
            <a:pPr marL="0" marR="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dirty="0">
                <a:ln>
                  <a:noFill/>
                </a:ln>
                <a:solidFill>
                  <a:schemeClr val="accent6"/>
                </a:solidFill>
                <a:effectLst/>
                <a:latin typeface="Arial" charset="0"/>
              </a:rPr>
              <a:t>G</a:t>
            </a:r>
          </a:p>
          <a:p>
            <a:pPr marL="0" marR="0" indent="0" algn="ctr" defTabSz="914400" rtl="0" eaLnBrk="1" fontAlgn="base" latinLnBrk="0" hangingPunct="1">
              <a:lnSpc>
                <a:spcPct val="100000"/>
              </a:lnSpc>
              <a:spcBef>
                <a:spcPct val="0"/>
              </a:spcBef>
              <a:spcAft>
                <a:spcPct val="0"/>
              </a:spcAft>
              <a:buClrTx/>
              <a:buSzTx/>
              <a:buFontTx/>
              <a:buNone/>
              <a:tabLst/>
            </a:pPr>
            <a:endParaRPr lang="de-DE" sz="1400" dirty="0">
              <a:solidFill>
                <a:schemeClr val="accent6"/>
              </a:solidFill>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de-DE" sz="1400" dirty="0">
              <a:solidFill>
                <a:schemeClr val="accent6"/>
              </a:solidFill>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de-DE" sz="1400" dirty="0">
              <a:solidFill>
                <a:schemeClr val="accent6"/>
              </a:solidFill>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de-DE" sz="1400" dirty="0">
              <a:solidFill>
                <a:schemeClr val="accent6"/>
              </a:solidFill>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endParaRPr lang="de-DE" sz="1400" dirty="0">
              <a:solidFill>
                <a:schemeClr val="accent6"/>
              </a:solidFill>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de-DE" sz="800" dirty="0" err="1">
                <a:solidFill>
                  <a:schemeClr val="accent6"/>
                </a:solidFill>
                <a:latin typeface="Arial" charset="0"/>
              </a:rPr>
              <a:t>Ugly</a:t>
            </a:r>
            <a:endParaRPr lang="de-DE" sz="800" dirty="0">
              <a:solidFill>
                <a:schemeClr val="accent6"/>
              </a:solidFill>
              <a:latin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lang="de-DE" sz="800" dirty="0" err="1">
                <a:solidFill>
                  <a:schemeClr val="accent6"/>
                </a:solidFill>
                <a:latin typeface="Arial" charset="0"/>
              </a:rPr>
              <a:t>NoGos</a:t>
            </a:r>
            <a:endParaRPr lang="de-DE" sz="800" dirty="0">
              <a:solidFill>
                <a:schemeClr val="accent6"/>
              </a:solidFill>
              <a:latin typeface="Arial" charset="0"/>
            </a:endParaRPr>
          </a:p>
        </p:txBody>
      </p:sp>
      <p:sp>
        <p:nvSpPr>
          <p:cNvPr id="85" name="Rechteck 84">
            <a:extLst>
              <a:ext uri="{FF2B5EF4-FFF2-40B4-BE49-F238E27FC236}">
                <a16:creationId xmlns:a16="http://schemas.microsoft.com/office/drawing/2014/main" id="{25BEC4CE-302B-462B-A12C-CC00FFE5BD63}"/>
              </a:ext>
            </a:extLst>
          </p:cNvPr>
          <p:cNvSpPr/>
          <p:nvPr/>
        </p:nvSpPr>
        <p:spPr bwMode="auto">
          <a:xfrm>
            <a:off x="1651080" y="1798308"/>
            <a:ext cx="272543" cy="276999"/>
          </a:xfrm>
          <a:prstGeom prst="rect">
            <a:avLst/>
          </a:prstGeom>
          <a:solidFill>
            <a:srgbClr val="E1439D"/>
          </a:solidFill>
          <a:ln w="9525" cap="flat" cmpd="sng" algn="ctr">
            <a:no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de-DE" sz="800" dirty="0">
              <a:solidFill>
                <a:schemeClr val="accent6"/>
              </a:solidFill>
              <a:latin typeface="Arial" charset="0"/>
            </a:endParaRPr>
          </a:p>
        </p:txBody>
      </p:sp>
      <p:sp>
        <p:nvSpPr>
          <p:cNvPr id="87" name="Rechteck 86">
            <a:extLst>
              <a:ext uri="{FF2B5EF4-FFF2-40B4-BE49-F238E27FC236}">
                <a16:creationId xmlns:a16="http://schemas.microsoft.com/office/drawing/2014/main" id="{D7C3B202-BD4E-4EA4-A1E3-1D937DAE1D7C}"/>
              </a:ext>
            </a:extLst>
          </p:cNvPr>
          <p:cNvSpPr/>
          <p:nvPr/>
        </p:nvSpPr>
        <p:spPr bwMode="auto">
          <a:xfrm>
            <a:off x="1659988" y="3426991"/>
            <a:ext cx="272543" cy="276999"/>
          </a:xfrm>
          <a:prstGeom prst="rect">
            <a:avLst/>
          </a:prstGeom>
          <a:solidFill>
            <a:srgbClr val="E1439D"/>
          </a:solidFill>
          <a:ln w="9525" cap="flat" cmpd="sng" algn="ctr">
            <a:no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de-DE" sz="800" dirty="0">
              <a:solidFill>
                <a:schemeClr val="accent6"/>
              </a:solidFill>
              <a:latin typeface="Arial" charset="0"/>
            </a:endParaRPr>
          </a:p>
        </p:txBody>
      </p:sp>
      <p:sp>
        <p:nvSpPr>
          <p:cNvPr id="88" name="Rechteck 87">
            <a:extLst>
              <a:ext uri="{FF2B5EF4-FFF2-40B4-BE49-F238E27FC236}">
                <a16:creationId xmlns:a16="http://schemas.microsoft.com/office/drawing/2014/main" id="{B1616317-2E78-46D3-A63E-C26C7E2B7CCD}"/>
              </a:ext>
            </a:extLst>
          </p:cNvPr>
          <p:cNvSpPr/>
          <p:nvPr/>
        </p:nvSpPr>
        <p:spPr bwMode="auto">
          <a:xfrm>
            <a:off x="1659988" y="5064881"/>
            <a:ext cx="272543" cy="276999"/>
          </a:xfrm>
          <a:prstGeom prst="rect">
            <a:avLst/>
          </a:prstGeom>
          <a:solidFill>
            <a:srgbClr val="E1439D"/>
          </a:solidFill>
          <a:ln w="9525" cap="flat" cmpd="sng" algn="ctr">
            <a:noFill/>
            <a:prstDash val="solid"/>
            <a:round/>
            <a:headEnd type="none" w="med" len="med"/>
            <a:tailEnd type="none" w="med" len="med"/>
          </a:ln>
          <a:effectLst/>
          <a:extLst/>
        </p:spPr>
        <p:txBody>
          <a:bodyPr vert="horz" wrap="non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de-DE" sz="800" dirty="0">
              <a:solidFill>
                <a:schemeClr val="accent6"/>
              </a:solidFill>
              <a:latin typeface="Arial" charset="0"/>
            </a:endParaRPr>
          </a:p>
        </p:txBody>
      </p:sp>
      <p:cxnSp>
        <p:nvCxnSpPr>
          <p:cNvPr id="84" name="Gerader Verbinder 83">
            <a:extLst>
              <a:ext uri="{FF2B5EF4-FFF2-40B4-BE49-F238E27FC236}">
                <a16:creationId xmlns:a16="http://schemas.microsoft.com/office/drawing/2014/main" id="{83D19338-8880-4325-97F0-742CBE470C6A}"/>
              </a:ext>
            </a:extLst>
          </p:cNvPr>
          <p:cNvCxnSpPr>
            <a:cxnSpLocks/>
            <a:endCxn id="88" idx="2"/>
          </p:cNvCxnSpPr>
          <p:nvPr/>
        </p:nvCxnSpPr>
        <p:spPr>
          <a:xfrm>
            <a:off x="1317001" y="1798626"/>
            <a:ext cx="479259" cy="3543254"/>
          </a:xfrm>
          <a:prstGeom prst="line">
            <a:avLst/>
          </a:prstGeom>
          <a:ln w="28575">
            <a:solidFill>
              <a:srgbClr val="04276E"/>
            </a:solidFill>
            <a:prstDash val="sysDot"/>
          </a:ln>
        </p:spPr>
        <p:style>
          <a:lnRef idx="1">
            <a:schemeClr val="accent1"/>
          </a:lnRef>
          <a:fillRef idx="0">
            <a:schemeClr val="accent1"/>
          </a:fillRef>
          <a:effectRef idx="0">
            <a:schemeClr val="accent1"/>
          </a:effectRef>
          <a:fontRef idx="minor">
            <a:schemeClr val="tx1"/>
          </a:fontRef>
        </p:style>
      </p:cxnSp>
      <p:sp>
        <p:nvSpPr>
          <p:cNvPr id="75" name="Rechteck 74">
            <a:extLst>
              <a:ext uri="{FF2B5EF4-FFF2-40B4-BE49-F238E27FC236}">
                <a16:creationId xmlns:a16="http://schemas.microsoft.com/office/drawing/2014/main" id="{6C65E471-8164-4EF0-9FAB-0F5460B1F645}"/>
              </a:ext>
            </a:extLst>
          </p:cNvPr>
          <p:cNvSpPr/>
          <p:nvPr/>
        </p:nvSpPr>
        <p:spPr>
          <a:xfrm>
            <a:off x="5986361" y="4992459"/>
            <a:ext cx="1822855" cy="276999"/>
          </a:xfrm>
          <a:prstGeom prst="rect">
            <a:avLst/>
          </a:prstGeom>
          <a:solidFill>
            <a:srgbClr val="FF0000"/>
          </a:solidFill>
        </p:spPr>
        <p:txBody>
          <a:bodyPr wrap="square">
            <a:spAutoFit/>
          </a:bodyPr>
          <a:lstStyle/>
          <a:p>
            <a:pPr algn="ctr"/>
            <a:r>
              <a:rPr lang="de-DE" sz="1200" dirty="0">
                <a:solidFill>
                  <a:schemeClr val="bg1"/>
                </a:solidFill>
              </a:rPr>
              <a:t>Other APP Objects</a:t>
            </a:r>
            <a:endParaRPr lang="en-GB" sz="1200" dirty="0">
              <a:solidFill>
                <a:schemeClr val="bg1"/>
              </a:solidFill>
            </a:endParaRPr>
          </a:p>
        </p:txBody>
      </p:sp>
    </p:spTree>
    <p:extLst>
      <p:ext uri="{BB962C8B-B14F-4D97-AF65-F5344CB8AC3E}">
        <p14:creationId xmlns:p14="http://schemas.microsoft.com/office/powerpoint/2010/main" val="89738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3"/>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0" grpId="0" animBg="1"/>
      <p:bldP spid="45" grpId="0" animBg="1"/>
      <p:bldP spid="19" grpId="0" animBg="1"/>
      <p:bldP spid="21" grpId="0" animBg="1"/>
      <p:bldP spid="22" grpId="0" animBg="1"/>
      <p:bldP spid="32" grpId="0" animBg="1"/>
      <p:bldP spid="33" grpId="0" animBg="1"/>
      <p:bldP spid="34" grpId="0" animBg="1"/>
      <p:bldP spid="39" grpId="0" animBg="1"/>
      <p:bldP spid="43" grpId="0" animBg="1"/>
      <p:bldP spid="24" grpId="0" animBg="1"/>
      <p:bldP spid="35" grpId="0" animBg="1"/>
      <p:bldP spid="42" grpId="0" animBg="1"/>
      <p:bldP spid="46" grpId="0" animBg="1"/>
      <p:bldP spid="48" grpId="0" animBg="1"/>
      <p:bldP spid="49" grpId="0" animBg="1"/>
      <p:bldP spid="50"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79" grpId="0" animBg="1"/>
      <p:bldP spid="80" grpId="0" animBg="1"/>
      <p:bldP spid="81" grpId="0" animBg="1"/>
      <p:bldP spid="37" grpId="0" animBg="1"/>
      <p:bldP spid="41" grpId="0" animBg="1"/>
      <p:bldP spid="44" grpId="0" animBg="1"/>
      <p:bldP spid="47" grpId="0" animBg="1"/>
      <p:bldP spid="51" grpId="0" animBg="1"/>
      <p:bldP spid="65" grpId="0" animBg="1"/>
      <p:bldP spid="66" grpId="0" animBg="1"/>
      <p:bldP spid="67" grpId="0" animBg="1"/>
      <p:bldP spid="83" grpId="0" animBg="1"/>
      <p:bldP spid="85" grpId="0" animBg="1"/>
      <p:bldP spid="87" grpId="0" animBg="1"/>
      <p:bldP spid="88" grpId="0" animBg="1"/>
      <p:bldP spid="7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dirty="0"/>
              <a:t> </a:t>
            </a:r>
            <a:fld id="{F0389FF0-EA6C-204E-82DF-16D97CC1B00E}" type="slidenum">
              <a:rPr lang="de-DE" smtClean="0"/>
              <a:pPr/>
              <a:t>18</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3000" y="375453"/>
            <a:ext cx="11466000" cy="720000"/>
          </a:xfrm>
        </p:spPr>
        <p:txBody>
          <a:bodyPr anchor="t" anchorCtr="0"/>
          <a:lstStyle/>
          <a:p>
            <a:r>
              <a:rPr lang="de-DE" dirty="0"/>
              <a:t>Basics</a:t>
            </a:r>
            <a:br>
              <a:rPr lang="de-DE" dirty="0"/>
            </a:br>
            <a:r>
              <a:rPr lang="de-DE" dirty="0">
                <a:solidFill>
                  <a:schemeClr val="bg2"/>
                </a:solidFill>
              </a:rPr>
              <a:t>AL = File </a:t>
            </a:r>
            <a:r>
              <a:rPr lang="de-DE" dirty="0" err="1">
                <a:solidFill>
                  <a:schemeClr val="bg2"/>
                </a:solidFill>
              </a:rPr>
              <a:t>based</a:t>
            </a:r>
            <a:r>
              <a:rPr lang="de-DE" dirty="0">
                <a:solidFill>
                  <a:schemeClr val="bg2"/>
                </a:solidFill>
              </a:rPr>
              <a:t> </a:t>
            </a:r>
            <a:r>
              <a:rPr lang="de-DE" dirty="0" err="1">
                <a:solidFill>
                  <a:schemeClr val="bg2"/>
                </a:solidFill>
              </a:rPr>
              <a:t>programming</a:t>
            </a:r>
            <a:r>
              <a:rPr lang="de-DE" dirty="0">
                <a:solidFill>
                  <a:schemeClr val="bg2"/>
                </a:solidFill>
              </a:rPr>
              <a:t> </a:t>
            </a:r>
            <a:r>
              <a:rPr lang="de-DE" dirty="0">
                <a:solidFill>
                  <a:schemeClr val="bg2"/>
                </a:solidFill>
                <a:sym typeface="Wingdings" panose="05000000000000000000" pitchFamily="2" charset="2"/>
              </a:rPr>
              <a:t> File </a:t>
            </a:r>
            <a:r>
              <a:rPr lang="de-DE" dirty="0" err="1">
                <a:solidFill>
                  <a:schemeClr val="bg2"/>
                </a:solidFill>
                <a:sym typeface="Wingdings" panose="05000000000000000000" pitchFamily="2" charset="2"/>
              </a:rPr>
              <a:t>Structure</a:t>
            </a:r>
            <a:endParaRPr lang="de-DE" dirty="0">
              <a:solidFill>
                <a:schemeClr val="bg2"/>
              </a:solidFill>
            </a:endParaRPr>
          </a:p>
        </p:txBody>
      </p:sp>
      <p:sp>
        <p:nvSpPr>
          <p:cNvPr id="17" name="Textplatzhalter 11">
            <a:extLst>
              <a:ext uri="{FF2B5EF4-FFF2-40B4-BE49-F238E27FC236}">
                <a16:creationId xmlns:a16="http://schemas.microsoft.com/office/drawing/2014/main" id="{9A75AAF4-BB20-44D6-953E-C50ED7A30337}"/>
              </a:ext>
            </a:extLst>
          </p:cNvPr>
          <p:cNvSpPr>
            <a:spLocks noGrp="1"/>
          </p:cNvSpPr>
          <p:nvPr>
            <p:ph type="body" sz="quarter" idx="10"/>
          </p:nvPr>
        </p:nvSpPr>
        <p:spPr>
          <a:xfrm>
            <a:off x="360000" y="1526632"/>
            <a:ext cx="11466000" cy="2641112"/>
          </a:xfrm>
        </p:spPr>
        <p:txBody>
          <a:bodyPr/>
          <a:lstStyle/>
          <a:p>
            <a:r>
              <a:rPr lang="de-DE" dirty="0" err="1"/>
              <a:t>Considerations</a:t>
            </a:r>
            <a:r>
              <a:rPr lang="de-DE" dirty="0"/>
              <a:t> on </a:t>
            </a:r>
            <a:r>
              <a:rPr lang="de-DE" dirty="0" err="1"/>
              <a:t>the</a:t>
            </a:r>
            <a:r>
              <a:rPr lang="de-DE" dirty="0"/>
              <a:t> </a:t>
            </a:r>
            <a:r>
              <a:rPr lang="de-DE" dirty="0" err="1"/>
              <a:t>file</a:t>
            </a:r>
            <a:r>
              <a:rPr lang="de-DE" dirty="0"/>
              <a:t> </a:t>
            </a:r>
            <a:r>
              <a:rPr lang="de-DE" dirty="0" err="1"/>
              <a:t>structure</a:t>
            </a:r>
            <a:r>
              <a:rPr lang="de-DE" dirty="0"/>
              <a:t> will </a:t>
            </a:r>
            <a:r>
              <a:rPr lang="de-DE" dirty="0" err="1"/>
              <a:t>be</a:t>
            </a:r>
            <a:r>
              <a:rPr lang="de-DE" dirty="0"/>
              <a:t> </a:t>
            </a:r>
            <a:r>
              <a:rPr lang="de-DE" dirty="0" err="1"/>
              <a:t>made</a:t>
            </a:r>
            <a:r>
              <a:rPr lang="de-DE" dirty="0"/>
              <a:t> </a:t>
            </a:r>
            <a:r>
              <a:rPr lang="de-DE" dirty="0" err="1"/>
              <a:t>later</a:t>
            </a:r>
            <a:r>
              <a:rPr lang="de-DE" dirty="0"/>
              <a:t> on</a:t>
            </a:r>
          </a:p>
        </p:txBody>
      </p:sp>
    </p:spTree>
    <p:extLst>
      <p:ext uri="{BB962C8B-B14F-4D97-AF65-F5344CB8AC3E}">
        <p14:creationId xmlns:p14="http://schemas.microsoft.com/office/powerpoint/2010/main" val="3707133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FF799914-916F-4C22-84C9-91FB68E786B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7" r="7"/>
          <a:stretch>
            <a:fillRect/>
          </a:stretch>
        </p:blipFill>
        <p:spPr/>
      </p:pic>
      <p:sp>
        <p:nvSpPr>
          <p:cNvPr id="8" name="Textplatzhalter 7">
            <a:extLst>
              <a:ext uri="{FF2B5EF4-FFF2-40B4-BE49-F238E27FC236}">
                <a16:creationId xmlns:a16="http://schemas.microsoft.com/office/drawing/2014/main" id="{31AD6BD8-FE28-42F0-ABBC-4DC063BF42E2}"/>
              </a:ext>
            </a:extLst>
          </p:cNvPr>
          <p:cNvSpPr>
            <a:spLocks noGrp="1"/>
          </p:cNvSpPr>
          <p:nvPr>
            <p:ph type="body" sz="quarter" idx="14"/>
          </p:nvPr>
        </p:nvSpPr>
        <p:spPr/>
        <p:txBody>
          <a:bodyPr/>
          <a:lstStyle/>
          <a:p>
            <a:r>
              <a:rPr lang="de-DE" dirty="0">
                <a:solidFill>
                  <a:schemeClr val="tx1">
                    <a:lumMod val="75000"/>
                  </a:schemeClr>
                </a:solidFill>
              </a:rPr>
              <a:t>AL Development </a:t>
            </a:r>
            <a:r>
              <a:rPr lang="de-DE" dirty="0" err="1">
                <a:solidFill>
                  <a:schemeClr val="tx1">
                    <a:lumMod val="75000"/>
                  </a:schemeClr>
                </a:solidFill>
              </a:rPr>
              <a:t>against</a:t>
            </a:r>
            <a:r>
              <a:rPr lang="de-DE" dirty="0">
                <a:solidFill>
                  <a:schemeClr val="tx1">
                    <a:lumMod val="75000"/>
                  </a:schemeClr>
                </a:solidFill>
              </a:rPr>
              <a:t> BC – „Architecture“</a:t>
            </a:r>
          </a:p>
          <a:p>
            <a:r>
              <a:rPr lang="de-DE" dirty="0">
                <a:solidFill>
                  <a:schemeClr val="tx1">
                    <a:lumMod val="75000"/>
                  </a:schemeClr>
                </a:solidFill>
              </a:rPr>
              <a:t>Create / Setup AL Projects - </a:t>
            </a:r>
            <a:r>
              <a:rPr lang="de-DE" dirty="0" err="1">
                <a:solidFill>
                  <a:schemeClr val="tx1">
                    <a:lumMod val="75000"/>
                  </a:schemeClr>
                </a:solidFill>
              </a:rPr>
              <a:t>Overview</a:t>
            </a:r>
            <a:endParaRPr lang="de-DE" dirty="0">
              <a:solidFill>
                <a:schemeClr val="tx1">
                  <a:lumMod val="75000"/>
                </a:schemeClr>
              </a:solidFill>
            </a:endParaRPr>
          </a:p>
          <a:p>
            <a:r>
              <a:rPr lang="de-DE" dirty="0" err="1"/>
              <a:t>Specifying</a:t>
            </a:r>
            <a:r>
              <a:rPr lang="de-DE" dirty="0"/>
              <a:t> BC Target – </a:t>
            </a:r>
            <a:r>
              <a:rPr lang="de-DE" dirty="0" err="1"/>
              <a:t>launch.json</a:t>
            </a:r>
            <a:endParaRPr lang="de-DE" dirty="0"/>
          </a:p>
          <a:p>
            <a:r>
              <a:rPr lang="de-DE" dirty="0" err="1"/>
              <a:t>Specifying</a:t>
            </a:r>
            <a:r>
              <a:rPr lang="de-DE" dirty="0"/>
              <a:t> Extensions(APP) – </a:t>
            </a:r>
            <a:r>
              <a:rPr lang="de-DE" dirty="0" err="1"/>
              <a:t>app.json</a:t>
            </a:r>
            <a:endParaRPr lang="de-DE" dirty="0"/>
          </a:p>
          <a:p>
            <a:r>
              <a:rPr lang="de-DE" dirty="0"/>
              <a:t>Providing Target (APP) Information - Symbols</a:t>
            </a:r>
          </a:p>
          <a:p>
            <a:r>
              <a:rPr lang="de-DE" dirty="0" err="1"/>
              <a:t>Some</a:t>
            </a:r>
            <a:r>
              <a:rPr lang="de-DE" dirty="0"/>
              <a:t> </a:t>
            </a:r>
            <a:r>
              <a:rPr lang="de-DE" dirty="0" err="1"/>
              <a:t>Remarks</a:t>
            </a:r>
            <a:endParaRPr lang="de-DE" dirty="0"/>
          </a:p>
          <a:p>
            <a:r>
              <a:rPr lang="de-DE" dirty="0" err="1"/>
              <a:t>HandsOn</a:t>
            </a:r>
            <a:r>
              <a:rPr lang="de-DE" dirty="0"/>
              <a:t>: „Hello World“</a:t>
            </a:r>
          </a:p>
          <a:p>
            <a:r>
              <a:rPr lang="de-DE" dirty="0"/>
              <a:t>(De-) </a:t>
            </a:r>
            <a:r>
              <a:rPr lang="de-DE" dirty="0" err="1"/>
              <a:t>Installing</a:t>
            </a:r>
            <a:r>
              <a:rPr lang="de-DE" dirty="0"/>
              <a:t> </a:t>
            </a:r>
            <a:r>
              <a:rPr lang="de-DE" dirty="0" err="1"/>
              <a:t>the</a:t>
            </a:r>
            <a:r>
              <a:rPr lang="de-DE" dirty="0"/>
              <a:t> </a:t>
            </a:r>
            <a:r>
              <a:rPr lang="de-DE" dirty="0" err="1"/>
              <a:t>app</a:t>
            </a:r>
            <a:endParaRPr lang="de-DE" dirty="0"/>
          </a:p>
          <a:p>
            <a:endParaRPr lang="de-DE" dirty="0"/>
          </a:p>
        </p:txBody>
      </p:sp>
      <p:sp>
        <p:nvSpPr>
          <p:cNvPr id="3" name="Datumsplatzhalter 2">
            <a:extLst>
              <a:ext uri="{FF2B5EF4-FFF2-40B4-BE49-F238E27FC236}">
                <a16:creationId xmlns:a16="http://schemas.microsoft.com/office/drawing/2014/main" id="{164A01F6-C388-4CE6-B596-1B0CE7D9652B}"/>
              </a:ext>
            </a:extLst>
          </p:cNvPr>
          <p:cNvSpPr>
            <a:spLocks noGrp="1"/>
          </p:cNvSpPr>
          <p:nvPr>
            <p:ph type="dt" sz="half" idx="10"/>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C3EE151A-BE81-42C1-A4A4-75986EF31587}"/>
              </a:ext>
            </a:extLst>
          </p:cNvPr>
          <p:cNvSpPr>
            <a:spLocks noGrp="1"/>
          </p:cNvSpPr>
          <p:nvPr>
            <p:ph type="sldNum" sz="quarter" idx="12"/>
          </p:nvPr>
        </p:nvSpPr>
        <p:spPr/>
        <p:txBody>
          <a:bodyPr/>
          <a:lstStyle/>
          <a:p>
            <a:r>
              <a:rPr lang="de-DE"/>
              <a:t> </a:t>
            </a:r>
            <a:fld id="{F0389FF0-EA6C-204E-82DF-16D97CC1B00E}" type="slidenum">
              <a:rPr lang="de-DE" smtClean="0"/>
              <a:pPr/>
              <a:t>19</a:t>
            </a:fld>
            <a:endParaRPr lang="de-DE"/>
          </a:p>
        </p:txBody>
      </p:sp>
      <p:sp>
        <p:nvSpPr>
          <p:cNvPr id="6" name="Titel 5">
            <a:extLst>
              <a:ext uri="{FF2B5EF4-FFF2-40B4-BE49-F238E27FC236}">
                <a16:creationId xmlns:a16="http://schemas.microsoft.com/office/drawing/2014/main" id="{69DE2C87-02B6-47CA-9F15-82079121D756}"/>
              </a:ext>
            </a:extLst>
          </p:cNvPr>
          <p:cNvSpPr>
            <a:spLocks noGrp="1"/>
          </p:cNvSpPr>
          <p:nvPr>
            <p:ph type="title"/>
          </p:nvPr>
        </p:nvSpPr>
        <p:spPr>
          <a:xfrm>
            <a:off x="360000" y="1260000"/>
            <a:ext cx="5739175" cy="720197"/>
          </a:xfrm>
        </p:spPr>
        <p:txBody>
          <a:bodyPr/>
          <a:lstStyle/>
          <a:p>
            <a:r>
              <a:rPr lang="en-US" dirty="0"/>
              <a:t>Boundary Conditions / Setups </a:t>
            </a:r>
            <a:br>
              <a:rPr lang="en-US" dirty="0"/>
            </a:br>
            <a:r>
              <a:rPr lang="en-US" dirty="0" err="1"/>
              <a:t>HowTo</a:t>
            </a:r>
            <a:r>
              <a:rPr lang="en-US" dirty="0"/>
              <a:t> handle a Project</a:t>
            </a:r>
            <a:endParaRPr lang="de-DE" dirty="0"/>
          </a:p>
        </p:txBody>
      </p:sp>
    </p:spTree>
    <p:extLst>
      <p:ext uri="{BB962C8B-B14F-4D97-AF65-F5344CB8AC3E}">
        <p14:creationId xmlns:p14="http://schemas.microsoft.com/office/powerpoint/2010/main" val="244322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dplatzhalter 10">
            <a:extLst>
              <a:ext uri="{FF2B5EF4-FFF2-40B4-BE49-F238E27FC236}">
                <a16:creationId xmlns:a16="http://schemas.microsoft.com/office/drawing/2014/main" id="{ACAF56DA-27FD-4613-965A-FA0CE340CCD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2" r="52"/>
          <a:stretch>
            <a:fillRect/>
          </a:stretch>
        </p:blipFill>
        <p:spPr/>
      </p:pic>
      <p:sp>
        <p:nvSpPr>
          <p:cNvPr id="3" name="Titel 2"/>
          <p:cNvSpPr>
            <a:spLocks noGrp="1"/>
          </p:cNvSpPr>
          <p:nvPr>
            <p:ph type="title"/>
          </p:nvPr>
        </p:nvSpPr>
        <p:spPr/>
        <p:txBody>
          <a:bodyPr/>
          <a:lstStyle/>
          <a:p>
            <a:r>
              <a:rPr lang="en-US" dirty="0"/>
              <a:t>Microsoft AL </a:t>
            </a:r>
          </a:p>
        </p:txBody>
      </p:sp>
      <p:sp>
        <p:nvSpPr>
          <p:cNvPr id="4" name="Textplatzhalter 3"/>
          <p:cNvSpPr>
            <a:spLocks noGrp="1"/>
          </p:cNvSpPr>
          <p:nvPr>
            <p:ph type="body" sz="quarter" idx="16"/>
          </p:nvPr>
        </p:nvSpPr>
        <p:spPr/>
        <p:txBody>
          <a:bodyPr/>
          <a:lstStyle/>
          <a:p>
            <a:endParaRPr lang="de-DE" dirty="0"/>
          </a:p>
        </p:txBody>
      </p:sp>
      <p:sp>
        <p:nvSpPr>
          <p:cNvPr id="5" name="Textplatzhalter 4"/>
          <p:cNvSpPr>
            <a:spLocks noGrp="1"/>
          </p:cNvSpPr>
          <p:nvPr>
            <p:ph type="body" sz="quarter" idx="15"/>
          </p:nvPr>
        </p:nvSpPr>
        <p:spPr>
          <a:xfrm>
            <a:off x="0" y="5646738"/>
            <a:ext cx="6099175" cy="520312"/>
          </a:xfrm>
        </p:spPr>
        <p:txBody>
          <a:bodyPr/>
          <a:lstStyle/>
          <a:p>
            <a:r>
              <a:rPr lang="de-DE" dirty="0"/>
              <a:t>06-AL-Basics</a:t>
            </a:r>
          </a:p>
        </p:txBody>
      </p:sp>
    </p:spTree>
    <p:extLst>
      <p:ext uri="{BB962C8B-B14F-4D97-AF65-F5344CB8AC3E}">
        <p14:creationId xmlns:p14="http://schemas.microsoft.com/office/powerpoint/2010/main" val="249155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a:xfrm>
            <a:off x="360000" y="6441900"/>
            <a:ext cx="2743200" cy="365125"/>
          </a:xfrm>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29372"/>
            <a:ext cx="2520000" cy="365125"/>
          </a:xfrm>
        </p:spPr>
        <p:txBody>
          <a:bodyPr/>
          <a:lstStyle/>
          <a:p>
            <a:r>
              <a:rPr lang="de-DE"/>
              <a:t> </a:t>
            </a:r>
            <a:fld id="{F0389FF0-EA6C-204E-82DF-16D97CC1B00E}" type="slidenum">
              <a:rPr lang="de-DE" smtClean="0"/>
              <a:pPr/>
              <a:t>20</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0000" y="360000"/>
            <a:ext cx="11466000" cy="720000"/>
          </a:xfrm>
        </p:spPr>
        <p:txBody>
          <a:bodyPr anchor="t" anchorCtr="0"/>
          <a:lstStyle/>
          <a:p>
            <a:r>
              <a:rPr lang="en-US" dirty="0"/>
              <a:t>Boundary Conditions / Setups: </a:t>
            </a:r>
            <a:r>
              <a:rPr lang="en-US" dirty="0" err="1"/>
              <a:t>HowTo</a:t>
            </a:r>
            <a:r>
              <a:rPr lang="en-US" dirty="0"/>
              <a:t> handle a Project</a:t>
            </a:r>
            <a:r>
              <a:rPr lang="de-DE" dirty="0"/>
              <a:t> </a:t>
            </a:r>
            <a:br>
              <a:rPr lang="de-DE" dirty="0">
                <a:solidFill>
                  <a:schemeClr val="bg2"/>
                </a:solidFill>
              </a:rPr>
            </a:br>
            <a:r>
              <a:rPr lang="en-GB" dirty="0">
                <a:solidFill>
                  <a:schemeClr val="bg2"/>
                </a:solidFill>
              </a:rPr>
              <a:t>AL Development against BC – „Architecture“                                                </a:t>
            </a:r>
            <a:r>
              <a:rPr lang="en-GB" dirty="0">
                <a:solidFill>
                  <a:schemeClr val="bg2"/>
                </a:solidFill>
                <a:sym typeface="Wingdings" panose="05000000000000000000" pitchFamily="2" charset="2"/>
              </a:rPr>
              <a:t> the Past</a:t>
            </a:r>
            <a:endParaRPr lang="de-DE" dirty="0">
              <a:solidFill>
                <a:schemeClr val="bg2"/>
              </a:solidFill>
            </a:endParaRPr>
          </a:p>
        </p:txBody>
      </p:sp>
      <p:sp>
        <p:nvSpPr>
          <p:cNvPr id="75" name="Rechteck 74">
            <a:extLst>
              <a:ext uri="{FF2B5EF4-FFF2-40B4-BE49-F238E27FC236}">
                <a16:creationId xmlns:a16="http://schemas.microsoft.com/office/drawing/2014/main" id="{29DACAE5-DBAC-48D3-B098-C27935B6F331}"/>
              </a:ext>
            </a:extLst>
          </p:cNvPr>
          <p:cNvSpPr/>
          <p:nvPr/>
        </p:nvSpPr>
        <p:spPr bwMode="auto">
          <a:xfrm>
            <a:off x="790576" y="1395824"/>
            <a:ext cx="4276725" cy="4908224"/>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extLst/>
        </p:spPr>
        <p:txBody>
          <a:bodyPr vert="horz" wrap="none" lIns="90000" tIns="46800" rIns="90000" bIns="468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Microsoft Dynamics NAV</a:t>
            </a:r>
          </a:p>
        </p:txBody>
      </p:sp>
      <p:sp>
        <p:nvSpPr>
          <p:cNvPr id="7" name="Textfeld 6">
            <a:extLst>
              <a:ext uri="{FF2B5EF4-FFF2-40B4-BE49-F238E27FC236}">
                <a16:creationId xmlns:a16="http://schemas.microsoft.com/office/drawing/2014/main" id="{F24C206C-D8F5-45A8-A5E0-0A508B6359B8}"/>
              </a:ext>
            </a:extLst>
          </p:cNvPr>
          <p:cNvSpPr txBox="1"/>
          <p:nvPr/>
        </p:nvSpPr>
        <p:spPr>
          <a:xfrm>
            <a:off x="1093151" y="2401354"/>
            <a:ext cx="3650299" cy="2672526"/>
          </a:xfrm>
          <a:prstGeom prst="rect">
            <a:avLst/>
          </a:prstGeom>
          <a:noFill/>
        </p:spPr>
        <p:txBody>
          <a:bodyPr wrap="square" rtlCol="0">
            <a:spAutoFit/>
          </a:bodyPr>
          <a:lstStyle/>
          <a:p>
            <a:pPr marL="228600" lvl="0" indent="-228600">
              <a:spcBef>
                <a:spcPts val="1000"/>
              </a:spcBef>
              <a:buClr>
                <a:srgbClr val="F5A748"/>
              </a:buClr>
              <a:buSzPct val="100000"/>
              <a:buBlip>
                <a:blip r:embed="rId3"/>
              </a:buBlip>
            </a:pPr>
            <a:r>
              <a:rPr lang="de-DE" dirty="0">
                <a:solidFill>
                  <a:srgbClr val="57666D"/>
                </a:solidFill>
                <a:latin typeface="Calibri Light"/>
                <a:cs typeface="Calibri Light"/>
              </a:rPr>
              <a:t>SQL Database</a:t>
            </a:r>
          </a:p>
          <a:p>
            <a:pPr marL="228600" lvl="0" indent="-228600">
              <a:spcBef>
                <a:spcPts val="1000"/>
              </a:spcBef>
              <a:buClr>
                <a:srgbClr val="F5A748"/>
              </a:buClr>
              <a:buSzPct val="100000"/>
              <a:buBlip>
                <a:blip r:embed="rId3"/>
              </a:buBlip>
            </a:pPr>
            <a:r>
              <a:rPr lang="de-DE" dirty="0">
                <a:solidFill>
                  <a:srgbClr val="57666D"/>
                </a:solidFill>
                <a:latin typeface="Calibri Light"/>
                <a:cs typeface="Calibri Light"/>
              </a:rPr>
              <a:t>Development Environment</a:t>
            </a:r>
          </a:p>
          <a:p>
            <a:pPr marL="228600" lvl="0" indent="-228600">
              <a:spcBef>
                <a:spcPts val="1000"/>
              </a:spcBef>
              <a:buClr>
                <a:srgbClr val="F5A748"/>
              </a:buClr>
              <a:buSzPct val="100000"/>
              <a:buBlip>
                <a:blip r:embed="rId3"/>
              </a:buBlip>
            </a:pPr>
            <a:r>
              <a:rPr lang="de-DE" dirty="0">
                <a:solidFill>
                  <a:srgbClr val="57666D"/>
                </a:solidFill>
                <a:latin typeface="Calibri Light"/>
                <a:cs typeface="Calibri Light"/>
              </a:rPr>
              <a:t>NAV Services</a:t>
            </a:r>
          </a:p>
          <a:p>
            <a:pPr marL="228600" lvl="0" indent="-228600">
              <a:spcBef>
                <a:spcPts val="1000"/>
              </a:spcBef>
              <a:buClr>
                <a:srgbClr val="F5A748"/>
              </a:buClr>
              <a:buSzPct val="100000"/>
              <a:buBlip>
                <a:blip r:embed="rId3"/>
              </a:buBlip>
            </a:pPr>
            <a:r>
              <a:rPr lang="de-DE" dirty="0">
                <a:solidFill>
                  <a:srgbClr val="57666D"/>
                </a:solidFill>
                <a:latin typeface="Calibri Light"/>
                <a:cs typeface="Calibri Light"/>
              </a:rPr>
              <a:t>NAV Clients</a:t>
            </a:r>
          </a:p>
          <a:p>
            <a:pPr marL="228600" lvl="0" indent="-228600">
              <a:spcBef>
                <a:spcPts val="1000"/>
              </a:spcBef>
              <a:buClr>
                <a:srgbClr val="F5A748"/>
              </a:buClr>
              <a:buSzPct val="100000"/>
              <a:buBlip>
                <a:blip r:embed="rId3"/>
              </a:buBlip>
            </a:pPr>
            <a:r>
              <a:rPr lang="de-DE" dirty="0">
                <a:solidFill>
                  <a:srgbClr val="FF0000"/>
                </a:solidFill>
                <a:latin typeface="Calibri Light"/>
                <a:cs typeface="Calibri Light"/>
              </a:rPr>
              <a:t>„All“</a:t>
            </a:r>
            <a:r>
              <a:rPr lang="de-DE" dirty="0">
                <a:solidFill>
                  <a:srgbClr val="57666D"/>
                </a:solidFill>
                <a:latin typeface="Calibri Light"/>
                <a:cs typeface="Calibri Light"/>
              </a:rPr>
              <a:t> Code </a:t>
            </a:r>
            <a:r>
              <a:rPr lang="de-DE" dirty="0" err="1">
                <a:solidFill>
                  <a:srgbClr val="57666D"/>
                </a:solidFill>
                <a:latin typeface="Calibri Light"/>
                <a:cs typeface="Calibri Light"/>
              </a:rPr>
              <a:t>within</a:t>
            </a:r>
            <a:r>
              <a:rPr lang="de-DE" dirty="0">
                <a:solidFill>
                  <a:srgbClr val="57666D"/>
                </a:solidFill>
                <a:latin typeface="Calibri Light"/>
                <a:cs typeface="Calibri Light"/>
              </a:rPr>
              <a:t> Database</a:t>
            </a:r>
          </a:p>
          <a:p>
            <a:pPr marL="228600" lvl="0" indent="-228600">
              <a:spcBef>
                <a:spcPts val="1000"/>
              </a:spcBef>
              <a:buClr>
                <a:srgbClr val="F5A748"/>
              </a:buClr>
              <a:buSzPct val="100000"/>
              <a:buBlip>
                <a:blip r:embed="rId3"/>
              </a:buBlip>
            </a:pPr>
            <a:r>
              <a:rPr lang="de-DE" dirty="0">
                <a:solidFill>
                  <a:srgbClr val="57666D"/>
                </a:solidFill>
                <a:latin typeface="Calibri Light"/>
                <a:cs typeface="Calibri Light"/>
              </a:rPr>
              <a:t>…</a:t>
            </a:r>
          </a:p>
          <a:p>
            <a:endParaRPr lang="en-GB" dirty="0"/>
          </a:p>
        </p:txBody>
      </p:sp>
    </p:spTree>
    <p:extLst>
      <p:ext uri="{BB962C8B-B14F-4D97-AF65-F5344CB8AC3E}">
        <p14:creationId xmlns:p14="http://schemas.microsoft.com/office/powerpoint/2010/main" val="282190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a:xfrm>
            <a:off x="360000" y="6441900"/>
            <a:ext cx="2743200" cy="365125"/>
          </a:xfrm>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29372"/>
            <a:ext cx="2520000" cy="365125"/>
          </a:xfrm>
        </p:spPr>
        <p:txBody>
          <a:bodyPr/>
          <a:lstStyle/>
          <a:p>
            <a:r>
              <a:rPr lang="de-DE"/>
              <a:t> </a:t>
            </a:r>
            <a:fld id="{F0389FF0-EA6C-204E-82DF-16D97CC1B00E}" type="slidenum">
              <a:rPr lang="de-DE" smtClean="0"/>
              <a:pPr/>
              <a:t>21</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0000" y="360000"/>
            <a:ext cx="11466000" cy="720000"/>
          </a:xfrm>
        </p:spPr>
        <p:txBody>
          <a:bodyPr anchor="t" anchorCtr="0"/>
          <a:lstStyle/>
          <a:p>
            <a:r>
              <a:rPr lang="en-US" dirty="0"/>
              <a:t>Boundary Conditions / Setups: </a:t>
            </a:r>
            <a:r>
              <a:rPr lang="en-US" dirty="0" err="1"/>
              <a:t>HowTo</a:t>
            </a:r>
            <a:r>
              <a:rPr lang="en-US" dirty="0"/>
              <a:t> handle a Project</a:t>
            </a:r>
            <a:r>
              <a:rPr lang="de-DE" dirty="0"/>
              <a:t> </a:t>
            </a:r>
            <a:br>
              <a:rPr lang="de-DE" dirty="0">
                <a:solidFill>
                  <a:schemeClr val="bg2"/>
                </a:solidFill>
              </a:rPr>
            </a:br>
            <a:r>
              <a:rPr lang="en-GB" dirty="0">
                <a:solidFill>
                  <a:schemeClr val="bg2"/>
                </a:solidFill>
              </a:rPr>
              <a:t>AL Development against BC – „Architecture“                                                </a:t>
            </a:r>
            <a:r>
              <a:rPr lang="en-GB" dirty="0">
                <a:solidFill>
                  <a:schemeClr val="bg2"/>
                </a:solidFill>
                <a:sym typeface="Wingdings" panose="05000000000000000000" pitchFamily="2" charset="2"/>
              </a:rPr>
              <a:t> the Future</a:t>
            </a:r>
            <a:endParaRPr lang="de-DE" dirty="0">
              <a:solidFill>
                <a:schemeClr val="bg2"/>
              </a:solidFill>
            </a:endParaRPr>
          </a:p>
        </p:txBody>
      </p:sp>
      <p:sp>
        <p:nvSpPr>
          <p:cNvPr id="75" name="Rechteck 74">
            <a:extLst>
              <a:ext uri="{FF2B5EF4-FFF2-40B4-BE49-F238E27FC236}">
                <a16:creationId xmlns:a16="http://schemas.microsoft.com/office/drawing/2014/main" id="{29DACAE5-DBAC-48D3-B098-C27935B6F331}"/>
              </a:ext>
            </a:extLst>
          </p:cNvPr>
          <p:cNvSpPr/>
          <p:nvPr/>
        </p:nvSpPr>
        <p:spPr bwMode="auto">
          <a:xfrm>
            <a:off x="561471" y="1448933"/>
            <a:ext cx="4276725" cy="4908224"/>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extLst/>
        </p:spPr>
        <p:txBody>
          <a:bodyPr vert="horz" wrap="none" lIns="90000" tIns="46800" rIns="90000" bIns="46800" numCol="1" rtlCol="0" anchor="t" anchorCtr="0" compatLnSpc="1">
            <a:prstTxWarp prst="textNoShape">
              <a:avLst/>
            </a:prstTxWarp>
          </a:bodyPr>
          <a:lstStyle/>
          <a:p>
            <a:pPr algn="ctr" fontAlgn="base">
              <a:spcBef>
                <a:spcPct val="0"/>
              </a:spcBef>
              <a:spcAft>
                <a:spcPct val="0"/>
              </a:spcAft>
            </a:pPr>
            <a:r>
              <a:rPr lang="en-GB" sz="2000" dirty="0">
                <a:latin typeface="Arial" charset="0"/>
              </a:rPr>
              <a:t>Microsoft Dynamics 365 </a:t>
            </a:r>
          </a:p>
          <a:p>
            <a:pPr algn="ctr" fontAlgn="base">
              <a:spcBef>
                <a:spcPct val="0"/>
              </a:spcBef>
              <a:spcAft>
                <a:spcPct val="0"/>
              </a:spcAft>
            </a:pPr>
            <a:r>
              <a:rPr lang="en-GB" sz="2000" dirty="0">
                <a:latin typeface="Arial" charset="0"/>
              </a:rPr>
              <a:t>Business Central</a:t>
            </a:r>
            <a:endParaRPr kumimoji="0" lang="de-DE" sz="2000" b="0" i="0" u="none" strike="noStrike" cap="none" normalizeH="0" baseline="0" dirty="0">
              <a:ln>
                <a:noFill/>
              </a:ln>
              <a:solidFill>
                <a:schemeClr val="tx1"/>
              </a:solidFill>
              <a:effectLst/>
              <a:latin typeface="Arial" charset="0"/>
            </a:endParaRPr>
          </a:p>
        </p:txBody>
      </p:sp>
      <p:sp>
        <p:nvSpPr>
          <p:cNvPr id="7" name="Textfeld 6">
            <a:extLst>
              <a:ext uri="{FF2B5EF4-FFF2-40B4-BE49-F238E27FC236}">
                <a16:creationId xmlns:a16="http://schemas.microsoft.com/office/drawing/2014/main" id="{F24C206C-D8F5-45A8-A5E0-0A508B6359B8}"/>
              </a:ext>
            </a:extLst>
          </p:cNvPr>
          <p:cNvSpPr txBox="1"/>
          <p:nvPr/>
        </p:nvSpPr>
        <p:spPr>
          <a:xfrm>
            <a:off x="711647" y="2418423"/>
            <a:ext cx="3974150" cy="2672526"/>
          </a:xfrm>
          <a:prstGeom prst="rect">
            <a:avLst/>
          </a:prstGeom>
          <a:noFill/>
        </p:spPr>
        <p:txBody>
          <a:bodyPr wrap="square" rtlCol="0">
            <a:spAutoFit/>
          </a:bodyPr>
          <a:lstStyle/>
          <a:p>
            <a:pPr marL="228600" lvl="0" indent="-228600">
              <a:spcBef>
                <a:spcPts val="1000"/>
              </a:spcBef>
              <a:buClr>
                <a:srgbClr val="F5A748"/>
              </a:buClr>
              <a:buSzPct val="100000"/>
              <a:buBlip>
                <a:blip r:embed="rId3"/>
              </a:buBlip>
            </a:pPr>
            <a:r>
              <a:rPr lang="de-DE" dirty="0">
                <a:solidFill>
                  <a:srgbClr val="57666D"/>
                </a:solidFill>
                <a:latin typeface="Calibri Light"/>
                <a:cs typeface="Calibri Light"/>
              </a:rPr>
              <a:t>SQL Database</a:t>
            </a:r>
          </a:p>
          <a:p>
            <a:pPr marL="228600" lvl="0" indent="-228600">
              <a:spcBef>
                <a:spcPts val="1000"/>
              </a:spcBef>
              <a:buClr>
                <a:srgbClr val="F5A748"/>
              </a:buClr>
              <a:buSzPct val="100000"/>
              <a:buBlip>
                <a:blip r:embed="rId3"/>
              </a:buBlip>
            </a:pPr>
            <a:r>
              <a:rPr lang="de-DE" dirty="0">
                <a:solidFill>
                  <a:srgbClr val="57666D"/>
                </a:solidFill>
                <a:latin typeface="Calibri Light"/>
                <a:cs typeface="Calibri Light"/>
              </a:rPr>
              <a:t>„</a:t>
            </a:r>
            <a:r>
              <a:rPr lang="de-DE" dirty="0" err="1">
                <a:solidFill>
                  <a:srgbClr val="57666D"/>
                </a:solidFill>
                <a:latin typeface="Calibri Light"/>
                <a:cs typeface="Calibri Light"/>
              </a:rPr>
              <a:t>Classical</a:t>
            </a:r>
            <a:r>
              <a:rPr lang="de-DE" dirty="0">
                <a:solidFill>
                  <a:srgbClr val="57666D"/>
                </a:solidFill>
                <a:latin typeface="Calibri Light"/>
                <a:cs typeface="Calibri Light"/>
              </a:rPr>
              <a:t>“ Development Environment</a:t>
            </a:r>
          </a:p>
          <a:p>
            <a:pPr marL="228600" lvl="0" indent="-228600">
              <a:spcBef>
                <a:spcPts val="1000"/>
              </a:spcBef>
              <a:buClr>
                <a:srgbClr val="F5A748"/>
              </a:buClr>
              <a:buSzPct val="100000"/>
              <a:buBlip>
                <a:blip r:embed="rId3"/>
              </a:buBlip>
            </a:pPr>
            <a:r>
              <a:rPr lang="de-DE" dirty="0">
                <a:solidFill>
                  <a:srgbClr val="57666D"/>
                </a:solidFill>
                <a:latin typeface="Calibri Light"/>
                <a:cs typeface="Calibri Light"/>
              </a:rPr>
              <a:t>BC Services</a:t>
            </a:r>
          </a:p>
          <a:p>
            <a:pPr marL="228600" lvl="0" indent="-228600">
              <a:spcBef>
                <a:spcPts val="1000"/>
              </a:spcBef>
              <a:buClr>
                <a:srgbClr val="F5A748"/>
              </a:buClr>
              <a:buSzPct val="100000"/>
              <a:buBlip>
                <a:blip r:embed="rId3"/>
              </a:buBlip>
            </a:pPr>
            <a:r>
              <a:rPr lang="de-DE" dirty="0">
                <a:solidFill>
                  <a:srgbClr val="57666D"/>
                </a:solidFill>
                <a:latin typeface="Calibri Light"/>
                <a:cs typeface="Calibri Light"/>
              </a:rPr>
              <a:t>BC Clients</a:t>
            </a:r>
          </a:p>
          <a:p>
            <a:pPr marL="228600" lvl="0" indent="-228600">
              <a:spcBef>
                <a:spcPts val="1000"/>
              </a:spcBef>
              <a:buClr>
                <a:srgbClr val="F5A748"/>
              </a:buClr>
              <a:buSzPct val="100000"/>
              <a:buBlip>
                <a:blip r:embed="rId3"/>
              </a:buBlip>
            </a:pPr>
            <a:r>
              <a:rPr lang="de-DE" dirty="0">
                <a:solidFill>
                  <a:srgbClr val="FF0000"/>
                </a:solidFill>
                <a:latin typeface="Calibri Light"/>
                <a:cs typeface="Calibri Light"/>
              </a:rPr>
              <a:t>„Standard“</a:t>
            </a:r>
            <a:r>
              <a:rPr lang="de-DE" dirty="0">
                <a:solidFill>
                  <a:srgbClr val="57666D"/>
                </a:solidFill>
                <a:latin typeface="Calibri Light"/>
                <a:cs typeface="Calibri Light"/>
              </a:rPr>
              <a:t> Code </a:t>
            </a:r>
            <a:r>
              <a:rPr lang="de-DE" dirty="0" err="1">
                <a:solidFill>
                  <a:srgbClr val="57666D"/>
                </a:solidFill>
                <a:latin typeface="Calibri Light"/>
                <a:cs typeface="Calibri Light"/>
              </a:rPr>
              <a:t>within</a:t>
            </a:r>
            <a:r>
              <a:rPr lang="de-DE" dirty="0">
                <a:solidFill>
                  <a:srgbClr val="57666D"/>
                </a:solidFill>
                <a:latin typeface="Calibri Light"/>
                <a:cs typeface="Calibri Light"/>
              </a:rPr>
              <a:t> Database</a:t>
            </a:r>
          </a:p>
          <a:p>
            <a:pPr marL="228600" lvl="0" indent="-228600">
              <a:spcBef>
                <a:spcPts val="1000"/>
              </a:spcBef>
              <a:buClr>
                <a:srgbClr val="F5A748"/>
              </a:buClr>
              <a:buSzPct val="100000"/>
              <a:buBlip>
                <a:blip r:embed="rId3"/>
              </a:buBlip>
            </a:pPr>
            <a:r>
              <a:rPr lang="de-DE" dirty="0">
                <a:solidFill>
                  <a:srgbClr val="57666D"/>
                </a:solidFill>
                <a:latin typeface="Calibri Light"/>
                <a:cs typeface="Calibri Light"/>
              </a:rPr>
              <a:t>…</a:t>
            </a:r>
          </a:p>
          <a:p>
            <a:endParaRPr lang="en-GB" dirty="0"/>
          </a:p>
        </p:txBody>
      </p:sp>
      <p:sp>
        <p:nvSpPr>
          <p:cNvPr id="8" name="Rechteck 7">
            <a:extLst>
              <a:ext uri="{FF2B5EF4-FFF2-40B4-BE49-F238E27FC236}">
                <a16:creationId xmlns:a16="http://schemas.microsoft.com/office/drawing/2014/main" id="{BB289B85-0BA9-4874-BFE4-49046EC9CEC1}"/>
              </a:ext>
            </a:extLst>
          </p:cNvPr>
          <p:cNvSpPr/>
          <p:nvPr/>
        </p:nvSpPr>
        <p:spPr bwMode="auto">
          <a:xfrm>
            <a:off x="6438900" y="1448933"/>
            <a:ext cx="3885782" cy="4908224"/>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extLst/>
        </p:spPr>
        <p:txBody>
          <a:bodyPr vert="horz" wrap="none" lIns="90000" tIns="46800" rIns="90000" bIns="4680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2000" b="0" i="0" u="none" strike="noStrike" cap="none" normalizeH="0" baseline="0" dirty="0">
                <a:ln>
                  <a:noFill/>
                </a:ln>
                <a:solidFill>
                  <a:schemeClr val="tx1"/>
                </a:solidFill>
                <a:effectLst/>
                <a:latin typeface="Arial" charset="0"/>
              </a:rPr>
              <a:t>APPs / Extensions v2</a:t>
            </a:r>
          </a:p>
        </p:txBody>
      </p:sp>
      <p:sp>
        <p:nvSpPr>
          <p:cNvPr id="9" name="Textfeld 8">
            <a:extLst>
              <a:ext uri="{FF2B5EF4-FFF2-40B4-BE49-F238E27FC236}">
                <a16:creationId xmlns:a16="http://schemas.microsoft.com/office/drawing/2014/main" id="{AAC2C059-907C-44A9-943A-775DFDCCB23F}"/>
              </a:ext>
            </a:extLst>
          </p:cNvPr>
          <p:cNvSpPr txBox="1"/>
          <p:nvPr/>
        </p:nvSpPr>
        <p:spPr>
          <a:xfrm>
            <a:off x="6591300" y="1975657"/>
            <a:ext cx="3495675" cy="4319131"/>
          </a:xfrm>
          <a:prstGeom prst="rect">
            <a:avLst/>
          </a:prstGeom>
          <a:noFill/>
        </p:spPr>
        <p:txBody>
          <a:bodyPr wrap="square" rtlCol="0">
            <a:spAutoFit/>
          </a:bodyPr>
          <a:lstStyle/>
          <a:p>
            <a:pPr marL="228600" lvl="0" indent="-228600">
              <a:spcBef>
                <a:spcPts val="1000"/>
              </a:spcBef>
              <a:buClr>
                <a:srgbClr val="F5A748"/>
              </a:buClr>
              <a:buSzPct val="100000"/>
              <a:buBlip>
                <a:blip r:embed="rId3"/>
              </a:buBlip>
            </a:pPr>
            <a:r>
              <a:rPr lang="de-DE" dirty="0">
                <a:solidFill>
                  <a:srgbClr val="57666D"/>
                </a:solidFill>
                <a:latin typeface="Calibri Light"/>
                <a:cs typeface="Calibri Light"/>
              </a:rPr>
              <a:t>Visual Studio Code</a:t>
            </a:r>
          </a:p>
          <a:p>
            <a:pPr marL="228600" lvl="0" indent="-228600">
              <a:spcBef>
                <a:spcPts val="1000"/>
              </a:spcBef>
              <a:buClr>
                <a:srgbClr val="F5A748"/>
              </a:buClr>
              <a:buSzPct val="100000"/>
              <a:buBlip>
                <a:blip r:embed="rId3"/>
              </a:buBlip>
            </a:pPr>
            <a:r>
              <a:rPr lang="de-DE" dirty="0">
                <a:solidFill>
                  <a:srgbClr val="57666D"/>
                </a:solidFill>
                <a:latin typeface="Calibri Light"/>
                <a:cs typeface="Calibri Light"/>
              </a:rPr>
              <a:t>AL Language Extension</a:t>
            </a:r>
          </a:p>
          <a:p>
            <a:pPr marL="228600" lvl="0" indent="-228600">
              <a:spcBef>
                <a:spcPts val="1000"/>
              </a:spcBef>
              <a:buClr>
                <a:srgbClr val="F5A748"/>
              </a:buClr>
              <a:buSzPct val="100000"/>
              <a:buBlip>
                <a:blip r:embed="rId3"/>
              </a:buBlip>
            </a:pPr>
            <a:r>
              <a:rPr lang="de-DE" dirty="0">
                <a:solidFill>
                  <a:srgbClr val="57666D"/>
                </a:solidFill>
                <a:latin typeface="Calibri Light"/>
                <a:cs typeface="Calibri Light"/>
              </a:rPr>
              <a:t>Code </a:t>
            </a:r>
            <a:r>
              <a:rPr lang="de-DE" dirty="0" err="1">
                <a:solidFill>
                  <a:srgbClr val="57666D"/>
                </a:solidFill>
                <a:latin typeface="Calibri Light"/>
                <a:cs typeface="Calibri Light"/>
              </a:rPr>
              <a:t>stored</a:t>
            </a:r>
            <a:r>
              <a:rPr lang="de-DE" dirty="0">
                <a:solidFill>
                  <a:srgbClr val="57666D"/>
                </a:solidFill>
                <a:latin typeface="Calibri Light"/>
                <a:cs typeface="Calibri Light"/>
              </a:rPr>
              <a:t> in File System</a:t>
            </a:r>
          </a:p>
          <a:p>
            <a:pPr marL="685800" lvl="1" indent="-228600">
              <a:spcBef>
                <a:spcPts val="500"/>
              </a:spcBef>
              <a:buClr>
                <a:srgbClr val="04276E"/>
              </a:buClr>
              <a:buBlip>
                <a:blip r:embed="rId4"/>
              </a:buBlip>
            </a:pPr>
            <a:r>
              <a:rPr lang="de-DE" sz="1600" dirty="0">
                <a:solidFill>
                  <a:srgbClr val="57666D"/>
                </a:solidFill>
                <a:latin typeface="Calibri Light"/>
                <a:cs typeface="Calibri Light"/>
              </a:rPr>
              <a:t>.al Files</a:t>
            </a:r>
          </a:p>
          <a:p>
            <a:pPr marL="685800" lvl="1" indent="-228600">
              <a:spcBef>
                <a:spcPts val="500"/>
              </a:spcBef>
              <a:buClr>
                <a:srgbClr val="04276E"/>
              </a:buClr>
              <a:buBlip>
                <a:blip r:embed="rId4"/>
              </a:buBlip>
            </a:pPr>
            <a:r>
              <a:rPr lang="de-DE" sz="1600" dirty="0">
                <a:solidFill>
                  <a:srgbClr val="57666D"/>
                </a:solidFill>
                <a:latin typeface="Calibri Light"/>
                <a:cs typeface="Calibri Light"/>
              </a:rPr>
              <a:t>Source Code Management (GIT)</a:t>
            </a:r>
          </a:p>
          <a:p>
            <a:pPr marL="685800" lvl="1" indent="-228600">
              <a:spcBef>
                <a:spcPts val="500"/>
              </a:spcBef>
              <a:buClr>
                <a:srgbClr val="04276E"/>
              </a:buClr>
              <a:buBlip>
                <a:blip r:embed="rId4"/>
              </a:buBlip>
            </a:pPr>
            <a:r>
              <a:rPr lang="de-DE" sz="1600" dirty="0">
                <a:solidFill>
                  <a:srgbClr val="57666D"/>
                </a:solidFill>
                <a:latin typeface="Calibri Light"/>
                <a:cs typeface="Calibri Light"/>
              </a:rPr>
              <a:t>Distributed Development</a:t>
            </a:r>
          </a:p>
          <a:p>
            <a:pPr marL="685800" lvl="1" indent="-228600">
              <a:spcBef>
                <a:spcPts val="500"/>
              </a:spcBef>
              <a:buClr>
                <a:srgbClr val="04276E"/>
              </a:buClr>
              <a:buBlip>
                <a:blip r:embed="rId4"/>
              </a:buBlip>
            </a:pPr>
            <a:r>
              <a:rPr lang="de-DE" sz="1600" dirty="0">
                <a:solidFill>
                  <a:srgbClr val="57666D"/>
                </a:solidFill>
                <a:latin typeface="Calibri Light"/>
                <a:cs typeface="Calibri Light"/>
              </a:rPr>
              <a:t>…</a:t>
            </a:r>
          </a:p>
          <a:p>
            <a:pPr marL="228600" lvl="0" indent="-228600">
              <a:spcBef>
                <a:spcPts val="1000"/>
              </a:spcBef>
              <a:buClr>
                <a:srgbClr val="F5A748"/>
              </a:buClr>
              <a:buSzPct val="100000"/>
              <a:buBlip>
                <a:blip r:embed="rId3"/>
              </a:buBlip>
            </a:pPr>
            <a:r>
              <a:rPr lang="de-DE" dirty="0">
                <a:solidFill>
                  <a:srgbClr val="57666D"/>
                </a:solidFill>
                <a:latin typeface="Calibri Light"/>
                <a:cs typeface="Calibri Light"/>
              </a:rPr>
              <a:t>Modern Compiler</a:t>
            </a:r>
          </a:p>
          <a:p>
            <a:pPr marL="228600" lvl="0" indent="-228600">
              <a:spcBef>
                <a:spcPts val="1000"/>
              </a:spcBef>
              <a:buClr>
                <a:srgbClr val="F5A748"/>
              </a:buClr>
              <a:buSzPct val="100000"/>
              <a:buBlip>
                <a:blip r:embed="rId3"/>
              </a:buBlip>
            </a:pPr>
            <a:r>
              <a:rPr lang="de-DE" dirty="0">
                <a:solidFill>
                  <a:srgbClr val="57666D"/>
                </a:solidFill>
                <a:latin typeface="Calibri Light"/>
                <a:cs typeface="Calibri Light"/>
              </a:rPr>
              <a:t>VS Code Extensions</a:t>
            </a:r>
          </a:p>
          <a:p>
            <a:pPr marL="228600" lvl="0" indent="-228600">
              <a:spcBef>
                <a:spcPts val="1000"/>
              </a:spcBef>
              <a:buClr>
                <a:srgbClr val="F5A748"/>
              </a:buClr>
              <a:buSzPct val="100000"/>
              <a:buBlip>
                <a:blip r:embed="rId3"/>
              </a:buBlip>
            </a:pPr>
            <a:r>
              <a:rPr lang="de-DE" dirty="0">
                <a:solidFill>
                  <a:srgbClr val="57666D"/>
                </a:solidFill>
                <a:latin typeface="Calibri Light"/>
                <a:cs typeface="Calibri Light"/>
              </a:rPr>
              <a:t>Snippets (</a:t>
            </a:r>
            <a:r>
              <a:rPr lang="de-DE" dirty="0" err="1">
                <a:solidFill>
                  <a:srgbClr val="57666D"/>
                </a:solidFill>
                <a:latin typeface="Calibri Light"/>
                <a:cs typeface="Calibri Light"/>
              </a:rPr>
              <a:t>Macros</a:t>
            </a:r>
            <a:r>
              <a:rPr lang="de-DE" dirty="0">
                <a:solidFill>
                  <a:srgbClr val="57666D"/>
                </a:solidFill>
                <a:latin typeface="Calibri Light"/>
                <a:cs typeface="Calibri Light"/>
              </a:rPr>
              <a:t>)</a:t>
            </a:r>
          </a:p>
          <a:p>
            <a:pPr marL="228600" lvl="0" indent="-228600">
              <a:spcBef>
                <a:spcPts val="1000"/>
              </a:spcBef>
              <a:buClr>
                <a:srgbClr val="F5A748"/>
              </a:buClr>
              <a:buSzPct val="100000"/>
              <a:buBlip>
                <a:blip r:embed="rId3"/>
              </a:buBlip>
            </a:pPr>
            <a:r>
              <a:rPr lang="de-DE" dirty="0">
                <a:solidFill>
                  <a:srgbClr val="57666D"/>
                </a:solidFill>
                <a:latin typeface="Calibri Light"/>
                <a:cs typeface="Calibri Light"/>
              </a:rPr>
              <a:t>…</a:t>
            </a:r>
            <a:endParaRPr lang="de-DE" sz="1600" dirty="0">
              <a:solidFill>
                <a:srgbClr val="57666D"/>
              </a:solidFill>
              <a:latin typeface="Calibri Light"/>
              <a:cs typeface="Calibri Light"/>
            </a:endParaRPr>
          </a:p>
          <a:p>
            <a:endParaRPr lang="en-GB" dirty="0"/>
          </a:p>
        </p:txBody>
      </p:sp>
      <p:sp>
        <p:nvSpPr>
          <p:cNvPr id="2" name="Pfeil: nach rechts 1">
            <a:extLst>
              <a:ext uri="{FF2B5EF4-FFF2-40B4-BE49-F238E27FC236}">
                <a16:creationId xmlns:a16="http://schemas.microsoft.com/office/drawing/2014/main" id="{2EC02F6A-081A-4CEC-BA85-7ABB78256CB5}"/>
              </a:ext>
            </a:extLst>
          </p:cNvPr>
          <p:cNvSpPr/>
          <p:nvPr/>
        </p:nvSpPr>
        <p:spPr>
          <a:xfrm flipH="1">
            <a:off x="4904150" y="3225299"/>
            <a:ext cx="1460551" cy="11662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Seamless</a:t>
            </a:r>
            <a:endParaRPr lang="de-DE" dirty="0">
              <a:solidFill>
                <a:schemeClr val="tx1"/>
              </a:solidFill>
            </a:endParaRPr>
          </a:p>
          <a:p>
            <a:pPr algn="ctr"/>
            <a:r>
              <a:rPr lang="de-DE" dirty="0" err="1">
                <a:solidFill>
                  <a:schemeClr val="tx1"/>
                </a:solidFill>
              </a:rPr>
              <a:t>coupling</a:t>
            </a:r>
            <a:endParaRPr lang="en-GB" dirty="0">
              <a:solidFill>
                <a:schemeClr val="tx1"/>
              </a:solidFill>
            </a:endParaRPr>
          </a:p>
        </p:txBody>
      </p:sp>
      <p:pic>
        <p:nvPicPr>
          <p:cNvPr id="10" name="Grafik 9">
            <a:extLst>
              <a:ext uri="{FF2B5EF4-FFF2-40B4-BE49-F238E27FC236}">
                <a16:creationId xmlns:a16="http://schemas.microsoft.com/office/drawing/2014/main" id="{3750E6B2-AC66-4CA8-8BBE-EAE6135E5764}"/>
              </a:ext>
            </a:extLst>
          </p:cNvPr>
          <p:cNvPicPr>
            <a:picLocks noChangeAspect="1"/>
          </p:cNvPicPr>
          <p:nvPr/>
        </p:nvPicPr>
        <p:blipFill>
          <a:blip r:embed="rId5"/>
          <a:stretch>
            <a:fillRect/>
          </a:stretch>
        </p:blipFill>
        <p:spPr>
          <a:xfrm>
            <a:off x="10539328" y="1448933"/>
            <a:ext cx="1485306" cy="833688"/>
          </a:xfrm>
          <a:prstGeom prst="rect">
            <a:avLst/>
          </a:prstGeom>
        </p:spPr>
      </p:pic>
    </p:spTree>
    <p:extLst>
      <p:ext uri="{BB962C8B-B14F-4D97-AF65-F5344CB8AC3E}">
        <p14:creationId xmlns:p14="http://schemas.microsoft.com/office/powerpoint/2010/main" val="402141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 grpId="0"/>
      <p:bldP spid="8" grpId="0" animBg="1"/>
      <p:bldP spid="9" grpId="0"/>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FF799914-916F-4C22-84C9-91FB68E786B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7" r="7"/>
          <a:stretch>
            <a:fillRect/>
          </a:stretch>
        </p:blipFill>
        <p:spPr/>
      </p:pic>
      <p:sp>
        <p:nvSpPr>
          <p:cNvPr id="8" name="Textplatzhalter 7">
            <a:extLst>
              <a:ext uri="{FF2B5EF4-FFF2-40B4-BE49-F238E27FC236}">
                <a16:creationId xmlns:a16="http://schemas.microsoft.com/office/drawing/2014/main" id="{31AD6BD8-FE28-42F0-ABBC-4DC063BF42E2}"/>
              </a:ext>
            </a:extLst>
          </p:cNvPr>
          <p:cNvSpPr>
            <a:spLocks noGrp="1"/>
          </p:cNvSpPr>
          <p:nvPr>
            <p:ph type="body" sz="quarter" idx="14"/>
          </p:nvPr>
        </p:nvSpPr>
        <p:spPr/>
        <p:txBody>
          <a:bodyPr/>
          <a:lstStyle/>
          <a:p>
            <a:r>
              <a:rPr lang="de-DE" dirty="0"/>
              <a:t>AL Development </a:t>
            </a:r>
            <a:r>
              <a:rPr lang="de-DE" dirty="0" err="1"/>
              <a:t>against</a:t>
            </a:r>
            <a:r>
              <a:rPr lang="de-DE" dirty="0"/>
              <a:t> BC – „Architecture“</a:t>
            </a:r>
          </a:p>
          <a:p>
            <a:r>
              <a:rPr lang="de-DE" sz="2000" b="1" dirty="0">
                <a:solidFill>
                  <a:srgbClr val="FF0000"/>
                </a:solidFill>
              </a:rPr>
              <a:t>Create / Setup AL Projects - </a:t>
            </a:r>
            <a:r>
              <a:rPr lang="de-DE" sz="2000" b="1" dirty="0" err="1">
                <a:solidFill>
                  <a:srgbClr val="FF0000"/>
                </a:solidFill>
              </a:rPr>
              <a:t>Overview</a:t>
            </a:r>
            <a:endParaRPr lang="de-DE" sz="2000" b="1" dirty="0">
              <a:solidFill>
                <a:srgbClr val="FF0000"/>
              </a:solidFill>
            </a:endParaRPr>
          </a:p>
          <a:p>
            <a:r>
              <a:rPr lang="de-DE" dirty="0" err="1"/>
              <a:t>Specifying</a:t>
            </a:r>
            <a:r>
              <a:rPr lang="de-DE" dirty="0"/>
              <a:t> BC Target – </a:t>
            </a:r>
            <a:r>
              <a:rPr lang="de-DE" dirty="0" err="1"/>
              <a:t>launch.json</a:t>
            </a:r>
            <a:endParaRPr lang="de-DE" dirty="0"/>
          </a:p>
          <a:p>
            <a:r>
              <a:rPr lang="de-DE" dirty="0" err="1"/>
              <a:t>Specifying</a:t>
            </a:r>
            <a:r>
              <a:rPr lang="de-DE" dirty="0"/>
              <a:t> Extensions(APP) – </a:t>
            </a:r>
            <a:r>
              <a:rPr lang="de-DE" dirty="0" err="1"/>
              <a:t>app.json</a:t>
            </a:r>
            <a:endParaRPr lang="de-DE" dirty="0"/>
          </a:p>
          <a:p>
            <a:r>
              <a:rPr lang="de-DE" dirty="0"/>
              <a:t>Providing Target (APP) Information - Symbols</a:t>
            </a:r>
          </a:p>
          <a:p>
            <a:r>
              <a:rPr lang="de-DE" dirty="0" err="1"/>
              <a:t>Some</a:t>
            </a:r>
            <a:r>
              <a:rPr lang="de-DE" dirty="0"/>
              <a:t> </a:t>
            </a:r>
            <a:r>
              <a:rPr lang="de-DE" dirty="0" err="1"/>
              <a:t>Remarks</a:t>
            </a:r>
            <a:endParaRPr lang="de-DE" dirty="0"/>
          </a:p>
          <a:p>
            <a:r>
              <a:rPr lang="de-DE" dirty="0" err="1"/>
              <a:t>HandsOn</a:t>
            </a:r>
            <a:r>
              <a:rPr lang="de-DE" dirty="0"/>
              <a:t>: „Hello World“</a:t>
            </a:r>
          </a:p>
          <a:p>
            <a:r>
              <a:rPr lang="de-DE" dirty="0"/>
              <a:t>(De-) </a:t>
            </a:r>
            <a:r>
              <a:rPr lang="de-DE" dirty="0" err="1"/>
              <a:t>Installing</a:t>
            </a:r>
            <a:r>
              <a:rPr lang="de-DE" dirty="0"/>
              <a:t> </a:t>
            </a:r>
            <a:r>
              <a:rPr lang="de-DE" dirty="0" err="1"/>
              <a:t>the</a:t>
            </a:r>
            <a:r>
              <a:rPr lang="de-DE" dirty="0"/>
              <a:t> </a:t>
            </a:r>
            <a:r>
              <a:rPr lang="de-DE" dirty="0" err="1"/>
              <a:t>app</a:t>
            </a:r>
            <a:endParaRPr lang="de-DE" dirty="0"/>
          </a:p>
          <a:p>
            <a:endParaRPr lang="de-DE" dirty="0"/>
          </a:p>
        </p:txBody>
      </p:sp>
      <p:sp>
        <p:nvSpPr>
          <p:cNvPr id="3" name="Datumsplatzhalter 2">
            <a:extLst>
              <a:ext uri="{FF2B5EF4-FFF2-40B4-BE49-F238E27FC236}">
                <a16:creationId xmlns:a16="http://schemas.microsoft.com/office/drawing/2014/main" id="{164A01F6-C388-4CE6-B596-1B0CE7D9652B}"/>
              </a:ext>
            </a:extLst>
          </p:cNvPr>
          <p:cNvSpPr>
            <a:spLocks noGrp="1"/>
          </p:cNvSpPr>
          <p:nvPr>
            <p:ph type="dt" sz="half" idx="10"/>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C3EE151A-BE81-42C1-A4A4-75986EF31587}"/>
              </a:ext>
            </a:extLst>
          </p:cNvPr>
          <p:cNvSpPr>
            <a:spLocks noGrp="1"/>
          </p:cNvSpPr>
          <p:nvPr>
            <p:ph type="sldNum" sz="quarter" idx="12"/>
          </p:nvPr>
        </p:nvSpPr>
        <p:spPr/>
        <p:txBody>
          <a:bodyPr/>
          <a:lstStyle/>
          <a:p>
            <a:r>
              <a:rPr lang="de-DE"/>
              <a:t> </a:t>
            </a:r>
            <a:fld id="{F0389FF0-EA6C-204E-82DF-16D97CC1B00E}" type="slidenum">
              <a:rPr lang="de-DE" smtClean="0"/>
              <a:pPr/>
              <a:t>22</a:t>
            </a:fld>
            <a:endParaRPr lang="de-DE"/>
          </a:p>
        </p:txBody>
      </p:sp>
      <p:sp>
        <p:nvSpPr>
          <p:cNvPr id="6" name="Titel 5">
            <a:extLst>
              <a:ext uri="{FF2B5EF4-FFF2-40B4-BE49-F238E27FC236}">
                <a16:creationId xmlns:a16="http://schemas.microsoft.com/office/drawing/2014/main" id="{69DE2C87-02B6-47CA-9F15-82079121D756}"/>
              </a:ext>
            </a:extLst>
          </p:cNvPr>
          <p:cNvSpPr>
            <a:spLocks noGrp="1"/>
          </p:cNvSpPr>
          <p:nvPr>
            <p:ph type="title"/>
          </p:nvPr>
        </p:nvSpPr>
        <p:spPr>
          <a:xfrm>
            <a:off x="360000" y="1260000"/>
            <a:ext cx="5739175" cy="720197"/>
          </a:xfrm>
        </p:spPr>
        <p:txBody>
          <a:bodyPr/>
          <a:lstStyle/>
          <a:p>
            <a:r>
              <a:rPr lang="en-US" dirty="0"/>
              <a:t>Boundary Conditions / Setups </a:t>
            </a:r>
            <a:br>
              <a:rPr lang="en-US" dirty="0"/>
            </a:br>
            <a:r>
              <a:rPr lang="en-US" dirty="0" err="1"/>
              <a:t>HowTo</a:t>
            </a:r>
            <a:r>
              <a:rPr lang="en-US" dirty="0"/>
              <a:t> handle a Project</a:t>
            </a:r>
            <a:endParaRPr lang="de-DE" dirty="0"/>
          </a:p>
        </p:txBody>
      </p:sp>
    </p:spTree>
    <p:extLst>
      <p:ext uri="{BB962C8B-B14F-4D97-AF65-F5344CB8AC3E}">
        <p14:creationId xmlns:p14="http://schemas.microsoft.com/office/powerpoint/2010/main" val="3548022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a:t> </a:t>
            </a:r>
            <a:fld id="{F0389FF0-EA6C-204E-82DF-16D97CC1B00E}" type="slidenum">
              <a:rPr lang="de-DE" smtClean="0"/>
              <a:pPr/>
              <a:t>23</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0000" y="360000"/>
            <a:ext cx="11466000" cy="720000"/>
          </a:xfrm>
        </p:spPr>
        <p:txBody>
          <a:bodyPr anchor="t" anchorCtr="0"/>
          <a:lstStyle/>
          <a:p>
            <a:r>
              <a:rPr lang="en-US" dirty="0"/>
              <a:t>Boundary Conditions / Setups</a:t>
            </a:r>
            <a:r>
              <a:rPr lang="de-DE" dirty="0"/>
              <a:t>: </a:t>
            </a:r>
            <a:r>
              <a:rPr lang="en-US" dirty="0" err="1"/>
              <a:t>HowTo</a:t>
            </a:r>
            <a:r>
              <a:rPr lang="en-US" dirty="0"/>
              <a:t> handle a Project</a:t>
            </a:r>
            <a:br>
              <a:rPr lang="de-DE" dirty="0"/>
            </a:br>
            <a:r>
              <a:rPr lang="en-GB" dirty="0">
                <a:solidFill>
                  <a:schemeClr val="bg2"/>
                </a:solidFill>
              </a:rPr>
              <a:t>Create / Setup AL Projects – Overview       </a:t>
            </a:r>
            <a:r>
              <a:rPr lang="en-GB" dirty="0">
                <a:solidFill>
                  <a:schemeClr val="bg2"/>
                </a:solidFill>
                <a:sym typeface="Wingdings" panose="05000000000000000000" pitchFamily="2" charset="2"/>
              </a:rPr>
              <a:t> </a:t>
            </a:r>
            <a:r>
              <a:rPr lang="en-GB" dirty="0">
                <a:solidFill>
                  <a:schemeClr val="bg2"/>
                </a:solidFill>
              </a:rPr>
              <a:t>I</a:t>
            </a:r>
            <a:r>
              <a:rPr lang="de-DE" dirty="0" err="1">
                <a:solidFill>
                  <a:schemeClr val="bg2"/>
                </a:solidFill>
              </a:rPr>
              <a:t>nstallation</a:t>
            </a:r>
            <a:r>
              <a:rPr lang="de-DE" dirty="0">
                <a:solidFill>
                  <a:schemeClr val="bg2"/>
                </a:solidFill>
              </a:rPr>
              <a:t> &amp; Setup </a:t>
            </a:r>
            <a:r>
              <a:rPr lang="de-DE" dirty="0" err="1">
                <a:solidFill>
                  <a:schemeClr val="bg2"/>
                </a:solidFill>
              </a:rPr>
              <a:t>of</a:t>
            </a:r>
            <a:r>
              <a:rPr lang="de-DE" dirty="0">
                <a:solidFill>
                  <a:schemeClr val="bg2"/>
                </a:solidFill>
              </a:rPr>
              <a:t> VS Code AL-Plugin</a:t>
            </a:r>
          </a:p>
        </p:txBody>
      </p:sp>
      <p:sp>
        <p:nvSpPr>
          <p:cNvPr id="47" name="Textplatzhalter 11">
            <a:extLst>
              <a:ext uri="{FF2B5EF4-FFF2-40B4-BE49-F238E27FC236}">
                <a16:creationId xmlns:a16="http://schemas.microsoft.com/office/drawing/2014/main" id="{FE2A3A0D-F624-4D16-9647-A78899A3EEB0}"/>
              </a:ext>
            </a:extLst>
          </p:cNvPr>
          <p:cNvSpPr>
            <a:spLocks noGrp="1"/>
          </p:cNvSpPr>
          <p:nvPr>
            <p:ph type="body" sz="quarter" idx="10"/>
          </p:nvPr>
        </p:nvSpPr>
        <p:spPr>
          <a:xfrm>
            <a:off x="360000" y="1440000"/>
            <a:ext cx="11466000" cy="4896000"/>
          </a:xfrm>
        </p:spPr>
        <p:txBody>
          <a:bodyPr/>
          <a:lstStyle/>
          <a:p>
            <a:r>
              <a:rPr lang="de-DE" dirty="0"/>
              <a:t>Download &amp; </a:t>
            </a:r>
            <a:r>
              <a:rPr lang="de-DE" dirty="0" err="1"/>
              <a:t>Install</a:t>
            </a:r>
            <a:r>
              <a:rPr lang="de-DE" dirty="0"/>
              <a:t> Visual Studio Code</a:t>
            </a:r>
          </a:p>
          <a:p>
            <a:pPr lvl="1"/>
            <a:r>
              <a:rPr lang="de-DE" dirty="0">
                <a:hlinkClick r:id="rId3"/>
              </a:rPr>
              <a:t>https://code.visualstudio.com/Download</a:t>
            </a:r>
            <a:endParaRPr lang="de-DE" dirty="0"/>
          </a:p>
          <a:p>
            <a:r>
              <a:rPr lang="de-DE" dirty="0"/>
              <a:t>Download &amp; </a:t>
            </a:r>
            <a:r>
              <a:rPr lang="de-DE" dirty="0" err="1"/>
              <a:t>Install</a:t>
            </a:r>
            <a:r>
              <a:rPr lang="de-DE" dirty="0"/>
              <a:t> </a:t>
            </a:r>
            <a:r>
              <a:rPr lang="de-DE" dirty="0" err="1"/>
              <a:t>the</a:t>
            </a:r>
            <a:r>
              <a:rPr lang="de-DE" dirty="0"/>
              <a:t> AL Extension </a:t>
            </a:r>
            <a:r>
              <a:rPr lang="de-DE" dirty="0" err="1"/>
              <a:t>for</a:t>
            </a:r>
            <a:r>
              <a:rPr lang="de-DE" dirty="0"/>
              <a:t> Visual Studio Code</a:t>
            </a:r>
          </a:p>
          <a:p>
            <a:pPr lvl="1"/>
            <a:r>
              <a:rPr lang="de-DE" dirty="0"/>
              <a:t>Open Visual Studio Code</a:t>
            </a:r>
          </a:p>
          <a:p>
            <a:pPr lvl="1"/>
            <a:r>
              <a:rPr lang="de-DE" dirty="0"/>
              <a:t>Type „AL Language“ in </a:t>
            </a:r>
            <a:r>
              <a:rPr lang="de-DE" dirty="0" err="1"/>
              <a:t>the</a:t>
            </a:r>
            <a:r>
              <a:rPr lang="de-DE" dirty="0"/>
              <a:t> </a:t>
            </a:r>
            <a:r>
              <a:rPr lang="de-DE" dirty="0" err="1"/>
              <a:t>search</a:t>
            </a:r>
            <a:r>
              <a:rPr lang="de-DE" dirty="0"/>
              <a:t> box </a:t>
            </a:r>
            <a:r>
              <a:rPr lang="de-DE" dirty="0" err="1"/>
              <a:t>of</a:t>
            </a:r>
            <a:r>
              <a:rPr lang="de-DE" dirty="0"/>
              <a:t> </a:t>
            </a:r>
            <a:r>
              <a:rPr lang="de-DE" dirty="0" err="1"/>
              <a:t>the</a:t>
            </a:r>
            <a:r>
              <a:rPr lang="de-DE" dirty="0"/>
              <a:t> „Extensions“ </a:t>
            </a:r>
            <a:r>
              <a:rPr lang="de-DE" dirty="0" err="1"/>
              <a:t>section</a:t>
            </a:r>
            <a:endParaRPr lang="de-DE" dirty="0"/>
          </a:p>
          <a:p>
            <a:pPr lvl="1"/>
            <a:r>
              <a:rPr lang="de-DE" dirty="0"/>
              <a:t>Hit „</a:t>
            </a:r>
            <a:r>
              <a:rPr lang="de-DE" dirty="0" err="1"/>
              <a:t>Install</a:t>
            </a:r>
            <a:r>
              <a:rPr lang="de-DE" dirty="0"/>
              <a:t>“</a:t>
            </a:r>
          </a:p>
          <a:p>
            <a:pPr lvl="1"/>
            <a:r>
              <a:rPr lang="de-DE" dirty="0"/>
              <a:t>Hit „Reload“ </a:t>
            </a:r>
            <a:r>
              <a:rPr lang="de-DE" dirty="0" err="1"/>
              <a:t>to</a:t>
            </a:r>
            <a:r>
              <a:rPr lang="de-DE" dirty="0"/>
              <a:t> relaunch VS Code</a:t>
            </a:r>
          </a:p>
          <a:p>
            <a:r>
              <a:rPr lang="de-DE" dirty="0" err="1"/>
              <a:t>Eventually</a:t>
            </a:r>
            <a:r>
              <a:rPr lang="de-DE" dirty="0"/>
              <a:t> </a:t>
            </a:r>
            <a:r>
              <a:rPr lang="de-DE" dirty="0" err="1"/>
              <a:t>change</a:t>
            </a:r>
            <a:r>
              <a:rPr lang="de-DE" dirty="0"/>
              <a:t> </a:t>
            </a:r>
            <a:r>
              <a:rPr lang="de-DE" dirty="0" err="1"/>
              <a:t>Telemetry</a:t>
            </a:r>
            <a:r>
              <a:rPr lang="de-DE" dirty="0"/>
              <a:t> Setting</a:t>
            </a:r>
            <a:br>
              <a:rPr lang="de-DE" dirty="0"/>
            </a:br>
            <a:endParaRPr lang="de-DE" dirty="0"/>
          </a:p>
          <a:p>
            <a:r>
              <a:rPr lang="de-DE" sz="1400" dirty="0" err="1"/>
              <a:t>Eventually</a:t>
            </a:r>
            <a:r>
              <a:rPr lang="de-DE" sz="1400" dirty="0"/>
              <a:t> </a:t>
            </a:r>
            <a:r>
              <a:rPr lang="de-DE" sz="1400" dirty="0" err="1"/>
              <a:t>download</a:t>
            </a:r>
            <a:r>
              <a:rPr lang="de-DE" sz="1400" dirty="0"/>
              <a:t> and </a:t>
            </a:r>
            <a:r>
              <a:rPr lang="de-DE" sz="1400" dirty="0" err="1"/>
              <a:t>install</a:t>
            </a:r>
            <a:r>
              <a:rPr lang="de-DE" sz="1400" dirty="0"/>
              <a:t> „AL Code Outline“</a:t>
            </a:r>
          </a:p>
          <a:p>
            <a:pPr lvl="1"/>
            <a:r>
              <a:rPr lang="de-DE" sz="1200" dirty="0"/>
              <a:t>AL </a:t>
            </a:r>
            <a:r>
              <a:rPr lang="de-DE" sz="1200" dirty="0" err="1"/>
              <a:t>code</a:t>
            </a:r>
            <a:r>
              <a:rPr lang="de-DE" sz="1200" dirty="0"/>
              <a:t> </a:t>
            </a:r>
            <a:r>
              <a:rPr lang="de-DE" sz="1200" dirty="0" err="1"/>
              <a:t>outline</a:t>
            </a:r>
            <a:r>
              <a:rPr lang="de-DE" sz="1200" dirty="0"/>
              <a:t> </a:t>
            </a:r>
            <a:r>
              <a:rPr lang="de-DE" sz="1200" dirty="0" err="1"/>
              <a:t>tree</a:t>
            </a:r>
            <a:r>
              <a:rPr lang="de-DE" sz="1200" dirty="0"/>
              <a:t> </a:t>
            </a:r>
            <a:r>
              <a:rPr lang="de-DE" sz="1200" dirty="0" err="1"/>
              <a:t>provider</a:t>
            </a:r>
            <a:endParaRPr lang="de-DE" sz="1200" dirty="0"/>
          </a:p>
          <a:p>
            <a:pPr lvl="1"/>
            <a:r>
              <a:rPr lang="de-DE" sz="1200" dirty="0"/>
              <a:t>Browse </a:t>
            </a:r>
            <a:r>
              <a:rPr lang="de-DE" sz="1200" dirty="0" err="1"/>
              <a:t>through</a:t>
            </a:r>
            <a:r>
              <a:rPr lang="de-DE" sz="1200" dirty="0"/>
              <a:t> </a:t>
            </a:r>
            <a:r>
              <a:rPr lang="de-DE" sz="1200" dirty="0" err="1"/>
              <a:t>meta</a:t>
            </a:r>
            <a:r>
              <a:rPr lang="de-DE" sz="1200" dirty="0"/>
              <a:t> </a:t>
            </a:r>
            <a:r>
              <a:rPr lang="de-DE" sz="1200" dirty="0" err="1"/>
              <a:t>data</a:t>
            </a:r>
            <a:r>
              <a:rPr lang="de-DE" sz="1200" dirty="0"/>
              <a:t> </a:t>
            </a:r>
            <a:r>
              <a:rPr lang="de-DE" sz="1200" dirty="0" err="1"/>
              <a:t>of</a:t>
            </a:r>
            <a:r>
              <a:rPr lang="de-DE" sz="1200" dirty="0"/>
              <a:t> </a:t>
            </a:r>
            <a:r>
              <a:rPr lang="de-DE" sz="1200" dirty="0" err="1"/>
              <a:t>standard</a:t>
            </a:r>
            <a:r>
              <a:rPr lang="de-DE" sz="1200" dirty="0"/>
              <a:t> </a:t>
            </a:r>
            <a:r>
              <a:rPr lang="de-DE" sz="1200" dirty="0" err="1"/>
              <a:t>objects</a:t>
            </a:r>
            <a:endParaRPr lang="de-DE" sz="1200" dirty="0"/>
          </a:p>
          <a:p>
            <a:pPr lvl="1"/>
            <a:r>
              <a:rPr lang="de-DE" sz="1200" dirty="0" err="1"/>
              <a:t>Autocreate</a:t>
            </a:r>
            <a:r>
              <a:rPr lang="de-DE" sz="1200" dirty="0"/>
              <a:t> GUI </a:t>
            </a:r>
            <a:r>
              <a:rPr lang="de-DE" sz="1200" dirty="0" err="1"/>
              <a:t>objects</a:t>
            </a:r>
            <a:r>
              <a:rPr lang="de-DE" sz="1200" dirty="0"/>
              <a:t>, … </a:t>
            </a:r>
            <a:r>
              <a:rPr lang="de-DE" sz="1200" dirty="0" err="1"/>
              <a:t>based</a:t>
            </a:r>
            <a:r>
              <a:rPr lang="de-DE" sz="1200" dirty="0"/>
              <a:t> on </a:t>
            </a:r>
            <a:r>
              <a:rPr lang="de-DE" sz="1200" dirty="0" err="1"/>
              <a:t>selected</a:t>
            </a:r>
            <a:r>
              <a:rPr lang="de-DE" sz="1200" dirty="0"/>
              <a:t> </a:t>
            </a:r>
            <a:r>
              <a:rPr lang="de-DE" sz="1200" dirty="0" err="1"/>
              <a:t>table</a:t>
            </a:r>
            <a:r>
              <a:rPr lang="de-DE" sz="1200" dirty="0"/>
              <a:t> </a:t>
            </a:r>
          </a:p>
          <a:p>
            <a:r>
              <a:rPr lang="de-DE" sz="1400" dirty="0" err="1"/>
              <a:t>Eventuall</a:t>
            </a:r>
            <a:r>
              <a:rPr lang="de-DE" sz="1400" dirty="0"/>
              <a:t> </a:t>
            </a:r>
            <a:r>
              <a:rPr lang="de-DE" sz="1400" dirty="0" err="1"/>
              <a:t>download</a:t>
            </a:r>
            <a:r>
              <a:rPr lang="de-DE" sz="1400" dirty="0"/>
              <a:t> and </a:t>
            </a:r>
            <a:r>
              <a:rPr lang="de-DE" sz="1400" dirty="0" err="1"/>
              <a:t>install</a:t>
            </a:r>
            <a:r>
              <a:rPr lang="de-DE" sz="1400" dirty="0"/>
              <a:t> CRS AL Language Extension</a:t>
            </a:r>
          </a:p>
        </p:txBody>
      </p:sp>
      <p:pic>
        <p:nvPicPr>
          <p:cNvPr id="7" name="Grafik 6">
            <a:extLst>
              <a:ext uri="{FF2B5EF4-FFF2-40B4-BE49-F238E27FC236}">
                <a16:creationId xmlns:a16="http://schemas.microsoft.com/office/drawing/2014/main" id="{C5F4FCEA-A474-4A3D-84F4-598E275A6055}"/>
              </a:ext>
            </a:extLst>
          </p:cNvPr>
          <p:cNvPicPr>
            <a:picLocks noChangeAspect="1"/>
          </p:cNvPicPr>
          <p:nvPr/>
        </p:nvPicPr>
        <p:blipFill>
          <a:blip r:embed="rId4"/>
          <a:stretch>
            <a:fillRect/>
          </a:stretch>
        </p:blipFill>
        <p:spPr>
          <a:xfrm>
            <a:off x="6686550" y="1462996"/>
            <a:ext cx="4672559" cy="1975760"/>
          </a:xfrm>
          <a:prstGeom prst="rect">
            <a:avLst/>
          </a:prstGeom>
        </p:spPr>
      </p:pic>
      <p:cxnSp>
        <p:nvCxnSpPr>
          <p:cNvPr id="10" name="Gerader Verbinder 9">
            <a:extLst>
              <a:ext uri="{FF2B5EF4-FFF2-40B4-BE49-F238E27FC236}">
                <a16:creationId xmlns:a16="http://schemas.microsoft.com/office/drawing/2014/main" id="{7CBB573E-99E1-42FC-A794-DC888AA73077}"/>
              </a:ext>
            </a:extLst>
          </p:cNvPr>
          <p:cNvCxnSpPr>
            <a:cxnSpLocks/>
          </p:cNvCxnSpPr>
          <p:nvPr/>
        </p:nvCxnSpPr>
        <p:spPr>
          <a:xfrm>
            <a:off x="6093000" y="2314575"/>
            <a:ext cx="593550" cy="11144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A4D2757F-2BF0-4C77-99CA-882D391A2F2E}"/>
              </a:ext>
            </a:extLst>
          </p:cNvPr>
          <p:cNvCxnSpPr>
            <a:cxnSpLocks/>
          </p:cNvCxnSpPr>
          <p:nvPr/>
        </p:nvCxnSpPr>
        <p:spPr>
          <a:xfrm flipV="1">
            <a:off x="6104812" y="1462996"/>
            <a:ext cx="581738" cy="8515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62C9E841-3CC0-4BDD-AF87-BF6E34C6C4D5}"/>
              </a:ext>
            </a:extLst>
          </p:cNvPr>
          <p:cNvCxnSpPr>
            <a:cxnSpLocks/>
          </p:cNvCxnSpPr>
          <p:nvPr/>
        </p:nvCxnSpPr>
        <p:spPr>
          <a:xfrm flipV="1">
            <a:off x="3981450" y="3429000"/>
            <a:ext cx="2705100" cy="4590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Grafik 1">
            <a:extLst>
              <a:ext uri="{FF2B5EF4-FFF2-40B4-BE49-F238E27FC236}">
                <a16:creationId xmlns:a16="http://schemas.microsoft.com/office/drawing/2014/main" id="{7875479B-09AE-4042-85D9-803924C6DB65}"/>
              </a:ext>
            </a:extLst>
          </p:cNvPr>
          <p:cNvPicPr>
            <a:picLocks noChangeAspect="1"/>
          </p:cNvPicPr>
          <p:nvPr/>
        </p:nvPicPr>
        <p:blipFill>
          <a:blip r:embed="rId5"/>
          <a:stretch>
            <a:fillRect/>
          </a:stretch>
        </p:blipFill>
        <p:spPr>
          <a:xfrm>
            <a:off x="6686550" y="3460066"/>
            <a:ext cx="3928110" cy="2778171"/>
          </a:xfrm>
          <a:prstGeom prst="rect">
            <a:avLst/>
          </a:prstGeom>
        </p:spPr>
      </p:pic>
      <p:cxnSp>
        <p:nvCxnSpPr>
          <p:cNvPr id="67" name="Gerader Verbinder 66">
            <a:extLst>
              <a:ext uri="{FF2B5EF4-FFF2-40B4-BE49-F238E27FC236}">
                <a16:creationId xmlns:a16="http://schemas.microsoft.com/office/drawing/2014/main" id="{A3BF7242-13D0-4FD2-A98B-A823BCD9F8B2}"/>
              </a:ext>
            </a:extLst>
          </p:cNvPr>
          <p:cNvCxnSpPr>
            <a:cxnSpLocks/>
          </p:cNvCxnSpPr>
          <p:nvPr/>
        </p:nvCxnSpPr>
        <p:spPr>
          <a:xfrm>
            <a:off x="3981450" y="3888000"/>
            <a:ext cx="2785110" cy="23502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77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7">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7">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
                                            <p:txEl>
                                              <p:pRg st="12" end="1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a:t> </a:t>
            </a:r>
            <a:fld id="{F0389FF0-EA6C-204E-82DF-16D97CC1B00E}" type="slidenum">
              <a:rPr lang="de-DE" smtClean="0"/>
              <a:pPr/>
              <a:t>24</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78472" y="360000"/>
            <a:ext cx="11466000" cy="720000"/>
          </a:xfrm>
        </p:spPr>
        <p:txBody>
          <a:bodyPr anchor="t" anchorCtr="0"/>
          <a:lstStyle/>
          <a:p>
            <a:r>
              <a:rPr lang="en-US" dirty="0"/>
              <a:t>Boundary Conditions / Setups</a:t>
            </a:r>
            <a:r>
              <a:rPr lang="de-DE" dirty="0"/>
              <a:t>: </a:t>
            </a:r>
            <a:r>
              <a:rPr lang="en-US" dirty="0" err="1"/>
              <a:t>HowTo</a:t>
            </a:r>
            <a:r>
              <a:rPr lang="en-US" dirty="0"/>
              <a:t> handle a Project</a:t>
            </a:r>
            <a:br>
              <a:rPr lang="de-DE" dirty="0"/>
            </a:br>
            <a:r>
              <a:rPr lang="en-GB" dirty="0">
                <a:solidFill>
                  <a:schemeClr val="bg2"/>
                </a:solidFill>
              </a:rPr>
              <a:t>Create / Setup AL Projects – Overview                                         </a:t>
            </a:r>
            <a:r>
              <a:rPr lang="en-GB" dirty="0">
                <a:solidFill>
                  <a:schemeClr val="bg2"/>
                </a:solidFill>
                <a:sym typeface="Wingdings" panose="05000000000000000000" pitchFamily="2" charset="2"/>
              </a:rPr>
              <a:t></a:t>
            </a:r>
            <a:r>
              <a:rPr lang="en-GB" dirty="0">
                <a:solidFill>
                  <a:schemeClr val="bg2"/>
                </a:solidFill>
              </a:rPr>
              <a:t> I</a:t>
            </a:r>
            <a:r>
              <a:rPr lang="de-DE" dirty="0" err="1">
                <a:solidFill>
                  <a:schemeClr val="bg2"/>
                </a:solidFill>
              </a:rPr>
              <a:t>mportant</a:t>
            </a:r>
            <a:r>
              <a:rPr lang="de-DE" dirty="0">
                <a:solidFill>
                  <a:schemeClr val="bg2"/>
                </a:solidFill>
              </a:rPr>
              <a:t> Shortcuts</a:t>
            </a:r>
          </a:p>
        </p:txBody>
      </p:sp>
      <p:sp>
        <p:nvSpPr>
          <p:cNvPr id="47" name="Textplatzhalter 11">
            <a:extLst>
              <a:ext uri="{FF2B5EF4-FFF2-40B4-BE49-F238E27FC236}">
                <a16:creationId xmlns:a16="http://schemas.microsoft.com/office/drawing/2014/main" id="{FE2A3A0D-F624-4D16-9647-A78899A3EEB0}"/>
              </a:ext>
            </a:extLst>
          </p:cNvPr>
          <p:cNvSpPr>
            <a:spLocks noGrp="1"/>
          </p:cNvSpPr>
          <p:nvPr>
            <p:ph type="body" sz="quarter" idx="10"/>
          </p:nvPr>
        </p:nvSpPr>
        <p:spPr>
          <a:xfrm>
            <a:off x="360000" y="1440000"/>
            <a:ext cx="11466000" cy="4896000"/>
          </a:xfrm>
        </p:spPr>
        <p:txBody>
          <a:bodyPr/>
          <a:lstStyle/>
          <a:p>
            <a:r>
              <a:rPr lang="de-DE" dirty="0">
                <a:hlinkClick r:id="rId3"/>
              </a:rPr>
              <a:t>https://docs.microsoft.com/en-us/dynamics365/business-central/dev-itpro/developer/devenv-keyboard-shortcuts</a:t>
            </a:r>
            <a:endParaRPr lang="de-DE" dirty="0"/>
          </a:p>
          <a:p>
            <a:endParaRPr lang="de-DE" dirty="0"/>
          </a:p>
        </p:txBody>
      </p:sp>
      <p:pic>
        <p:nvPicPr>
          <p:cNvPr id="2" name="Grafik 1">
            <a:extLst>
              <a:ext uri="{FF2B5EF4-FFF2-40B4-BE49-F238E27FC236}">
                <a16:creationId xmlns:a16="http://schemas.microsoft.com/office/drawing/2014/main" id="{BFC3AE5C-90D2-4EAE-BC37-5299FE1F82B5}"/>
              </a:ext>
            </a:extLst>
          </p:cNvPr>
          <p:cNvPicPr>
            <a:picLocks noChangeAspect="1"/>
          </p:cNvPicPr>
          <p:nvPr/>
        </p:nvPicPr>
        <p:blipFill>
          <a:blip r:embed="rId4"/>
          <a:stretch>
            <a:fillRect/>
          </a:stretch>
        </p:blipFill>
        <p:spPr>
          <a:xfrm>
            <a:off x="1059074" y="1907231"/>
            <a:ext cx="3935835" cy="3276783"/>
          </a:xfrm>
          <a:prstGeom prst="rect">
            <a:avLst/>
          </a:prstGeom>
        </p:spPr>
      </p:pic>
      <p:pic>
        <p:nvPicPr>
          <p:cNvPr id="5" name="Grafik 4">
            <a:extLst>
              <a:ext uri="{FF2B5EF4-FFF2-40B4-BE49-F238E27FC236}">
                <a16:creationId xmlns:a16="http://schemas.microsoft.com/office/drawing/2014/main" id="{97E53452-C2A1-45D1-AE34-C625EB22E9F6}"/>
              </a:ext>
            </a:extLst>
          </p:cNvPr>
          <p:cNvPicPr>
            <a:picLocks noChangeAspect="1"/>
          </p:cNvPicPr>
          <p:nvPr/>
        </p:nvPicPr>
        <p:blipFill>
          <a:blip r:embed="rId5"/>
          <a:stretch>
            <a:fillRect/>
          </a:stretch>
        </p:blipFill>
        <p:spPr>
          <a:xfrm>
            <a:off x="6803124" y="1907231"/>
            <a:ext cx="3762876" cy="4132238"/>
          </a:xfrm>
          <a:prstGeom prst="rect">
            <a:avLst/>
          </a:prstGeom>
        </p:spPr>
      </p:pic>
      <p:sp>
        <p:nvSpPr>
          <p:cNvPr id="6" name="Rechteck 5">
            <a:extLst>
              <a:ext uri="{FF2B5EF4-FFF2-40B4-BE49-F238E27FC236}">
                <a16:creationId xmlns:a16="http://schemas.microsoft.com/office/drawing/2014/main" id="{B3DF840D-3599-4A32-82D4-6ED103EB58A9}"/>
              </a:ext>
            </a:extLst>
          </p:cNvPr>
          <p:cNvSpPr/>
          <p:nvPr/>
        </p:nvSpPr>
        <p:spPr>
          <a:xfrm>
            <a:off x="1059074" y="3205213"/>
            <a:ext cx="3935835" cy="3080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hteck 14">
            <a:extLst>
              <a:ext uri="{FF2B5EF4-FFF2-40B4-BE49-F238E27FC236}">
                <a16:creationId xmlns:a16="http://schemas.microsoft.com/office/drawing/2014/main" id="{80778AED-3CC7-4ED9-BA87-417DB2B779B8}"/>
              </a:ext>
            </a:extLst>
          </p:cNvPr>
          <p:cNvSpPr/>
          <p:nvPr/>
        </p:nvSpPr>
        <p:spPr>
          <a:xfrm>
            <a:off x="1059073" y="3809621"/>
            <a:ext cx="3935835" cy="3080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hteck 15">
            <a:extLst>
              <a:ext uri="{FF2B5EF4-FFF2-40B4-BE49-F238E27FC236}">
                <a16:creationId xmlns:a16="http://schemas.microsoft.com/office/drawing/2014/main" id="{32B39166-93FA-41E4-8977-BD002E1B715A}"/>
              </a:ext>
            </a:extLst>
          </p:cNvPr>
          <p:cNvSpPr/>
          <p:nvPr/>
        </p:nvSpPr>
        <p:spPr>
          <a:xfrm>
            <a:off x="6826355" y="2510590"/>
            <a:ext cx="3935835" cy="30800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fik 8">
            <a:extLst>
              <a:ext uri="{FF2B5EF4-FFF2-40B4-BE49-F238E27FC236}">
                <a16:creationId xmlns:a16="http://schemas.microsoft.com/office/drawing/2014/main" id="{308BD48B-F14B-4CFD-BAB3-DEE98325AC6F}"/>
              </a:ext>
            </a:extLst>
          </p:cNvPr>
          <p:cNvPicPr>
            <a:picLocks noChangeAspect="1"/>
          </p:cNvPicPr>
          <p:nvPr/>
        </p:nvPicPr>
        <p:blipFill>
          <a:blip r:embed="rId6"/>
          <a:stretch>
            <a:fillRect/>
          </a:stretch>
        </p:blipFill>
        <p:spPr>
          <a:xfrm>
            <a:off x="4084499" y="5264726"/>
            <a:ext cx="1814517" cy="1236232"/>
          </a:xfrm>
          <a:prstGeom prst="rect">
            <a:avLst/>
          </a:prstGeom>
        </p:spPr>
      </p:pic>
      <p:sp>
        <p:nvSpPr>
          <p:cNvPr id="8" name="Textfeld 7">
            <a:extLst>
              <a:ext uri="{FF2B5EF4-FFF2-40B4-BE49-F238E27FC236}">
                <a16:creationId xmlns:a16="http://schemas.microsoft.com/office/drawing/2014/main" id="{B35B165E-C526-4A6F-973A-A250B91CC9CD}"/>
              </a:ext>
            </a:extLst>
          </p:cNvPr>
          <p:cNvSpPr txBox="1"/>
          <p:nvPr/>
        </p:nvSpPr>
        <p:spPr>
          <a:xfrm>
            <a:off x="619884" y="2606844"/>
            <a:ext cx="386644" cy="246221"/>
          </a:xfrm>
          <a:prstGeom prst="rect">
            <a:avLst/>
          </a:prstGeom>
          <a:noFill/>
        </p:spPr>
        <p:txBody>
          <a:bodyPr wrap="none" rtlCol="0">
            <a:spAutoFit/>
          </a:bodyPr>
          <a:lstStyle/>
          <a:p>
            <a:r>
              <a:rPr lang="de-DE" sz="1000" dirty="0"/>
              <a:t>(F1)</a:t>
            </a:r>
            <a:endParaRPr lang="en-GB" sz="1000" dirty="0"/>
          </a:p>
        </p:txBody>
      </p:sp>
    </p:spTree>
    <p:extLst>
      <p:ext uri="{BB962C8B-B14F-4D97-AF65-F5344CB8AC3E}">
        <p14:creationId xmlns:p14="http://schemas.microsoft.com/office/powerpoint/2010/main" val="2161705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3CA70F-D0E1-4B6E-8495-0F8E067E046E}"/>
              </a:ext>
            </a:extLst>
          </p:cNvPr>
          <p:cNvSpPr>
            <a:spLocks noGrp="1"/>
          </p:cNvSpPr>
          <p:nvPr>
            <p:ph type="title"/>
          </p:nvPr>
        </p:nvSpPr>
        <p:spPr/>
        <p:txBody>
          <a:bodyPr/>
          <a:lstStyle/>
          <a:p>
            <a:r>
              <a:rPr lang="en-US" dirty="0"/>
              <a:t>Boundary Conditions / Setups</a:t>
            </a:r>
            <a:r>
              <a:rPr lang="de-DE" dirty="0"/>
              <a:t>: </a:t>
            </a:r>
            <a:r>
              <a:rPr lang="en-US" dirty="0" err="1"/>
              <a:t>HowTo</a:t>
            </a:r>
            <a:r>
              <a:rPr lang="en-US" dirty="0"/>
              <a:t> handle a Project</a:t>
            </a:r>
            <a:br>
              <a:rPr lang="de-DE" dirty="0"/>
            </a:br>
            <a:r>
              <a:rPr lang="en-US" dirty="0">
                <a:solidFill>
                  <a:schemeClr val="bg2"/>
                </a:solidFill>
              </a:rPr>
              <a:t>another list of Important Commands</a:t>
            </a:r>
          </a:p>
        </p:txBody>
      </p:sp>
      <p:sp>
        <p:nvSpPr>
          <p:cNvPr id="3" name="Datumsplatzhalter 2">
            <a:extLst>
              <a:ext uri="{FF2B5EF4-FFF2-40B4-BE49-F238E27FC236}">
                <a16:creationId xmlns:a16="http://schemas.microsoft.com/office/drawing/2014/main" id="{A1788142-33E1-4B6F-ABC1-68E3D374A9BE}"/>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8122E3DC-5CB1-4784-9CD1-1E5FAD4C67F7}"/>
              </a:ext>
            </a:extLst>
          </p:cNvPr>
          <p:cNvSpPr>
            <a:spLocks noGrp="1"/>
          </p:cNvSpPr>
          <p:nvPr>
            <p:ph type="sldNum" sz="quarter" idx="4"/>
          </p:nvPr>
        </p:nvSpPr>
        <p:spPr/>
        <p:txBody>
          <a:bodyPr/>
          <a:lstStyle/>
          <a:p>
            <a:r>
              <a:rPr lang="de-DE"/>
              <a:t> </a:t>
            </a:r>
            <a:fld id="{F0389FF0-EA6C-204E-82DF-16D97CC1B00E}" type="slidenum">
              <a:rPr lang="de-DE" smtClean="0"/>
              <a:pPr/>
              <a:t>25</a:t>
            </a:fld>
            <a:endParaRPr lang="de-DE"/>
          </a:p>
        </p:txBody>
      </p:sp>
      <p:sp>
        <p:nvSpPr>
          <p:cNvPr id="5" name="Textplatzhalter 4">
            <a:extLst>
              <a:ext uri="{FF2B5EF4-FFF2-40B4-BE49-F238E27FC236}">
                <a16:creationId xmlns:a16="http://schemas.microsoft.com/office/drawing/2014/main" id="{38C386E2-AECA-480D-9E43-AB13D06BE563}"/>
              </a:ext>
            </a:extLst>
          </p:cNvPr>
          <p:cNvSpPr>
            <a:spLocks noGrp="1"/>
          </p:cNvSpPr>
          <p:nvPr>
            <p:ph type="body" sz="quarter" idx="10"/>
          </p:nvPr>
        </p:nvSpPr>
        <p:spPr/>
        <p:txBody>
          <a:bodyPr/>
          <a:lstStyle/>
          <a:p>
            <a:r>
              <a:rPr lang="en-US"/>
              <a:t>VS Code Commands  	[Ctrl + Shift + P] or [F1]</a:t>
            </a:r>
          </a:p>
          <a:p>
            <a:pPr lvl="1"/>
            <a:r>
              <a:rPr lang="en-US"/>
              <a:t>AL: Go!		[Alt + A] &amp; [Alt + L]</a:t>
            </a:r>
          </a:p>
          <a:p>
            <a:pPr lvl="1"/>
            <a:r>
              <a:rPr lang="en-US"/>
              <a:t>AL: Download Symbols</a:t>
            </a:r>
          </a:p>
          <a:p>
            <a:pPr lvl="1"/>
            <a:r>
              <a:rPr lang="en-US"/>
              <a:t>AL: Package</a:t>
            </a:r>
          </a:p>
          <a:p>
            <a:pPr lvl="1"/>
            <a:r>
              <a:rPr lang="en-US"/>
              <a:t>AL: Download Source Code</a:t>
            </a:r>
          </a:p>
          <a:p>
            <a:pPr lvl="1"/>
            <a:r>
              <a:rPr lang="en-US"/>
              <a:t>AL: Publish</a:t>
            </a:r>
          </a:p>
          <a:p>
            <a:pPr lvl="1"/>
            <a:r>
              <a:rPr lang="en-US">
                <a:sym typeface="Wingdings" panose="05000000000000000000" pitchFamily="2" charset="2"/>
              </a:rPr>
              <a:t>Keyboard Shortcuts 	</a:t>
            </a:r>
            <a:r>
              <a:rPr lang="en-US"/>
              <a:t>[Ctrl + K] &amp; [Ctrl + S]</a:t>
            </a:r>
          </a:p>
          <a:p>
            <a:r>
              <a:rPr lang="en-US"/>
              <a:t>Editor Commands</a:t>
            </a:r>
          </a:p>
          <a:p>
            <a:pPr lvl="1"/>
            <a:r>
              <a:rPr lang="en-US"/>
              <a:t>[F2] 	… </a:t>
            </a:r>
            <a:r>
              <a:rPr lang="en-US" b="1"/>
              <a:t>Rename</a:t>
            </a:r>
            <a:r>
              <a:rPr lang="en-US"/>
              <a:t> Object / Property / …</a:t>
            </a:r>
          </a:p>
          <a:p>
            <a:pPr lvl="1"/>
            <a:r>
              <a:rPr lang="en-US"/>
              <a:t>[F12] 	… </a:t>
            </a:r>
            <a:r>
              <a:rPr lang="en-US" err="1"/>
              <a:t>Goto</a:t>
            </a:r>
            <a:r>
              <a:rPr lang="en-US"/>
              <a:t> </a:t>
            </a:r>
            <a:r>
              <a:rPr lang="en-US" b="1"/>
              <a:t>Definition</a:t>
            </a:r>
          </a:p>
          <a:p>
            <a:pPr lvl="1"/>
            <a:r>
              <a:rPr lang="en-US"/>
              <a:t>[Ctrl + F12]	… </a:t>
            </a:r>
            <a:r>
              <a:rPr lang="en-US" err="1"/>
              <a:t>Goto</a:t>
            </a:r>
            <a:r>
              <a:rPr lang="en-US"/>
              <a:t> </a:t>
            </a:r>
            <a:r>
              <a:rPr lang="en-US" b="1"/>
              <a:t>Implementation</a:t>
            </a:r>
          </a:p>
          <a:p>
            <a:pPr lvl="1"/>
            <a:r>
              <a:rPr lang="en-US"/>
              <a:t>[Shift + F12]	… Show </a:t>
            </a:r>
            <a:r>
              <a:rPr lang="en-US" b="1"/>
              <a:t>Where</a:t>
            </a:r>
            <a:r>
              <a:rPr lang="en-US"/>
              <a:t> the reference is </a:t>
            </a:r>
            <a:r>
              <a:rPr lang="en-US" b="1"/>
              <a:t>Used</a:t>
            </a:r>
            <a:endParaRPr lang="en-US"/>
          </a:p>
          <a:p>
            <a:pPr lvl="1"/>
            <a:r>
              <a:rPr lang="en-US"/>
              <a:t>[Ctrl + B] 	… Compile / Build</a:t>
            </a:r>
          </a:p>
          <a:p>
            <a:pPr lvl="1"/>
            <a:r>
              <a:rPr lang="en-US"/>
              <a:t>[F5] 	… Publish and Start</a:t>
            </a:r>
          </a:p>
          <a:p>
            <a:pPr lvl="1"/>
            <a:r>
              <a:rPr lang="en-US"/>
              <a:t>[Ctrl + F5]	… Publish without Debug</a:t>
            </a:r>
          </a:p>
          <a:p>
            <a:pPr lvl="1"/>
            <a:endParaRPr lang="en-US" b="1"/>
          </a:p>
          <a:p>
            <a:pPr lvl="1"/>
            <a:endParaRPr lang="en-US"/>
          </a:p>
        </p:txBody>
      </p:sp>
      <p:pic>
        <p:nvPicPr>
          <p:cNvPr id="7" name="Grafik 6">
            <a:extLst>
              <a:ext uri="{FF2B5EF4-FFF2-40B4-BE49-F238E27FC236}">
                <a16:creationId xmlns:a16="http://schemas.microsoft.com/office/drawing/2014/main" id="{C04AA2AE-4103-4B94-9832-111D8218FDD0}"/>
              </a:ext>
            </a:extLst>
          </p:cNvPr>
          <p:cNvPicPr>
            <a:picLocks noChangeAspect="1"/>
          </p:cNvPicPr>
          <p:nvPr/>
        </p:nvPicPr>
        <p:blipFill>
          <a:blip r:embed="rId2"/>
          <a:stretch>
            <a:fillRect/>
          </a:stretch>
        </p:blipFill>
        <p:spPr>
          <a:xfrm>
            <a:off x="7306373" y="1440000"/>
            <a:ext cx="4519627" cy="1917645"/>
          </a:xfrm>
          <a:prstGeom prst="rect">
            <a:avLst/>
          </a:prstGeom>
          <a:ln>
            <a:solidFill>
              <a:schemeClr val="accent1"/>
            </a:solidFill>
          </a:ln>
        </p:spPr>
      </p:pic>
      <p:pic>
        <p:nvPicPr>
          <p:cNvPr id="8" name="Grafik 7">
            <a:extLst>
              <a:ext uri="{FF2B5EF4-FFF2-40B4-BE49-F238E27FC236}">
                <a16:creationId xmlns:a16="http://schemas.microsoft.com/office/drawing/2014/main" id="{C1B73066-83EF-498C-944C-63C1DDFE415B}"/>
              </a:ext>
            </a:extLst>
          </p:cNvPr>
          <p:cNvPicPr>
            <a:picLocks noChangeAspect="1"/>
          </p:cNvPicPr>
          <p:nvPr/>
        </p:nvPicPr>
        <p:blipFill>
          <a:blip r:embed="rId3"/>
          <a:stretch>
            <a:fillRect/>
          </a:stretch>
        </p:blipFill>
        <p:spPr>
          <a:xfrm>
            <a:off x="9752261" y="3568894"/>
            <a:ext cx="2073739" cy="2767106"/>
          </a:xfrm>
          <a:prstGeom prst="rect">
            <a:avLst/>
          </a:prstGeom>
        </p:spPr>
      </p:pic>
      <p:pic>
        <p:nvPicPr>
          <p:cNvPr id="9" name="Grafik 8">
            <a:extLst>
              <a:ext uri="{FF2B5EF4-FFF2-40B4-BE49-F238E27FC236}">
                <a16:creationId xmlns:a16="http://schemas.microsoft.com/office/drawing/2014/main" id="{1C7B7E08-2137-41C2-AAF2-38E3913EF2BF}"/>
              </a:ext>
            </a:extLst>
          </p:cNvPr>
          <p:cNvPicPr>
            <a:picLocks noChangeAspect="1"/>
          </p:cNvPicPr>
          <p:nvPr/>
        </p:nvPicPr>
        <p:blipFill>
          <a:blip r:embed="rId4"/>
          <a:stretch>
            <a:fillRect/>
          </a:stretch>
        </p:blipFill>
        <p:spPr>
          <a:xfrm>
            <a:off x="6409054" y="3568894"/>
            <a:ext cx="3157132" cy="1182123"/>
          </a:xfrm>
          <a:prstGeom prst="rect">
            <a:avLst/>
          </a:prstGeom>
        </p:spPr>
      </p:pic>
    </p:spTree>
    <p:extLst>
      <p:ext uri="{BB962C8B-B14F-4D97-AF65-F5344CB8AC3E}">
        <p14:creationId xmlns:p14="http://schemas.microsoft.com/office/powerpoint/2010/main" val="2355198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Grafik 36">
            <a:extLst>
              <a:ext uri="{FF2B5EF4-FFF2-40B4-BE49-F238E27FC236}">
                <a16:creationId xmlns:a16="http://schemas.microsoft.com/office/drawing/2014/main" id="{2DDDCB62-CA8A-4139-B07F-7E5BC419FD3C}"/>
              </a:ext>
            </a:extLst>
          </p:cNvPr>
          <p:cNvPicPr>
            <a:picLocks noChangeAspect="1"/>
          </p:cNvPicPr>
          <p:nvPr/>
        </p:nvPicPr>
        <p:blipFill>
          <a:blip r:embed="rId3"/>
          <a:stretch>
            <a:fillRect/>
          </a:stretch>
        </p:blipFill>
        <p:spPr>
          <a:xfrm>
            <a:off x="7893529" y="1196705"/>
            <a:ext cx="4224234" cy="1918267"/>
          </a:xfrm>
          <a:prstGeom prst="rect">
            <a:avLst/>
          </a:prstGeom>
        </p:spPr>
      </p:pic>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a:t> </a:t>
            </a:r>
            <a:fld id="{F0389FF0-EA6C-204E-82DF-16D97CC1B00E}" type="slidenum">
              <a:rPr lang="de-DE" smtClean="0"/>
              <a:pPr/>
              <a:t>26</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0000" y="360000"/>
            <a:ext cx="11466000" cy="720000"/>
          </a:xfrm>
        </p:spPr>
        <p:txBody>
          <a:bodyPr anchor="t" anchorCtr="0"/>
          <a:lstStyle/>
          <a:p>
            <a:r>
              <a:rPr lang="en-US" dirty="0"/>
              <a:t>Boundary Conditions / Setups</a:t>
            </a:r>
            <a:r>
              <a:rPr lang="de-DE" dirty="0"/>
              <a:t>: </a:t>
            </a:r>
            <a:r>
              <a:rPr lang="en-US" dirty="0" err="1"/>
              <a:t>HowTo</a:t>
            </a:r>
            <a:r>
              <a:rPr lang="en-US" dirty="0"/>
              <a:t> handle a Project</a:t>
            </a:r>
            <a:br>
              <a:rPr lang="de-DE" dirty="0"/>
            </a:br>
            <a:r>
              <a:rPr lang="de-DE" dirty="0">
                <a:solidFill>
                  <a:schemeClr val="bg2"/>
                </a:solidFill>
              </a:rPr>
              <a:t>Create / Setup AL Projects – </a:t>
            </a:r>
            <a:r>
              <a:rPr lang="de-DE" dirty="0" err="1">
                <a:solidFill>
                  <a:schemeClr val="bg2"/>
                </a:solidFill>
              </a:rPr>
              <a:t>Overview</a:t>
            </a:r>
            <a:r>
              <a:rPr lang="de-DE" dirty="0">
                <a:solidFill>
                  <a:schemeClr val="bg2"/>
                </a:solidFill>
              </a:rPr>
              <a:t>                                  </a:t>
            </a:r>
            <a:r>
              <a:rPr lang="de-DE" dirty="0">
                <a:solidFill>
                  <a:schemeClr val="bg2"/>
                </a:solidFill>
                <a:sym typeface="Wingdings" panose="05000000000000000000" pitchFamily="2" charset="2"/>
              </a:rPr>
              <a:t> „Project Setup“</a:t>
            </a:r>
            <a:endParaRPr lang="de-DE" dirty="0">
              <a:solidFill>
                <a:schemeClr val="bg2"/>
              </a:solidFill>
            </a:endParaRPr>
          </a:p>
        </p:txBody>
      </p:sp>
      <p:sp>
        <p:nvSpPr>
          <p:cNvPr id="10" name="Rechteck 9">
            <a:extLst>
              <a:ext uri="{FF2B5EF4-FFF2-40B4-BE49-F238E27FC236}">
                <a16:creationId xmlns:a16="http://schemas.microsoft.com/office/drawing/2014/main" id="{17773278-59BB-4E9B-BEB9-846DBCFB8957}"/>
              </a:ext>
            </a:extLst>
          </p:cNvPr>
          <p:cNvSpPr/>
          <p:nvPr/>
        </p:nvSpPr>
        <p:spPr>
          <a:xfrm>
            <a:off x="360000" y="1241665"/>
            <a:ext cx="2140674" cy="51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Load Template</a:t>
            </a:r>
            <a:endParaRPr lang="en-GB" dirty="0">
              <a:solidFill>
                <a:srgbClr val="002060"/>
              </a:solidFill>
            </a:endParaRPr>
          </a:p>
        </p:txBody>
      </p:sp>
      <p:sp>
        <p:nvSpPr>
          <p:cNvPr id="17" name="Rechteck 16">
            <a:extLst>
              <a:ext uri="{FF2B5EF4-FFF2-40B4-BE49-F238E27FC236}">
                <a16:creationId xmlns:a16="http://schemas.microsoft.com/office/drawing/2014/main" id="{BCA38C0D-6BC0-4964-A8F0-E66C3602A6CA}"/>
              </a:ext>
            </a:extLst>
          </p:cNvPr>
          <p:cNvSpPr/>
          <p:nvPr/>
        </p:nvSpPr>
        <p:spPr>
          <a:xfrm>
            <a:off x="2961160" y="1241665"/>
            <a:ext cx="4604293" cy="167893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rgbClr val="002060"/>
                </a:solidFill>
              </a:rPr>
              <a:t>Create „</a:t>
            </a:r>
            <a:r>
              <a:rPr lang="de-DE" sz="1600" dirty="0">
                <a:solidFill>
                  <a:srgbClr val="FF0000"/>
                </a:solidFill>
              </a:rPr>
              <a:t>Hello World</a:t>
            </a:r>
            <a:r>
              <a:rPr lang="de-DE" sz="1600" dirty="0">
                <a:solidFill>
                  <a:srgbClr val="002060"/>
                </a:solidFill>
              </a:rPr>
              <a:t>“</a:t>
            </a:r>
          </a:p>
          <a:p>
            <a:pPr marL="285750" indent="-285750">
              <a:buFontTx/>
              <a:buChar char="-"/>
            </a:pPr>
            <a:r>
              <a:rPr lang="de-DE" sz="1400" i="1" dirty="0">
                <a:solidFill>
                  <a:srgbClr val="002060"/>
                </a:solidFill>
              </a:rPr>
              <a:t>Open VS Code</a:t>
            </a:r>
          </a:p>
          <a:p>
            <a:pPr marL="285750" indent="-285750">
              <a:buFontTx/>
              <a:buChar char="-"/>
            </a:pPr>
            <a:r>
              <a:rPr lang="en-GB" sz="1400" i="1" dirty="0">
                <a:solidFill>
                  <a:srgbClr val="002060"/>
                </a:solidFill>
              </a:rPr>
              <a:t>Type F1 or </a:t>
            </a:r>
            <a:r>
              <a:rPr lang="en-GB" sz="1400" i="1" dirty="0" err="1">
                <a:solidFill>
                  <a:srgbClr val="002060"/>
                </a:solidFill>
              </a:rPr>
              <a:t>Ctrl+Shift+P</a:t>
            </a:r>
            <a:r>
              <a:rPr lang="en-GB" sz="1400" i="1" dirty="0">
                <a:solidFill>
                  <a:srgbClr val="002060"/>
                </a:solidFill>
              </a:rPr>
              <a:t> to open AL Command Line</a:t>
            </a:r>
            <a:endParaRPr lang="de-DE" sz="1400" i="1" dirty="0">
              <a:solidFill>
                <a:srgbClr val="002060"/>
              </a:solidFill>
            </a:endParaRPr>
          </a:p>
          <a:p>
            <a:pPr marL="285750" indent="-285750">
              <a:buFontTx/>
              <a:buChar char="-"/>
            </a:pPr>
            <a:r>
              <a:rPr lang="de-DE" sz="1400" i="1" dirty="0">
                <a:solidFill>
                  <a:srgbClr val="002060"/>
                </a:solidFill>
              </a:rPr>
              <a:t>Type a </a:t>
            </a:r>
            <a:r>
              <a:rPr lang="de-DE" sz="1400" i="1" dirty="0" err="1">
                <a:solidFill>
                  <a:srgbClr val="002060"/>
                </a:solidFill>
              </a:rPr>
              <a:t>fragment</a:t>
            </a:r>
            <a:r>
              <a:rPr lang="de-DE" sz="1400" i="1" dirty="0">
                <a:solidFill>
                  <a:srgbClr val="002060"/>
                </a:solidFill>
              </a:rPr>
              <a:t> </a:t>
            </a:r>
            <a:r>
              <a:rPr lang="de-DE" sz="1400" i="1" dirty="0" err="1">
                <a:solidFill>
                  <a:srgbClr val="002060"/>
                </a:solidFill>
              </a:rPr>
              <a:t>of</a:t>
            </a:r>
            <a:r>
              <a:rPr lang="de-DE" sz="1400" i="1" dirty="0">
                <a:solidFill>
                  <a:srgbClr val="002060"/>
                </a:solidFill>
              </a:rPr>
              <a:t> „AL: Go!“</a:t>
            </a:r>
          </a:p>
          <a:p>
            <a:pPr marL="285750" indent="-285750">
              <a:buFontTx/>
              <a:buChar char="-"/>
            </a:pPr>
            <a:r>
              <a:rPr lang="de-DE" sz="1400" i="1" dirty="0" err="1">
                <a:solidFill>
                  <a:srgbClr val="002060"/>
                </a:solidFill>
              </a:rPr>
              <a:t>Choose</a:t>
            </a:r>
            <a:r>
              <a:rPr lang="de-DE" sz="1400" i="1" dirty="0">
                <a:solidFill>
                  <a:srgbClr val="002060"/>
                </a:solidFill>
              </a:rPr>
              <a:t> „AL: Go!“</a:t>
            </a:r>
          </a:p>
          <a:p>
            <a:pPr marL="285750" indent="-285750">
              <a:buFontTx/>
              <a:buChar char="-"/>
            </a:pPr>
            <a:r>
              <a:rPr lang="de-DE" sz="1400" i="1" dirty="0">
                <a:solidFill>
                  <a:srgbClr val="002060"/>
                </a:solidFill>
              </a:rPr>
              <a:t>Enter (AL) Project Path (…\...\</a:t>
            </a:r>
            <a:r>
              <a:rPr lang="de-DE" sz="1400" i="1" dirty="0" err="1">
                <a:solidFill>
                  <a:srgbClr val="002060"/>
                </a:solidFill>
              </a:rPr>
              <a:t>HelloWorld</a:t>
            </a:r>
            <a:r>
              <a:rPr lang="de-DE" sz="1400" i="1" dirty="0">
                <a:solidFill>
                  <a:srgbClr val="002060"/>
                </a:solidFill>
              </a:rPr>
              <a:t>)</a:t>
            </a:r>
          </a:p>
          <a:p>
            <a:pPr marL="285750" indent="-285750">
              <a:buFontTx/>
              <a:buChar char="-"/>
            </a:pPr>
            <a:r>
              <a:rPr lang="de-DE" sz="1400" i="1" dirty="0" err="1">
                <a:solidFill>
                  <a:srgbClr val="002060"/>
                </a:solidFill>
              </a:rPr>
              <a:t>Choose</a:t>
            </a:r>
            <a:r>
              <a:rPr lang="de-DE" sz="1400" i="1" dirty="0">
                <a:solidFill>
                  <a:srgbClr val="002060"/>
                </a:solidFill>
              </a:rPr>
              <a:t> Environment (Cloud / </a:t>
            </a:r>
            <a:r>
              <a:rPr lang="de-DE" sz="1400" i="1" dirty="0" err="1">
                <a:solidFill>
                  <a:srgbClr val="002060"/>
                </a:solidFill>
              </a:rPr>
              <a:t>OnPremise</a:t>
            </a:r>
            <a:r>
              <a:rPr lang="de-DE" sz="1400" i="1" dirty="0">
                <a:solidFill>
                  <a:srgbClr val="002060"/>
                </a:solidFill>
              </a:rPr>
              <a:t>)</a:t>
            </a:r>
            <a:endParaRPr lang="en-GB" sz="1400" i="1" dirty="0">
              <a:solidFill>
                <a:srgbClr val="002060"/>
              </a:solidFill>
            </a:endParaRPr>
          </a:p>
        </p:txBody>
      </p:sp>
      <p:sp>
        <p:nvSpPr>
          <p:cNvPr id="19" name="Rechteck 18">
            <a:extLst>
              <a:ext uri="{FF2B5EF4-FFF2-40B4-BE49-F238E27FC236}">
                <a16:creationId xmlns:a16="http://schemas.microsoft.com/office/drawing/2014/main" id="{C7918E69-8CD2-43E8-85FF-96D1A1EB25EF}"/>
              </a:ext>
            </a:extLst>
          </p:cNvPr>
          <p:cNvSpPr/>
          <p:nvPr/>
        </p:nvSpPr>
        <p:spPr>
          <a:xfrm>
            <a:off x="360000" y="3341070"/>
            <a:ext cx="2140674" cy="61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02060"/>
                </a:solidFill>
              </a:rPr>
              <a:t>Configure</a:t>
            </a:r>
            <a:r>
              <a:rPr lang="de-DE" dirty="0">
                <a:solidFill>
                  <a:srgbClr val="002060"/>
                </a:solidFill>
              </a:rPr>
              <a:t> Environment</a:t>
            </a:r>
            <a:endParaRPr lang="en-GB" dirty="0">
              <a:solidFill>
                <a:srgbClr val="002060"/>
              </a:solidFill>
            </a:endParaRPr>
          </a:p>
        </p:txBody>
      </p:sp>
      <p:sp>
        <p:nvSpPr>
          <p:cNvPr id="20" name="Rechteck 19">
            <a:extLst>
              <a:ext uri="{FF2B5EF4-FFF2-40B4-BE49-F238E27FC236}">
                <a16:creationId xmlns:a16="http://schemas.microsoft.com/office/drawing/2014/main" id="{19161DB2-B3FF-4EA7-9F50-AF7453C016FB}"/>
              </a:ext>
            </a:extLst>
          </p:cNvPr>
          <p:cNvSpPr/>
          <p:nvPr/>
        </p:nvSpPr>
        <p:spPr>
          <a:xfrm>
            <a:off x="2961161" y="3341071"/>
            <a:ext cx="4604292" cy="6149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060"/>
                </a:solidFill>
              </a:rPr>
              <a:t>Characterize your environment via proper values in the </a:t>
            </a:r>
            <a:r>
              <a:rPr lang="en-GB" sz="1600" dirty="0" err="1">
                <a:solidFill>
                  <a:srgbClr val="FF0000"/>
                </a:solidFill>
              </a:rPr>
              <a:t>launch.json</a:t>
            </a:r>
            <a:r>
              <a:rPr lang="en-GB" sz="1600" dirty="0">
                <a:solidFill>
                  <a:srgbClr val="FF0000"/>
                </a:solidFill>
              </a:rPr>
              <a:t> </a:t>
            </a:r>
            <a:r>
              <a:rPr lang="en-GB" sz="1600" dirty="0">
                <a:solidFill>
                  <a:srgbClr val="002060"/>
                </a:solidFill>
              </a:rPr>
              <a:t>file</a:t>
            </a:r>
          </a:p>
        </p:txBody>
      </p:sp>
      <p:sp>
        <p:nvSpPr>
          <p:cNvPr id="21" name="Rechteck 20">
            <a:extLst>
              <a:ext uri="{FF2B5EF4-FFF2-40B4-BE49-F238E27FC236}">
                <a16:creationId xmlns:a16="http://schemas.microsoft.com/office/drawing/2014/main" id="{537170C3-DD92-447D-835A-6092D620D664}"/>
              </a:ext>
            </a:extLst>
          </p:cNvPr>
          <p:cNvSpPr/>
          <p:nvPr/>
        </p:nvSpPr>
        <p:spPr>
          <a:xfrm>
            <a:off x="360000" y="4369369"/>
            <a:ext cx="2140674" cy="61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02060"/>
                </a:solidFill>
              </a:rPr>
              <a:t>Define</a:t>
            </a:r>
            <a:r>
              <a:rPr lang="de-DE" dirty="0">
                <a:solidFill>
                  <a:srgbClr val="002060"/>
                </a:solidFill>
              </a:rPr>
              <a:t> </a:t>
            </a:r>
            <a:r>
              <a:rPr lang="de-DE" dirty="0" err="1">
                <a:solidFill>
                  <a:srgbClr val="002060"/>
                </a:solidFill>
              </a:rPr>
              <a:t>the</a:t>
            </a:r>
            <a:r>
              <a:rPr lang="de-DE" dirty="0">
                <a:solidFill>
                  <a:srgbClr val="002060"/>
                </a:solidFill>
              </a:rPr>
              <a:t> APP</a:t>
            </a:r>
            <a:endParaRPr lang="en-GB" dirty="0">
              <a:solidFill>
                <a:srgbClr val="002060"/>
              </a:solidFill>
            </a:endParaRPr>
          </a:p>
        </p:txBody>
      </p:sp>
      <p:sp>
        <p:nvSpPr>
          <p:cNvPr id="24" name="Rechteck 23">
            <a:extLst>
              <a:ext uri="{FF2B5EF4-FFF2-40B4-BE49-F238E27FC236}">
                <a16:creationId xmlns:a16="http://schemas.microsoft.com/office/drawing/2014/main" id="{2CC5E4F5-3268-482D-9F2C-DC3D893FB0F3}"/>
              </a:ext>
            </a:extLst>
          </p:cNvPr>
          <p:cNvSpPr/>
          <p:nvPr/>
        </p:nvSpPr>
        <p:spPr>
          <a:xfrm>
            <a:off x="2961161" y="4369370"/>
            <a:ext cx="4604292" cy="6149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060"/>
                </a:solidFill>
              </a:rPr>
              <a:t>Characterize your APP via proper values in the </a:t>
            </a:r>
            <a:r>
              <a:rPr lang="en-GB" sz="1600" dirty="0" err="1">
                <a:solidFill>
                  <a:srgbClr val="FF0000"/>
                </a:solidFill>
              </a:rPr>
              <a:t>app.json</a:t>
            </a:r>
            <a:r>
              <a:rPr lang="en-GB" sz="1600" dirty="0">
                <a:solidFill>
                  <a:srgbClr val="FF0000"/>
                </a:solidFill>
              </a:rPr>
              <a:t> </a:t>
            </a:r>
            <a:r>
              <a:rPr lang="en-GB" sz="1600" dirty="0">
                <a:solidFill>
                  <a:srgbClr val="002060"/>
                </a:solidFill>
              </a:rPr>
              <a:t>file</a:t>
            </a:r>
          </a:p>
        </p:txBody>
      </p:sp>
      <p:sp>
        <p:nvSpPr>
          <p:cNvPr id="25" name="Rechteck 24">
            <a:extLst>
              <a:ext uri="{FF2B5EF4-FFF2-40B4-BE49-F238E27FC236}">
                <a16:creationId xmlns:a16="http://schemas.microsoft.com/office/drawing/2014/main" id="{EC269FE7-D7DC-4AF9-87CF-C7AA03E3CDD0}"/>
              </a:ext>
            </a:extLst>
          </p:cNvPr>
          <p:cNvSpPr/>
          <p:nvPr/>
        </p:nvSpPr>
        <p:spPr>
          <a:xfrm>
            <a:off x="360000" y="5333247"/>
            <a:ext cx="2140674" cy="1086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02060"/>
                </a:solidFill>
              </a:rPr>
              <a:t>Introduce</a:t>
            </a:r>
            <a:r>
              <a:rPr lang="de-DE" dirty="0">
                <a:solidFill>
                  <a:srgbClr val="002060"/>
                </a:solidFill>
              </a:rPr>
              <a:t> </a:t>
            </a:r>
            <a:r>
              <a:rPr lang="de-DE" dirty="0" err="1">
                <a:solidFill>
                  <a:srgbClr val="002060"/>
                </a:solidFill>
              </a:rPr>
              <a:t>the</a:t>
            </a:r>
            <a:r>
              <a:rPr lang="de-DE" dirty="0">
                <a:solidFill>
                  <a:srgbClr val="002060"/>
                </a:solidFill>
              </a:rPr>
              <a:t> Target </a:t>
            </a:r>
            <a:r>
              <a:rPr lang="de-DE" dirty="0" err="1">
                <a:solidFill>
                  <a:srgbClr val="002060"/>
                </a:solidFill>
              </a:rPr>
              <a:t>DB‘s</a:t>
            </a:r>
            <a:r>
              <a:rPr lang="de-DE" dirty="0">
                <a:solidFill>
                  <a:srgbClr val="002060"/>
                </a:solidFill>
              </a:rPr>
              <a:t> </a:t>
            </a:r>
            <a:r>
              <a:rPr lang="de-DE" dirty="0" err="1">
                <a:solidFill>
                  <a:srgbClr val="002060"/>
                </a:solidFill>
              </a:rPr>
              <a:t>object</a:t>
            </a:r>
            <a:r>
              <a:rPr lang="de-DE" dirty="0">
                <a:solidFill>
                  <a:srgbClr val="002060"/>
                </a:solidFill>
              </a:rPr>
              <a:t> </a:t>
            </a:r>
            <a:r>
              <a:rPr lang="de-DE" dirty="0" err="1">
                <a:solidFill>
                  <a:srgbClr val="002060"/>
                </a:solidFill>
              </a:rPr>
              <a:t>structure</a:t>
            </a:r>
            <a:r>
              <a:rPr lang="de-DE" dirty="0">
                <a:solidFill>
                  <a:srgbClr val="002060"/>
                </a:solidFill>
              </a:rPr>
              <a:t> </a:t>
            </a:r>
            <a:r>
              <a:rPr lang="de-DE" dirty="0" err="1">
                <a:solidFill>
                  <a:srgbClr val="002060"/>
                </a:solidFill>
              </a:rPr>
              <a:t>to</a:t>
            </a:r>
            <a:r>
              <a:rPr lang="de-DE" dirty="0">
                <a:solidFill>
                  <a:srgbClr val="002060"/>
                </a:solidFill>
              </a:rPr>
              <a:t> </a:t>
            </a:r>
            <a:r>
              <a:rPr lang="de-DE" dirty="0" err="1">
                <a:solidFill>
                  <a:srgbClr val="002060"/>
                </a:solidFill>
              </a:rPr>
              <a:t>your</a:t>
            </a:r>
            <a:r>
              <a:rPr lang="de-DE" dirty="0">
                <a:solidFill>
                  <a:srgbClr val="002060"/>
                </a:solidFill>
              </a:rPr>
              <a:t> APP</a:t>
            </a:r>
            <a:endParaRPr lang="en-GB" dirty="0">
              <a:solidFill>
                <a:srgbClr val="002060"/>
              </a:solidFill>
            </a:endParaRPr>
          </a:p>
        </p:txBody>
      </p:sp>
      <p:sp>
        <p:nvSpPr>
          <p:cNvPr id="27" name="Rechteck 26">
            <a:extLst>
              <a:ext uri="{FF2B5EF4-FFF2-40B4-BE49-F238E27FC236}">
                <a16:creationId xmlns:a16="http://schemas.microsoft.com/office/drawing/2014/main" id="{657A7156-7B5B-45E2-AEBF-3A9AFE7318E6}"/>
              </a:ext>
            </a:extLst>
          </p:cNvPr>
          <p:cNvSpPr/>
          <p:nvPr/>
        </p:nvSpPr>
        <p:spPr>
          <a:xfrm>
            <a:off x="8145901" y="2060610"/>
            <a:ext cx="596311" cy="10588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hteck 27">
            <a:extLst>
              <a:ext uri="{FF2B5EF4-FFF2-40B4-BE49-F238E27FC236}">
                <a16:creationId xmlns:a16="http://schemas.microsoft.com/office/drawing/2014/main" id="{A2BCF40B-3C71-4490-BAA2-844884D7235B}"/>
              </a:ext>
            </a:extLst>
          </p:cNvPr>
          <p:cNvSpPr/>
          <p:nvPr/>
        </p:nvSpPr>
        <p:spPr>
          <a:xfrm>
            <a:off x="8142725" y="1937032"/>
            <a:ext cx="596311" cy="105881"/>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Gerade Verbindung mit Pfeil 17">
            <a:extLst>
              <a:ext uri="{FF2B5EF4-FFF2-40B4-BE49-F238E27FC236}">
                <a16:creationId xmlns:a16="http://schemas.microsoft.com/office/drawing/2014/main" id="{1A641B83-6F1F-4071-8B0C-1C325A8EF4B4}"/>
              </a:ext>
            </a:extLst>
          </p:cNvPr>
          <p:cNvCxnSpPr>
            <a:stCxn id="10" idx="3"/>
          </p:cNvCxnSpPr>
          <p:nvPr/>
        </p:nvCxnSpPr>
        <p:spPr>
          <a:xfrm>
            <a:off x="2500674" y="1496734"/>
            <a:ext cx="46048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21ACFB6F-AB6D-4BFF-AC4E-FC5144AABD9B}"/>
              </a:ext>
            </a:extLst>
          </p:cNvPr>
          <p:cNvCxnSpPr>
            <a:cxnSpLocks/>
            <a:stCxn id="20" idx="3"/>
            <a:endCxn id="28" idx="1"/>
          </p:cNvCxnSpPr>
          <p:nvPr/>
        </p:nvCxnSpPr>
        <p:spPr>
          <a:xfrm flipV="1">
            <a:off x="7565453" y="1989973"/>
            <a:ext cx="577272" cy="165855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CCB8FCCD-AF13-4DC2-AE8F-12B0E86EC081}"/>
              </a:ext>
            </a:extLst>
          </p:cNvPr>
          <p:cNvCxnSpPr>
            <a:cxnSpLocks/>
            <a:stCxn id="24" idx="3"/>
          </p:cNvCxnSpPr>
          <p:nvPr/>
        </p:nvCxnSpPr>
        <p:spPr>
          <a:xfrm flipV="1">
            <a:off x="7565453" y="2256334"/>
            <a:ext cx="808752" cy="24204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CE0A6F55-5DFB-447A-A13E-A63961002020}"/>
              </a:ext>
            </a:extLst>
          </p:cNvPr>
          <p:cNvCxnSpPr>
            <a:cxnSpLocks/>
            <a:stCxn id="17" idx="3"/>
          </p:cNvCxnSpPr>
          <p:nvPr/>
        </p:nvCxnSpPr>
        <p:spPr>
          <a:xfrm flipV="1">
            <a:off x="7565453" y="2079060"/>
            <a:ext cx="328076" cy="207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60DD7C73-1414-4594-A2D8-CE53E5BFA086}"/>
              </a:ext>
            </a:extLst>
          </p:cNvPr>
          <p:cNvCxnSpPr>
            <a:cxnSpLocks/>
            <a:stCxn id="19" idx="3"/>
            <a:endCxn id="20" idx="1"/>
          </p:cNvCxnSpPr>
          <p:nvPr/>
        </p:nvCxnSpPr>
        <p:spPr>
          <a:xfrm>
            <a:off x="2500674" y="3648529"/>
            <a:ext cx="46048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D0D9596B-E341-4A29-BCB1-8B4D53B20410}"/>
              </a:ext>
            </a:extLst>
          </p:cNvPr>
          <p:cNvCxnSpPr>
            <a:cxnSpLocks/>
            <a:stCxn id="21" idx="3"/>
            <a:endCxn id="24" idx="1"/>
          </p:cNvCxnSpPr>
          <p:nvPr/>
        </p:nvCxnSpPr>
        <p:spPr>
          <a:xfrm>
            <a:off x="2500674" y="4676828"/>
            <a:ext cx="46048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18031078-2BCB-4F19-B400-715EF4CB64F0}"/>
              </a:ext>
            </a:extLst>
          </p:cNvPr>
          <p:cNvCxnSpPr>
            <a:cxnSpLocks/>
            <a:stCxn id="10" idx="2"/>
            <a:endCxn id="19" idx="0"/>
          </p:cNvCxnSpPr>
          <p:nvPr/>
        </p:nvCxnSpPr>
        <p:spPr>
          <a:xfrm>
            <a:off x="1430337" y="1751803"/>
            <a:ext cx="0" cy="158926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Gerade Verbindung mit Pfeil 50">
            <a:extLst>
              <a:ext uri="{FF2B5EF4-FFF2-40B4-BE49-F238E27FC236}">
                <a16:creationId xmlns:a16="http://schemas.microsoft.com/office/drawing/2014/main" id="{012F3009-64B1-42CA-B81C-AAA752190FB2}"/>
              </a:ext>
            </a:extLst>
          </p:cNvPr>
          <p:cNvCxnSpPr>
            <a:cxnSpLocks/>
            <a:stCxn id="19" idx="2"/>
            <a:endCxn id="21" idx="0"/>
          </p:cNvCxnSpPr>
          <p:nvPr/>
        </p:nvCxnSpPr>
        <p:spPr>
          <a:xfrm>
            <a:off x="1430337" y="3955987"/>
            <a:ext cx="0" cy="41338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Gerade Verbindung mit Pfeil 53">
            <a:extLst>
              <a:ext uri="{FF2B5EF4-FFF2-40B4-BE49-F238E27FC236}">
                <a16:creationId xmlns:a16="http://schemas.microsoft.com/office/drawing/2014/main" id="{CAE98FA7-5A26-44DD-BDBB-AF8C05848B16}"/>
              </a:ext>
            </a:extLst>
          </p:cNvPr>
          <p:cNvCxnSpPr>
            <a:cxnSpLocks/>
            <a:stCxn id="21" idx="2"/>
            <a:endCxn id="25" idx="0"/>
          </p:cNvCxnSpPr>
          <p:nvPr/>
        </p:nvCxnSpPr>
        <p:spPr>
          <a:xfrm>
            <a:off x="1430337" y="4984286"/>
            <a:ext cx="0" cy="34896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8" name="Rechteck 57">
            <a:extLst>
              <a:ext uri="{FF2B5EF4-FFF2-40B4-BE49-F238E27FC236}">
                <a16:creationId xmlns:a16="http://schemas.microsoft.com/office/drawing/2014/main" id="{562C8929-17B1-4B80-A601-1ED16193073E}"/>
              </a:ext>
            </a:extLst>
          </p:cNvPr>
          <p:cNvSpPr/>
          <p:nvPr/>
        </p:nvSpPr>
        <p:spPr>
          <a:xfrm>
            <a:off x="2961161" y="5333247"/>
            <a:ext cx="4604296" cy="1086809"/>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rgbClr val="FF0000"/>
                </a:solidFill>
              </a:rPr>
              <a:t>Download Symbols</a:t>
            </a:r>
            <a:endParaRPr lang="en-GB" sz="1600" dirty="0">
              <a:solidFill>
                <a:srgbClr val="FF0000"/>
              </a:solidFill>
            </a:endParaRPr>
          </a:p>
          <a:p>
            <a:pPr marL="285750" indent="-285750">
              <a:buFontTx/>
              <a:buChar char="-"/>
            </a:pPr>
            <a:r>
              <a:rPr lang="en-GB" sz="1400" i="1" dirty="0">
                <a:solidFill>
                  <a:srgbClr val="002060"/>
                </a:solidFill>
              </a:rPr>
              <a:t>Type F1 or </a:t>
            </a:r>
            <a:r>
              <a:rPr lang="en-GB" sz="1400" i="1" dirty="0" err="1">
                <a:solidFill>
                  <a:srgbClr val="002060"/>
                </a:solidFill>
              </a:rPr>
              <a:t>Ctrl+Shift+P</a:t>
            </a:r>
            <a:r>
              <a:rPr lang="en-GB" sz="1400" i="1" dirty="0">
                <a:solidFill>
                  <a:srgbClr val="002060"/>
                </a:solidFill>
              </a:rPr>
              <a:t> to open AL Command Line</a:t>
            </a:r>
          </a:p>
          <a:p>
            <a:pPr marL="285750" indent="-285750">
              <a:buFontTx/>
              <a:buChar char="-"/>
            </a:pPr>
            <a:r>
              <a:rPr lang="de-DE" sz="1400" i="1" dirty="0">
                <a:solidFill>
                  <a:srgbClr val="002060"/>
                </a:solidFill>
              </a:rPr>
              <a:t>T</a:t>
            </a:r>
            <a:r>
              <a:rPr lang="en-GB" sz="1400" i="1" dirty="0" err="1">
                <a:solidFill>
                  <a:srgbClr val="002060"/>
                </a:solidFill>
              </a:rPr>
              <a:t>ype</a:t>
            </a:r>
            <a:r>
              <a:rPr lang="en-GB" sz="1400" i="1" dirty="0">
                <a:solidFill>
                  <a:srgbClr val="002060"/>
                </a:solidFill>
              </a:rPr>
              <a:t> a fragment of “Download Symbols”</a:t>
            </a:r>
          </a:p>
          <a:p>
            <a:pPr marL="285750" indent="-285750">
              <a:buFontTx/>
              <a:buChar char="-"/>
            </a:pPr>
            <a:r>
              <a:rPr lang="de-DE" sz="1400" i="1" dirty="0">
                <a:solidFill>
                  <a:srgbClr val="002060"/>
                </a:solidFill>
              </a:rPr>
              <a:t>C</a:t>
            </a:r>
            <a:r>
              <a:rPr lang="en-GB" sz="1400" i="1" dirty="0" err="1">
                <a:solidFill>
                  <a:srgbClr val="002060"/>
                </a:solidFill>
              </a:rPr>
              <a:t>hoose</a:t>
            </a:r>
            <a:r>
              <a:rPr lang="en-GB" sz="1400" i="1" dirty="0">
                <a:solidFill>
                  <a:srgbClr val="002060"/>
                </a:solidFill>
              </a:rPr>
              <a:t> “Download Symbols” </a:t>
            </a:r>
          </a:p>
        </p:txBody>
      </p:sp>
      <p:cxnSp>
        <p:nvCxnSpPr>
          <p:cNvPr id="69" name="Gerade Verbindung mit Pfeil 68">
            <a:extLst>
              <a:ext uri="{FF2B5EF4-FFF2-40B4-BE49-F238E27FC236}">
                <a16:creationId xmlns:a16="http://schemas.microsoft.com/office/drawing/2014/main" id="{80F58EB1-4352-4DA9-97B2-559E1FF70629}"/>
              </a:ext>
            </a:extLst>
          </p:cNvPr>
          <p:cNvCxnSpPr>
            <a:cxnSpLocks/>
            <a:stCxn id="25" idx="3"/>
            <a:endCxn id="58" idx="1"/>
          </p:cNvCxnSpPr>
          <p:nvPr/>
        </p:nvCxnSpPr>
        <p:spPr>
          <a:xfrm>
            <a:off x="2500674" y="5876652"/>
            <a:ext cx="460487"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C8737F40-70DF-4E9E-A22D-511F1E323F5E}"/>
              </a:ext>
            </a:extLst>
          </p:cNvPr>
          <p:cNvSpPr/>
          <p:nvPr/>
        </p:nvSpPr>
        <p:spPr>
          <a:xfrm>
            <a:off x="3253338" y="1771053"/>
            <a:ext cx="4185715" cy="673764"/>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lang="de-DE" sz="1200" i="1" dirty="0">
                <a:solidFill>
                  <a:srgbClr val="00B050"/>
                </a:solidFill>
              </a:rPr>
              <a:t>Oder: „</a:t>
            </a:r>
            <a:r>
              <a:rPr lang="de-DE" sz="1200" i="1" dirty="0" err="1">
                <a:solidFill>
                  <a:srgbClr val="00B050"/>
                </a:solidFill>
              </a:rPr>
              <a:t>Alt+A</a:t>
            </a:r>
            <a:r>
              <a:rPr lang="de-DE" sz="1200" i="1" dirty="0">
                <a:solidFill>
                  <a:srgbClr val="00B050"/>
                </a:solidFill>
              </a:rPr>
              <a:t>, </a:t>
            </a:r>
            <a:r>
              <a:rPr lang="de-DE" sz="1200" i="1" dirty="0" err="1">
                <a:solidFill>
                  <a:srgbClr val="00B050"/>
                </a:solidFill>
              </a:rPr>
              <a:t>Alt+L</a:t>
            </a:r>
            <a:r>
              <a:rPr lang="de-DE" sz="1200" i="1" dirty="0">
                <a:solidFill>
                  <a:srgbClr val="00B050"/>
                </a:solidFill>
              </a:rPr>
              <a:t>“</a:t>
            </a:r>
            <a:endParaRPr lang="en-GB" sz="1200" i="1" dirty="0">
              <a:solidFill>
                <a:srgbClr val="00B050"/>
              </a:solidFill>
            </a:endParaRPr>
          </a:p>
        </p:txBody>
      </p:sp>
    </p:spTree>
    <p:extLst>
      <p:ext uri="{BB962C8B-B14F-4D97-AF65-F5344CB8AC3E}">
        <p14:creationId xmlns:p14="http://schemas.microsoft.com/office/powerpoint/2010/main" val="276842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8"/>
                                        </p:tgtEl>
                                        <p:attrNameLst>
                                          <p:attrName>style.visibility</p:attrName>
                                        </p:attrNameLst>
                                      </p:cBhvr>
                                      <p:to>
                                        <p:strVal val="visible"/>
                                      </p:to>
                                    </p:set>
                                  </p:childTnLst>
                                </p:cTn>
                              </p:par>
                              <p:par>
                                <p:cTn id="10" presetID="1" presetClass="entr" presetSubtype="0" fill="hold" grpId="0" nodeType="withEffect">
                                  <p:stCondLst>
                                    <p:cond delay="500"/>
                                  </p:stCondLst>
                                  <p:childTnLst>
                                    <p:set>
                                      <p:cBhvr>
                                        <p:cTn id="11" dur="1" fill="hold">
                                          <p:stCondLst>
                                            <p:cond delay="0"/>
                                          </p:stCondLst>
                                        </p:cTn>
                                        <p:tgtEl>
                                          <p:spTgt spid="17"/>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grpId="0" nodeType="afterEffect">
                                  <p:stCondLst>
                                    <p:cond delay="500"/>
                                  </p:stCondLst>
                                  <p:childTnLst>
                                    <p:set>
                                      <p:cBhvr>
                                        <p:cTn id="14" dur="1" fill="hold">
                                          <p:stCondLst>
                                            <p:cond delay="0"/>
                                          </p:stCondLst>
                                        </p:cTn>
                                        <p:tgtEl>
                                          <p:spTgt spid="36"/>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nodeType="afterEffect">
                                  <p:stCondLst>
                                    <p:cond delay="500"/>
                                  </p:stCondLst>
                                  <p:childTnLst>
                                    <p:set>
                                      <p:cBhvr>
                                        <p:cTn id="17" dur="1" fill="hold">
                                          <p:stCondLst>
                                            <p:cond delay="0"/>
                                          </p:stCondLst>
                                        </p:cTn>
                                        <p:tgtEl>
                                          <p:spTgt spid="35"/>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nodeType="afterEffect">
                                  <p:stCondLst>
                                    <p:cond delay="50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500"/>
                                  </p:stCondLst>
                                  <p:childTnLst>
                                    <p:set>
                                      <p:cBhvr>
                                        <p:cTn id="29" dur="1" fill="hold">
                                          <p:stCondLst>
                                            <p:cond delay="0"/>
                                          </p:stCondLst>
                                        </p:cTn>
                                        <p:tgtEl>
                                          <p:spTgt spid="39"/>
                                        </p:tgtEl>
                                        <p:attrNameLst>
                                          <p:attrName>style.visibility</p:attrName>
                                        </p:attrNameLst>
                                      </p:cBhvr>
                                      <p:to>
                                        <p:strVal val="visible"/>
                                      </p:to>
                                    </p:set>
                                  </p:childTnLst>
                                </p:cTn>
                              </p:par>
                              <p:par>
                                <p:cTn id="30" presetID="1" presetClass="entr" presetSubtype="0" fill="hold" grpId="0" nodeType="withEffect">
                                  <p:stCondLst>
                                    <p:cond delay="500"/>
                                  </p:stCondLst>
                                  <p:childTnLst>
                                    <p:set>
                                      <p:cBhvr>
                                        <p:cTn id="31" dur="1" fill="hold">
                                          <p:stCondLst>
                                            <p:cond delay="0"/>
                                          </p:stCondLst>
                                        </p:cTn>
                                        <p:tgtEl>
                                          <p:spTgt spid="20"/>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50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50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nodeType="afterEffect">
                                  <p:stCondLst>
                                    <p:cond delay="500"/>
                                  </p:stCondLst>
                                  <p:childTnLst>
                                    <p:set>
                                      <p:cBhvr>
                                        <p:cTn id="45" dur="1" fill="hold">
                                          <p:stCondLst>
                                            <p:cond delay="0"/>
                                          </p:stCondLst>
                                        </p:cTn>
                                        <p:tgtEl>
                                          <p:spTgt spid="45"/>
                                        </p:tgtEl>
                                        <p:attrNameLst>
                                          <p:attrName>style.visibility</p:attrName>
                                        </p:attrNameLst>
                                      </p:cBhvr>
                                      <p:to>
                                        <p:strVal val="visible"/>
                                      </p:to>
                                    </p:set>
                                  </p:childTnLst>
                                </p:cTn>
                              </p:par>
                              <p:par>
                                <p:cTn id="46" presetID="1" presetClass="entr" presetSubtype="0" fill="hold" grpId="0" nodeType="withEffect">
                                  <p:stCondLst>
                                    <p:cond delay="500"/>
                                  </p:stCondLst>
                                  <p:childTnLst>
                                    <p:set>
                                      <p:cBhvr>
                                        <p:cTn id="47" dur="1" fill="hold">
                                          <p:stCondLst>
                                            <p:cond delay="0"/>
                                          </p:stCondLst>
                                        </p:cTn>
                                        <p:tgtEl>
                                          <p:spTgt spid="24"/>
                                        </p:tgtEl>
                                        <p:attrNameLst>
                                          <p:attrName>style.visibility</p:attrName>
                                        </p:attrNameLst>
                                      </p:cBhvr>
                                      <p:to>
                                        <p:strVal val="visible"/>
                                      </p:to>
                                    </p:set>
                                  </p:childTnLst>
                                </p:cTn>
                              </p:par>
                            </p:childTnLst>
                          </p:cTn>
                        </p:par>
                        <p:par>
                          <p:cTn id="48" fill="hold">
                            <p:stCondLst>
                              <p:cond delay="500"/>
                            </p:stCondLst>
                            <p:childTnLst>
                              <p:par>
                                <p:cTn id="49" presetID="1" presetClass="entr" presetSubtype="0" fill="hold" nodeType="afterEffect">
                                  <p:stCondLst>
                                    <p:cond delay="50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50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500"/>
                                  </p:stCondLst>
                                  <p:childTnLst>
                                    <p:set>
                                      <p:cBhvr>
                                        <p:cTn id="61" dur="1" fill="hold">
                                          <p:stCondLst>
                                            <p:cond delay="0"/>
                                          </p:stCondLst>
                                        </p:cTn>
                                        <p:tgtEl>
                                          <p:spTgt spid="69"/>
                                        </p:tgtEl>
                                        <p:attrNameLst>
                                          <p:attrName>style.visibility</p:attrName>
                                        </p:attrNameLst>
                                      </p:cBhvr>
                                      <p:to>
                                        <p:strVal val="visible"/>
                                      </p:to>
                                    </p:set>
                                  </p:childTnLst>
                                </p:cTn>
                              </p:par>
                              <p:par>
                                <p:cTn id="62" presetID="1" presetClass="entr" presetSubtype="0" fill="hold" grpId="0" nodeType="withEffect">
                                  <p:stCondLst>
                                    <p:cond delay="500"/>
                                  </p:stCondLst>
                                  <p:childTnLst>
                                    <p:set>
                                      <p:cBhvr>
                                        <p:cTn id="63"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9" grpId="0" animBg="1"/>
      <p:bldP spid="20" grpId="0" animBg="1"/>
      <p:bldP spid="21" grpId="0" animBg="1"/>
      <p:bldP spid="24" grpId="0" animBg="1"/>
      <p:bldP spid="25" grpId="0" animBg="1"/>
      <p:bldP spid="27" grpId="0" animBg="1"/>
      <p:bldP spid="28" grpId="0" animBg="1"/>
      <p:bldP spid="58" grpId="0" animBg="1"/>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FF799914-916F-4C22-84C9-91FB68E786B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7" r="7"/>
          <a:stretch>
            <a:fillRect/>
          </a:stretch>
        </p:blipFill>
        <p:spPr/>
      </p:pic>
      <p:sp>
        <p:nvSpPr>
          <p:cNvPr id="8" name="Textplatzhalter 7">
            <a:extLst>
              <a:ext uri="{FF2B5EF4-FFF2-40B4-BE49-F238E27FC236}">
                <a16:creationId xmlns:a16="http://schemas.microsoft.com/office/drawing/2014/main" id="{31AD6BD8-FE28-42F0-ABBC-4DC063BF42E2}"/>
              </a:ext>
            </a:extLst>
          </p:cNvPr>
          <p:cNvSpPr>
            <a:spLocks noGrp="1"/>
          </p:cNvSpPr>
          <p:nvPr>
            <p:ph type="body" sz="quarter" idx="14"/>
          </p:nvPr>
        </p:nvSpPr>
        <p:spPr/>
        <p:txBody>
          <a:bodyPr/>
          <a:lstStyle/>
          <a:p>
            <a:r>
              <a:rPr lang="de-DE" dirty="0"/>
              <a:t>AL Development </a:t>
            </a:r>
            <a:r>
              <a:rPr lang="de-DE" dirty="0" err="1"/>
              <a:t>against</a:t>
            </a:r>
            <a:r>
              <a:rPr lang="de-DE" dirty="0"/>
              <a:t> BC – „Architecture“</a:t>
            </a:r>
          </a:p>
          <a:p>
            <a:r>
              <a:rPr lang="de-DE" dirty="0"/>
              <a:t>Create / Setup AL Projects - </a:t>
            </a:r>
            <a:r>
              <a:rPr lang="de-DE" dirty="0" err="1"/>
              <a:t>Overview</a:t>
            </a:r>
            <a:endParaRPr lang="de-DE" dirty="0"/>
          </a:p>
          <a:p>
            <a:r>
              <a:rPr lang="de-DE" sz="2000" b="1" dirty="0" err="1">
                <a:solidFill>
                  <a:srgbClr val="FF0000"/>
                </a:solidFill>
              </a:rPr>
              <a:t>Specifying</a:t>
            </a:r>
            <a:r>
              <a:rPr lang="de-DE" sz="2000" b="1" dirty="0">
                <a:solidFill>
                  <a:srgbClr val="FF0000"/>
                </a:solidFill>
              </a:rPr>
              <a:t> BC Target – </a:t>
            </a:r>
            <a:r>
              <a:rPr lang="de-DE" sz="2000" b="1" dirty="0" err="1">
                <a:solidFill>
                  <a:srgbClr val="FF0000"/>
                </a:solidFill>
              </a:rPr>
              <a:t>launch.json</a:t>
            </a:r>
            <a:endParaRPr lang="de-DE" sz="2000" b="1" dirty="0">
              <a:solidFill>
                <a:srgbClr val="FF0000"/>
              </a:solidFill>
            </a:endParaRPr>
          </a:p>
          <a:p>
            <a:r>
              <a:rPr lang="de-DE" dirty="0" err="1"/>
              <a:t>Specifying</a:t>
            </a:r>
            <a:r>
              <a:rPr lang="de-DE" dirty="0"/>
              <a:t> Extensions(APP) – </a:t>
            </a:r>
            <a:r>
              <a:rPr lang="de-DE" dirty="0" err="1"/>
              <a:t>app.json</a:t>
            </a:r>
            <a:endParaRPr lang="de-DE" dirty="0"/>
          </a:p>
          <a:p>
            <a:r>
              <a:rPr lang="de-DE" dirty="0"/>
              <a:t>Providing Target (APP) Information - Symbols</a:t>
            </a:r>
          </a:p>
          <a:p>
            <a:r>
              <a:rPr lang="de-DE" dirty="0" err="1"/>
              <a:t>Some</a:t>
            </a:r>
            <a:r>
              <a:rPr lang="de-DE" dirty="0"/>
              <a:t> </a:t>
            </a:r>
            <a:r>
              <a:rPr lang="de-DE" dirty="0" err="1"/>
              <a:t>Remarks</a:t>
            </a:r>
            <a:endParaRPr lang="de-DE" dirty="0"/>
          </a:p>
          <a:p>
            <a:r>
              <a:rPr lang="de-DE" dirty="0" err="1"/>
              <a:t>HandsOn</a:t>
            </a:r>
            <a:r>
              <a:rPr lang="de-DE" dirty="0"/>
              <a:t>: „Hello World“</a:t>
            </a:r>
          </a:p>
          <a:p>
            <a:r>
              <a:rPr lang="de-DE" dirty="0"/>
              <a:t>(De-) </a:t>
            </a:r>
            <a:r>
              <a:rPr lang="de-DE" dirty="0" err="1"/>
              <a:t>Installing</a:t>
            </a:r>
            <a:r>
              <a:rPr lang="de-DE" dirty="0"/>
              <a:t> </a:t>
            </a:r>
            <a:r>
              <a:rPr lang="de-DE" dirty="0" err="1"/>
              <a:t>the</a:t>
            </a:r>
            <a:r>
              <a:rPr lang="de-DE" dirty="0"/>
              <a:t> </a:t>
            </a:r>
            <a:r>
              <a:rPr lang="de-DE" dirty="0" err="1"/>
              <a:t>app</a:t>
            </a:r>
            <a:endParaRPr lang="de-DE" dirty="0"/>
          </a:p>
          <a:p>
            <a:endParaRPr lang="de-DE" dirty="0"/>
          </a:p>
        </p:txBody>
      </p:sp>
      <p:sp>
        <p:nvSpPr>
          <p:cNvPr id="3" name="Datumsplatzhalter 2">
            <a:extLst>
              <a:ext uri="{FF2B5EF4-FFF2-40B4-BE49-F238E27FC236}">
                <a16:creationId xmlns:a16="http://schemas.microsoft.com/office/drawing/2014/main" id="{164A01F6-C388-4CE6-B596-1B0CE7D9652B}"/>
              </a:ext>
            </a:extLst>
          </p:cNvPr>
          <p:cNvSpPr>
            <a:spLocks noGrp="1"/>
          </p:cNvSpPr>
          <p:nvPr>
            <p:ph type="dt" sz="half" idx="10"/>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C3EE151A-BE81-42C1-A4A4-75986EF31587}"/>
              </a:ext>
            </a:extLst>
          </p:cNvPr>
          <p:cNvSpPr>
            <a:spLocks noGrp="1"/>
          </p:cNvSpPr>
          <p:nvPr>
            <p:ph type="sldNum" sz="quarter" idx="12"/>
          </p:nvPr>
        </p:nvSpPr>
        <p:spPr/>
        <p:txBody>
          <a:bodyPr/>
          <a:lstStyle/>
          <a:p>
            <a:r>
              <a:rPr lang="de-DE"/>
              <a:t> </a:t>
            </a:r>
            <a:fld id="{F0389FF0-EA6C-204E-82DF-16D97CC1B00E}" type="slidenum">
              <a:rPr lang="de-DE" smtClean="0"/>
              <a:pPr/>
              <a:t>27</a:t>
            </a:fld>
            <a:endParaRPr lang="de-DE"/>
          </a:p>
        </p:txBody>
      </p:sp>
      <p:sp>
        <p:nvSpPr>
          <p:cNvPr id="6" name="Titel 5">
            <a:extLst>
              <a:ext uri="{FF2B5EF4-FFF2-40B4-BE49-F238E27FC236}">
                <a16:creationId xmlns:a16="http://schemas.microsoft.com/office/drawing/2014/main" id="{69DE2C87-02B6-47CA-9F15-82079121D756}"/>
              </a:ext>
            </a:extLst>
          </p:cNvPr>
          <p:cNvSpPr>
            <a:spLocks noGrp="1"/>
          </p:cNvSpPr>
          <p:nvPr>
            <p:ph type="title"/>
          </p:nvPr>
        </p:nvSpPr>
        <p:spPr>
          <a:xfrm>
            <a:off x="360000" y="1260000"/>
            <a:ext cx="5739175" cy="720197"/>
          </a:xfrm>
        </p:spPr>
        <p:txBody>
          <a:bodyPr/>
          <a:lstStyle/>
          <a:p>
            <a:r>
              <a:rPr lang="en-US" dirty="0"/>
              <a:t>Boundary Conditions / Setups </a:t>
            </a:r>
            <a:br>
              <a:rPr lang="en-US" dirty="0"/>
            </a:br>
            <a:r>
              <a:rPr lang="en-US" dirty="0" err="1"/>
              <a:t>HowTo</a:t>
            </a:r>
            <a:r>
              <a:rPr lang="en-US" dirty="0"/>
              <a:t> handle a Project</a:t>
            </a:r>
            <a:endParaRPr lang="de-DE" dirty="0"/>
          </a:p>
        </p:txBody>
      </p:sp>
    </p:spTree>
    <p:extLst>
      <p:ext uri="{BB962C8B-B14F-4D97-AF65-F5344CB8AC3E}">
        <p14:creationId xmlns:p14="http://schemas.microsoft.com/office/powerpoint/2010/main" val="2601061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a:t> </a:t>
            </a:r>
            <a:fld id="{F0389FF0-EA6C-204E-82DF-16D97CC1B00E}" type="slidenum">
              <a:rPr lang="de-DE" smtClean="0"/>
              <a:pPr/>
              <a:t>28</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0000" y="360000"/>
            <a:ext cx="11466000" cy="720000"/>
          </a:xfrm>
        </p:spPr>
        <p:txBody>
          <a:bodyPr anchor="t" anchorCtr="0"/>
          <a:lstStyle/>
          <a:p>
            <a:r>
              <a:rPr lang="en-US" dirty="0"/>
              <a:t>Boundary Conditions / Setups</a:t>
            </a:r>
            <a:r>
              <a:rPr lang="de-DE" dirty="0"/>
              <a:t>: </a:t>
            </a:r>
            <a:r>
              <a:rPr lang="en-US" dirty="0" err="1"/>
              <a:t>HowTo</a:t>
            </a:r>
            <a:r>
              <a:rPr lang="en-US" dirty="0"/>
              <a:t> handle a Project</a:t>
            </a:r>
            <a:br>
              <a:rPr lang="de-DE" dirty="0"/>
            </a:br>
            <a:r>
              <a:rPr lang="de-DE" dirty="0" err="1">
                <a:solidFill>
                  <a:schemeClr val="bg2"/>
                </a:solidFill>
              </a:rPr>
              <a:t>Specifying</a:t>
            </a:r>
            <a:r>
              <a:rPr lang="de-DE" dirty="0">
                <a:solidFill>
                  <a:schemeClr val="bg2"/>
                </a:solidFill>
              </a:rPr>
              <a:t> BC Target                                                                                         </a:t>
            </a:r>
            <a:r>
              <a:rPr lang="de-DE" dirty="0">
                <a:solidFill>
                  <a:schemeClr val="bg2"/>
                </a:solidFill>
                <a:sym typeface="Wingdings" panose="05000000000000000000" pitchFamily="2" charset="2"/>
              </a:rPr>
              <a:t> </a:t>
            </a:r>
            <a:r>
              <a:rPr lang="de-DE" dirty="0">
                <a:solidFill>
                  <a:schemeClr val="bg2"/>
                </a:solidFill>
              </a:rPr>
              <a:t> </a:t>
            </a:r>
            <a:r>
              <a:rPr lang="de-DE" dirty="0" err="1">
                <a:solidFill>
                  <a:schemeClr val="bg2"/>
                </a:solidFill>
              </a:rPr>
              <a:t>launch.json</a:t>
            </a:r>
            <a:endParaRPr lang="de-DE" dirty="0">
              <a:solidFill>
                <a:schemeClr val="bg2"/>
              </a:solidFill>
            </a:endParaRPr>
          </a:p>
        </p:txBody>
      </p:sp>
      <p:sp>
        <p:nvSpPr>
          <p:cNvPr id="47" name="Textplatzhalter 11">
            <a:extLst>
              <a:ext uri="{FF2B5EF4-FFF2-40B4-BE49-F238E27FC236}">
                <a16:creationId xmlns:a16="http://schemas.microsoft.com/office/drawing/2014/main" id="{FE2A3A0D-F624-4D16-9647-A78899A3EEB0}"/>
              </a:ext>
            </a:extLst>
          </p:cNvPr>
          <p:cNvSpPr>
            <a:spLocks noGrp="1"/>
          </p:cNvSpPr>
          <p:nvPr>
            <p:ph type="body" sz="quarter" idx="10"/>
          </p:nvPr>
        </p:nvSpPr>
        <p:spPr>
          <a:xfrm>
            <a:off x="360000" y="1440000"/>
            <a:ext cx="6699168" cy="1301180"/>
          </a:xfrm>
        </p:spPr>
        <p:txBody>
          <a:bodyPr/>
          <a:lstStyle/>
          <a:p>
            <a:r>
              <a:rPr lang="de-DE" dirty="0" err="1"/>
              <a:t>Defines</a:t>
            </a:r>
            <a:r>
              <a:rPr lang="de-DE" dirty="0"/>
              <a:t> </a:t>
            </a:r>
            <a:r>
              <a:rPr lang="de-DE" dirty="0" err="1"/>
              <a:t>the</a:t>
            </a:r>
            <a:r>
              <a:rPr lang="de-DE" dirty="0"/>
              <a:t> „Target System“ and </a:t>
            </a:r>
            <a:r>
              <a:rPr lang="de-DE" dirty="0" err="1"/>
              <a:t>how</a:t>
            </a:r>
            <a:r>
              <a:rPr lang="de-DE" dirty="0"/>
              <a:t> </a:t>
            </a:r>
            <a:r>
              <a:rPr lang="de-DE" dirty="0" err="1"/>
              <a:t>to</a:t>
            </a:r>
            <a:r>
              <a:rPr lang="de-DE" dirty="0"/>
              <a:t> </a:t>
            </a:r>
            <a:r>
              <a:rPr lang="de-DE" dirty="0" err="1"/>
              <a:t>start</a:t>
            </a:r>
            <a:r>
              <a:rPr lang="de-DE" dirty="0"/>
              <a:t> </a:t>
            </a:r>
            <a:r>
              <a:rPr lang="de-DE" dirty="0" err="1"/>
              <a:t>it</a:t>
            </a:r>
            <a:endParaRPr lang="de-DE" dirty="0"/>
          </a:p>
          <a:p>
            <a:r>
              <a:rPr lang="de-DE" dirty="0" err="1"/>
              <a:t>Located</a:t>
            </a:r>
            <a:r>
              <a:rPr lang="de-DE" dirty="0"/>
              <a:t> in „</a:t>
            </a:r>
            <a:r>
              <a:rPr lang="de-DE" dirty="0" err="1"/>
              <a:t>MyProject</a:t>
            </a:r>
            <a:r>
              <a:rPr lang="de-DE" dirty="0"/>
              <a:t>“/.</a:t>
            </a:r>
            <a:r>
              <a:rPr lang="de-DE" dirty="0" err="1"/>
              <a:t>vscode</a:t>
            </a:r>
            <a:r>
              <a:rPr lang="de-DE" dirty="0"/>
              <a:t>/</a:t>
            </a:r>
            <a:r>
              <a:rPr lang="de-DE" dirty="0" err="1"/>
              <a:t>launch.json</a:t>
            </a:r>
            <a:br>
              <a:rPr lang="de-DE" dirty="0"/>
            </a:br>
            <a:r>
              <a:rPr lang="de-DE" sz="1000" dirty="0">
                <a:hlinkClick r:id="rId3"/>
              </a:rPr>
              <a:t>https://docs.microsoft.com/en-us/dynamics365/business-central/dev-itpro/developer/devenv-json-files#Launchjson</a:t>
            </a:r>
            <a:br>
              <a:rPr lang="de-DE" dirty="0"/>
            </a:br>
            <a:br>
              <a:rPr lang="de-DE" dirty="0"/>
            </a:br>
            <a:br>
              <a:rPr lang="de-DE" dirty="0"/>
            </a:br>
            <a:br>
              <a:rPr lang="de-DE" dirty="0"/>
            </a:br>
            <a:br>
              <a:rPr lang="de-DE" dirty="0"/>
            </a:br>
            <a:br>
              <a:rPr lang="de-DE" dirty="0"/>
            </a:br>
            <a:endParaRPr lang="de-DE" dirty="0"/>
          </a:p>
          <a:p>
            <a:endParaRPr lang="de-DE" dirty="0"/>
          </a:p>
          <a:p>
            <a:endParaRPr lang="de-DE" dirty="0"/>
          </a:p>
        </p:txBody>
      </p:sp>
      <p:pic>
        <p:nvPicPr>
          <p:cNvPr id="6" name="Grafik 5">
            <a:extLst>
              <a:ext uri="{FF2B5EF4-FFF2-40B4-BE49-F238E27FC236}">
                <a16:creationId xmlns:a16="http://schemas.microsoft.com/office/drawing/2014/main" id="{94623EA6-4426-4C8A-A26B-0DF5B1ADF260}"/>
              </a:ext>
            </a:extLst>
          </p:cNvPr>
          <p:cNvPicPr>
            <a:picLocks noChangeAspect="1"/>
          </p:cNvPicPr>
          <p:nvPr/>
        </p:nvPicPr>
        <p:blipFill>
          <a:blip r:embed="rId4"/>
          <a:stretch>
            <a:fillRect/>
          </a:stretch>
        </p:blipFill>
        <p:spPr>
          <a:xfrm>
            <a:off x="360000" y="2366090"/>
            <a:ext cx="8845517" cy="4101382"/>
          </a:xfrm>
          <a:prstGeom prst="rect">
            <a:avLst/>
          </a:prstGeom>
        </p:spPr>
      </p:pic>
    </p:spTree>
    <p:extLst>
      <p:ext uri="{BB962C8B-B14F-4D97-AF65-F5344CB8AC3E}">
        <p14:creationId xmlns:p14="http://schemas.microsoft.com/office/powerpoint/2010/main" val="19883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a:t> </a:t>
            </a:r>
            <a:fld id="{F0389FF0-EA6C-204E-82DF-16D97CC1B00E}" type="slidenum">
              <a:rPr lang="de-DE" smtClean="0"/>
              <a:pPr/>
              <a:t>29</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0000" y="360000"/>
            <a:ext cx="11466000" cy="720000"/>
          </a:xfrm>
        </p:spPr>
        <p:txBody>
          <a:bodyPr anchor="t" anchorCtr="0"/>
          <a:lstStyle/>
          <a:p>
            <a:r>
              <a:rPr lang="en-US" dirty="0"/>
              <a:t>Boundary Conditions / Setups</a:t>
            </a:r>
            <a:r>
              <a:rPr lang="de-DE" dirty="0"/>
              <a:t>: </a:t>
            </a:r>
            <a:r>
              <a:rPr lang="en-US" dirty="0" err="1"/>
              <a:t>HowTo</a:t>
            </a:r>
            <a:r>
              <a:rPr lang="en-US" dirty="0"/>
              <a:t> handle a Project</a:t>
            </a:r>
            <a:br>
              <a:rPr lang="de-DE" dirty="0"/>
            </a:br>
            <a:r>
              <a:rPr lang="de-DE" dirty="0" err="1">
                <a:solidFill>
                  <a:schemeClr val="bg2"/>
                </a:solidFill>
              </a:rPr>
              <a:t>Specifying</a:t>
            </a:r>
            <a:r>
              <a:rPr lang="de-DE" dirty="0">
                <a:solidFill>
                  <a:schemeClr val="bg2"/>
                </a:solidFill>
              </a:rPr>
              <a:t> BC Target                                                                                         </a:t>
            </a:r>
            <a:r>
              <a:rPr lang="de-DE" dirty="0">
                <a:solidFill>
                  <a:schemeClr val="bg2"/>
                </a:solidFill>
                <a:sym typeface="Wingdings" panose="05000000000000000000" pitchFamily="2" charset="2"/>
              </a:rPr>
              <a:t> </a:t>
            </a:r>
            <a:r>
              <a:rPr lang="de-DE" dirty="0">
                <a:solidFill>
                  <a:schemeClr val="bg2"/>
                </a:solidFill>
              </a:rPr>
              <a:t> </a:t>
            </a:r>
            <a:r>
              <a:rPr lang="de-DE" dirty="0" err="1">
                <a:solidFill>
                  <a:schemeClr val="bg2"/>
                </a:solidFill>
              </a:rPr>
              <a:t>launch.json</a:t>
            </a:r>
            <a:endParaRPr lang="de-DE" dirty="0">
              <a:solidFill>
                <a:schemeClr val="bg2"/>
              </a:solidFill>
            </a:endParaRPr>
          </a:p>
        </p:txBody>
      </p:sp>
      <p:sp>
        <p:nvSpPr>
          <p:cNvPr id="47" name="Textplatzhalter 11">
            <a:extLst>
              <a:ext uri="{FF2B5EF4-FFF2-40B4-BE49-F238E27FC236}">
                <a16:creationId xmlns:a16="http://schemas.microsoft.com/office/drawing/2014/main" id="{FE2A3A0D-F624-4D16-9647-A78899A3EEB0}"/>
              </a:ext>
            </a:extLst>
          </p:cNvPr>
          <p:cNvSpPr>
            <a:spLocks noGrp="1"/>
          </p:cNvSpPr>
          <p:nvPr>
            <p:ph type="body" sz="quarter" idx="10"/>
          </p:nvPr>
        </p:nvSpPr>
        <p:spPr>
          <a:xfrm>
            <a:off x="360000" y="1275617"/>
            <a:ext cx="6699168" cy="365126"/>
          </a:xfrm>
        </p:spPr>
        <p:txBody>
          <a:bodyPr/>
          <a:lstStyle/>
          <a:p>
            <a:r>
              <a:rPr lang="de-DE" dirty="0" err="1"/>
              <a:t>more</a:t>
            </a:r>
            <a:r>
              <a:rPr lang="de-DE" dirty="0"/>
              <a:t> </a:t>
            </a:r>
            <a:r>
              <a:rPr lang="de-DE" dirty="0" err="1"/>
              <a:t>detailed</a:t>
            </a:r>
            <a:br>
              <a:rPr lang="de-DE" dirty="0"/>
            </a:br>
            <a:br>
              <a:rPr lang="de-DE" dirty="0"/>
            </a:br>
            <a:br>
              <a:rPr lang="de-DE" dirty="0"/>
            </a:br>
            <a:br>
              <a:rPr lang="de-DE" dirty="0"/>
            </a:br>
            <a:br>
              <a:rPr lang="de-DE" dirty="0"/>
            </a:br>
            <a:br>
              <a:rPr lang="de-DE" dirty="0"/>
            </a:br>
            <a:endParaRPr lang="de-DE" dirty="0"/>
          </a:p>
          <a:p>
            <a:endParaRPr lang="de-DE" dirty="0"/>
          </a:p>
          <a:p>
            <a:endParaRPr lang="de-DE" dirty="0"/>
          </a:p>
        </p:txBody>
      </p:sp>
      <p:pic>
        <p:nvPicPr>
          <p:cNvPr id="7" name="Grafik 6">
            <a:extLst>
              <a:ext uri="{FF2B5EF4-FFF2-40B4-BE49-F238E27FC236}">
                <a16:creationId xmlns:a16="http://schemas.microsoft.com/office/drawing/2014/main" id="{FF911DFB-F426-4F73-AA2A-C5DE29D6D841}"/>
              </a:ext>
            </a:extLst>
          </p:cNvPr>
          <p:cNvPicPr>
            <a:picLocks noChangeAspect="1"/>
          </p:cNvPicPr>
          <p:nvPr/>
        </p:nvPicPr>
        <p:blipFill>
          <a:blip r:embed="rId3"/>
          <a:stretch>
            <a:fillRect/>
          </a:stretch>
        </p:blipFill>
        <p:spPr>
          <a:xfrm>
            <a:off x="1284264" y="1602085"/>
            <a:ext cx="10520739" cy="4916653"/>
          </a:xfrm>
          <a:prstGeom prst="rect">
            <a:avLst/>
          </a:prstGeom>
        </p:spPr>
      </p:pic>
      <p:pic>
        <p:nvPicPr>
          <p:cNvPr id="5" name="Grafik 4">
            <a:extLst>
              <a:ext uri="{FF2B5EF4-FFF2-40B4-BE49-F238E27FC236}">
                <a16:creationId xmlns:a16="http://schemas.microsoft.com/office/drawing/2014/main" id="{B0638B55-7C87-4937-AB39-E4C3AA43BCAB}"/>
              </a:ext>
            </a:extLst>
          </p:cNvPr>
          <p:cNvPicPr>
            <a:picLocks noChangeAspect="1"/>
          </p:cNvPicPr>
          <p:nvPr/>
        </p:nvPicPr>
        <p:blipFill>
          <a:blip r:embed="rId4"/>
          <a:stretch>
            <a:fillRect/>
          </a:stretch>
        </p:blipFill>
        <p:spPr>
          <a:xfrm>
            <a:off x="-446430" y="2763357"/>
            <a:ext cx="7639159" cy="3542032"/>
          </a:xfrm>
          <a:prstGeom prst="rect">
            <a:avLst/>
          </a:prstGeom>
        </p:spPr>
      </p:pic>
      <p:sp>
        <p:nvSpPr>
          <p:cNvPr id="8" name="Rechteck 7">
            <a:extLst>
              <a:ext uri="{FF2B5EF4-FFF2-40B4-BE49-F238E27FC236}">
                <a16:creationId xmlns:a16="http://schemas.microsoft.com/office/drawing/2014/main" id="{B00EAF9C-96D0-4DBE-AEBA-49C7EC5624B8}"/>
              </a:ext>
            </a:extLst>
          </p:cNvPr>
          <p:cNvSpPr/>
          <p:nvPr/>
        </p:nvSpPr>
        <p:spPr>
          <a:xfrm>
            <a:off x="4675908" y="4320732"/>
            <a:ext cx="1018309" cy="156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hteck 10">
            <a:extLst>
              <a:ext uri="{FF2B5EF4-FFF2-40B4-BE49-F238E27FC236}">
                <a16:creationId xmlns:a16="http://schemas.microsoft.com/office/drawing/2014/main" id="{8C70765E-107B-46B6-B939-B0C67ACD499D}"/>
              </a:ext>
            </a:extLst>
          </p:cNvPr>
          <p:cNvSpPr/>
          <p:nvPr/>
        </p:nvSpPr>
        <p:spPr>
          <a:xfrm>
            <a:off x="4060083" y="4477662"/>
            <a:ext cx="294203" cy="156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eck 11">
            <a:extLst>
              <a:ext uri="{FF2B5EF4-FFF2-40B4-BE49-F238E27FC236}">
                <a16:creationId xmlns:a16="http://schemas.microsoft.com/office/drawing/2014/main" id="{E02763CE-9A01-4AFF-B3E0-0D49B4E3BBED}"/>
              </a:ext>
            </a:extLst>
          </p:cNvPr>
          <p:cNvSpPr/>
          <p:nvPr/>
        </p:nvSpPr>
        <p:spPr>
          <a:xfrm>
            <a:off x="10891761" y="6350888"/>
            <a:ext cx="615827" cy="1473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hteck 12">
            <a:extLst>
              <a:ext uri="{FF2B5EF4-FFF2-40B4-BE49-F238E27FC236}">
                <a16:creationId xmlns:a16="http://schemas.microsoft.com/office/drawing/2014/main" id="{FEBEA9EE-F77A-4E4C-B3D8-C67D637ECBE2}"/>
              </a:ext>
            </a:extLst>
          </p:cNvPr>
          <p:cNvSpPr/>
          <p:nvPr/>
        </p:nvSpPr>
        <p:spPr>
          <a:xfrm>
            <a:off x="2943994" y="6336280"/>
            <a:ext cx="827906" cy="1824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hteck 13">
            <a:extLst>
              <a:ext uri="{FF2B5EF4-FFF2-40B4-BE49-F238E27FC236}">
                <a16:creationId xmlns:a16="http://schemas.microsoft.com/office/drawing/2014/main" id="{9F1EEF76-42C3-4198-B236-1057A7A26B28}"/>
              </a:ext>
            </a:extLst>
          </p:cNvPr>
          <p:cNvSpPr/>
          <p:nvPr/>
        </p:nvSpPr>
        <p:spPr>
          <a:xfrm>
            <a:off x="10071071" y="4229910"/>
            <a:ext cx="764569" cy="1473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a:extLst>
              <a:ext uri="{FF2B5EF4-FFF2-40B4-BE49-F238E27FC236}">
                <a16:creationId xmlns:a16="http://schemas.microsoft.com/office/drawing/2014/main" id="{1F35F878-E1CE-4BC0-8F9F-5999F5DB2C42}"/>
              </a:ext>
            </a:extLst>
          </p:cNvPr>
          <p:cNvSpPr/>
          <p:nvPr/>
        </p:nvSpPr>
        <p:spPr>
          <a:xfrm>
            <a:off x="11040435" y="4231814"/>
            <a:ext cx="719470" cy="14735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hteck 15">
            <a:extLst>
              <a:ext uri="{FF2B5EF4-FFF2-40B4-BE49-F238E27FC236}">
                <a16:creationId xmlns:a16="http://schemas.microsoft.com/office/drawing/2014/main" id="{443CF3CE-D23A-4EAA-B7FC-3902AED522C2}"/>
              </a:ext>
            </a:extLst>
          </p:cNvPr>
          <p:cNvSpPr/>
          <p:nvPr/>
        </p:nvSpPr>
        <p:spPr>
          <a:xfrm>
            <a:off x="2943994" y="2241272"/>
            <a:ext cx="1116088" cy="19569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9" name="Gerader Verbinder 18">
            <a:extLst>
              <a:ext uri="{FF2B5EF4-FFF2-40B4-BE49-F238E27FC236}">
                <a16:creationId xmlns:a16="http://schemas.microsoft.com/office/drawing/2014/main" id="{981BBC63-85A1-40AF-871F-B5125145001C}"/>
              </a:ext>
            </a:extLst>
          </p:cNvPr>
          <p:cNvCxnSpPr>
            <a:cxnSpLocks/>
            <a:stCxn id="13" idx="3"/>
            <a:endCxn id="12" idx="1"/>
          </p:cNvCxnSpPr>
          <p:nvPr/>
        </p:nvCxnSpPr>
        <p:spPr>
          <a:xfrm flipV="1">
            <a:off x="3771900" y="6424567"/>
            <a:ext cx="7119861" cy="2942"/>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E5B3DE47-1C14-4B31-BEB9-0AB6CB7ACA75}"/>
              </a:ext>
            </a:extLst>
          </p:cNvPr>
          <p:cNvCxnSpPr>
            <a:cxnSpLocks/>
            <a:stCxn id="16" idx="2"/>
            <a:endCxn id="25" idx="1"/>
          </p:cNvCxnSpPr>
          <p:nvPr/>
        </p:nvCxnSpPr>
        <p:spPr>
          <a:xfrm>
            <a:off x="3502038" y="2436970"/>
            <a:ext cx="1204348" cy="2262674"/>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hteck 24">
            <a:extLst>
              <a:ext uri="{FF2B5EF4-FFF2-40B4-BE49-F238E27FC236}">
                <a16:creationId xmlns:a16="http://schemas.microsoft.com/office/drawing/2014/main" id="{D3327A00-8200-468E-B7A7-7599E017AF13}"/>
              </a:ext>
            </a:extLst>
          </p:cNvPr>
          <p:cNvSpPr/>
          <p:nvPr/>
        </p:nvSpPr>
        <p:spPr>
          <a:xfrm>
            <a:off x="4706386" y="4621179"/>
            <a:ext cx="884517" cy="156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7" name="Gerader Verbinder 26">
            <a:extLst>
              <a:ext uri="{FF2B5EF4-FFF2-40B4-BE49-F238E27FC236}">
                <a16:creationId xmlns:a16="http://schemas.microsoft.com/office/drawing/2014/main" id="{CF98A73A-B8D1-44DB-B860-E6ADF7DF96E4}"/>
              </a:ext>
            </a:extLst>
          </p:cNvPr>
          <p:cNvCxnSpPr>
            <a:cxnSpLocks/>
            <a:stCxn id="8" idx="3"/>
            <a:endCxn id="14" idx="1"/>
          </p:cNvCxnSpPr>
          <p:nvPr/>
        </p:nvCxnSpPr>
        <p:spPr>
          <a:xfrm flipV="1">
            <a:off x="5694217" y="4303589"/>
            <a:ext cx="4376854" cy="95608"/>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Verbinder: gewinkelt 32">
            <a:extLst>
              <a:ext uri="{FF2B5EF4-FFF2-40B4-BE49-F238E27FC236}">
                <a16:creationId xmlns:a16="http://schemas.microsoft.com/office/drawing/2014/main" id="{23A6D676-40AD-46A8-AD0B-7749EB092CBC}"/>
              </a:ext>
            </a:extLst>
          </p:cNvPr>
          <p:cNvCxnSpPr>
            <a:cxnSpLocks/>
            <a:stCxn id="25" idx="3"/>
            <a:endCxn id="15" idx="2"/>
          </p:cNvCxnSpPr>
          <p:nvPr/>
        </p:nvCxnSpPr>
        <p:spPr>
          <a:xfrm flipV="1">
            <a:off x="5590903" y="4379172"/>
            <a:ext cx="5809267" cy="320472"/>
          </a:xfrm>
          <a:prstGeom prst="bentConnector2">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Verbinder: gewinkelt 36">
            <a:extLst>
              <a:ext uri="{FF2B5EF4-FFF2-40B4-BE49-F238E27FC236}">
                <a16:creationId xmlns:a16="http://schemas.microsoft.com/office/drawing/2014/main" id="{F279AFF9-92B6-4C0D-8EAA-B5504C20B8BC}"/>
              </a:ext>
            </a:extLst>
          </p:cNvPr>
          <p:cNvCxnSpPr>
            <a:cxnSpLocks/>
            <a:stCxn id="11" idx="2"/>
            <a:endCxn id="12" idx="1"/>
          </p:cNvCxnSpPr>
          <p:nvPr/>
        </p:nvCxnSpPr>
        <p:spPr>
          <a:xfrm rot="16200000" flipH="1">
            <a:off x="6654485" y="2187291"/>
            <a:ext cx="1789976" cy="6684576"/>
          </a:xfrm>
          <a:prstGeom prst="bentConnector2">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Rechteck 20">
            <a:extLst>
              <a:ext uri="{FF2B5EF4-FFF2-40B4-BE49-F238E27FC236}">
                <a16:creationId xmlns:a16="http://schemas.microsoft.com/office/drawing/2014/main" id="{06ADAF99-B359-4256-98F6-CF5DEB59123F}"/>
              </a:ext>
            </a:extLst>
          </p:cNvPr>
          <p:cNvSpPr/>
          <p:nvPr/>
        </p:nvSpPr>
        <p:spPr>
          <a:xfrm>
            <a:off x="2309347" y="3037499"/>
            <a:ext cx="1116088" cy="19569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hteck 23">
            <a:extLst>
              <a:ext uri="{FF2B5EF4-FFF2-40B4-BE49-F238E27FC236}">
                <a16:creationId xmlns:a16="http://schemas.microsoft.com/office/drawing/2014/main" id="{CB999D14-26C3-449A-A8C2-E4B71E87B071}"/>
              </a:ext>
            </a:extLst>
          </p:cNvPr>
          <p:cNvSpPr/>
          <p:nvPr/>
        </p:nvSpPr>
        <p:spPr>
          <a:xfrm>
            <a:off x="0" y="4484489"/>
            <a:ext cx="1116088" cy="19569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745773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4ECE71-43C6-4A78-92CF-41095DEA88FC}"/>
              </a:ext>
            </a:extLst>
          </p:cNvPr>
          <p:cNvSpPr>
            <a:spLocks noGrp="1"/>
          </p:cNvSpPr>
          <p:nvPr>
            <p:ph type="title"/>
          </p:nvPr>
        </p:nvSpPr>
        <p:spPr/>
        <p:txBody>
          <a:bodyPr/>
          <a:lstStyle/>
          <a:p>
            <a:r>
              <a:rPr lang="de-DE" dirty="0"/>
              <a:t>Core Statements on </a:t>
            </a:r>
            <a:r>
              <a:rPr lang="de-DE" dirty="0" err="1"/>
              <a:t>the</a:t>
            </a:r>
            <a:r>
              <a:rPr lang="de-DE" dirty="0"/>
              <a:t> </a:t>
            </a:r>
            <a:r>
              <a:rPr lang="de-DE" dirty="0" err="1"/>
              <a:t>subject</a:t>
            </a:r>
            <a:r>
              <a:rPr lang="de-DE" dirty="0"/>
              <a:t> </a:t>
            </a:r>
            <a:r>
              <a:rPr lang="de-DE" dirty="0" err="1"/>
              <a:t>of</a:t>
            </a:r>
            <a:r>
              <a:rPr lang="de-DE" dirty="0"/>
              <a:t> </a:t>
            </a:r>
            <a:r>
              <a:rPr lang="de-DE" dirty="0" err="1"/>
              <a:t>Programming</a:t>
            </a:r>
            <a:r>
              <a:rPr lang="de-DE" dirty="0"/>
              <a:t> AL</a:t>
            </a:r>
            <a:br>
              <a:rPr lang="de-DE" dirty="0"/>
            </a:br>
            <a:r>
              <a:rPr lang="en-GB" dirty="0">
                <a:solidFill>
                  <a:schemeClr val="bg2"/>
                </a:solidFill>
              </a:rPr>
              <a:t>What the wise man says</a:t>
            </a:r>
            <a:endParaRPr lang="en-GB" dirty="0"/>
          </a:p>
        </p:txBody>
      </p:sp>
      <p:sp>
        <p:nvSpPr>
          <p:cNvPr id="3" name="Datumsplatzhalter 2">
            <a:extLst>
              <a:ext uri="{FF2B5EF4-FFF2-40B4-BE49-F238E27FC236}">
                <a16:creationId xmlns:a16="http://schemas.microsoft.com/office/drawing/2014/main" id="{7C7E592B-CBF1-4127-8C8E-3A086943F32A}"/>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7E61AC35-B360-48F9-9D39-46EC1D427FE9}"/>
              </a:ext>
            </a:extLst>
          </p:cNvPr>
          <p:cNvSpPr>
            <a:spLocks noGrp="1"/>
          </p:cNvSpPr>
          <p:nvPr>
            <p:ph type="sldNum" sz="quarter" idx="4"/>
          </p:nvPr>
        </p:nvSpPr>
        <p:spPr/>
        <p:txBody>
          <a:bodyPr/>
          <a:lstStyle/>
          <a:p>
            <a:r>
              <a:rPr lang="de-DE"/>
              <a:t> </a:t>
            </a:r>
            <a:fld id="{F0389FF0-EA6C-204E-82DF-16D97CC1B00E}" type="slidenum">
              <a:rPr lang="de-DE" smtClean="0"/>
              <a:pPr/>
              <a:t>3</a:t>
            </a:fld>
            <a:endParaRPr lang="de-DE"/>
          </a:p>
        </p:txBody>
      </p:sp>
      <p:pic>
        <p:nvPicPr>
          <p:cNvPr id="6" name="Grafik 5">
            <a:extLst>
              <a:ext uri="{FF2B5EF4-FFF2-40B4-BE49-F238E27FC236}">
                <a16:creationId xmlns:a16="http://schemas.microsoft.com/office/drawing/2014/main" id="{077AA54B-C5A0-47F6-B79B-38B49F51A170}"/>
              </a:ext>
            </a:extLst>
          </p:cNvPr>
          <p:cNvPicPr>
            <a:picLocks noChangeAspect="1"/>
          </p:cNvPicPr>
          <p:nvPr/>
        </p:nvPicPr>
        <p:blipFill>
          <a:blip r:embed="rId2"/>
          <a:stretch>
            <a:fillRect/>
          </a:stretch>
        </p:blipFill>
        <p:spPr>
          <a:xfrm>
            <a:off x="360000" y="1439563"/>
            <a:ext cx="2829328" cy="2728080"/>
          </a:xfrm>
          <a:prstGeom prst="rect">
            <a:avLst/>
          </a:prstGeom>
        </p:spPr>
      </p:pic>
      <p:sp>
        <p:nvSpPr>
          <p:cNvPr id="7" name="Rechteck 6">
            <a:extLst>
              <a:ext uri="{FF2B5EF4-FFF2-40B4-BE49-F238E27FC236}">
                <a16:creationId xmlns:a16="http://schemas.microsoft.com/office/drawing/2014/main" id="{4CA555EE-8F85-457D-908D-AF6C2C29F943}"/>
              </a:ext>
            </a:extLst>
          </p:cNvPr>
          <p:cNvSpPr/>
          <p:nvPr/>
        </p:nvSpPr>
        <p:spPr>
          <a:xfrm>
            <a:off x="1317464" y="2346403"/>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hteck 7">
            <a:extLst>
              <a:ext uri="{FF2B5EF4-FFF2-40B4-BE49-F238E27FC236}">
                <a16:creationId xmlns:a16="http://schemas.microsoft.com/office/drawing/2014/main" id="{2815B21A-94F6-4C22-AF0E-62F493F60FC6}"/>
              </a:ext>
            </a:extLst>
          </p:cNvPr>
          <p:cNvSpPr/>
          <p:nvPr/>
        </p:nvSpPr>
        <p:spPr>
          <a:xfrm>
            <a:off x="4016829" y="1439563"/>
            <a:ext cx="7663542" cy="466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dirty="0" err="1">
                <a:solidFill>
                  <a:srgbClr val="04276E"/>
                </a:solidFill>
              </a:rPr>
              <a:t>Programming</a:t>
            </a:r>
            <a:r>
              <a:rPr lang="de-DE" sz="1400" dirty="0">
                <a:solidFill>
                  <a:srgbClr val="04276E"/>
                </a:solidFill>
              </a:rPr>
              <a:t> AL </a:t>
            </a:r>
            <a:r>
              <a:rPr lang="de-DE" sz="1400" dirty="0" err="1">
                <a:solidFill>
                  <a:srgbClr val="04276E"/>
                </a:solidFill>
              </a:rPr>
              <a:t>is</a:t>
            </a:r>
            <a:r>
              <a:rPr lang="de-DE" sz="1400" dirty="0">
                <a:solidFill>
                  <a:srgbClr val="04276E"/>
                </a:solidFill>
              </a:rPr>
              <a:t> </a:t>
            </a:r>
            <a:r>
              <a:rPr lang="de-DE" sz="1400" dirty="0" err="1">
                <a:solidFill>
                  <a:srgbClr val="04276E"/>
                </a:solidFill>
              </a:rPr>
              <a:t>almost</a:t>
            </a:r>
            <a:r>
              <a:rPr lang="de-DE" sz="1400" dirty="0">
                <a:solidFill>
                  <a:srgbClr val="04276E"/>
                </a:solidFill>
              </a:rPr>
              <a:t> like </a:t>
            </a:r>
            <a:r>
              <a:rPr lang="de-DE" sz="1400" dirty="0" err="1">
                <a:solidFill>
                  <a:srgbClr val="04276E"/>
                </a:solidFill>
              </a:rPr>
              <a:t>programming</a:t>
            </a:r>
            <a:r>
              <a:rPr lang="de-DE" sz="1400" dirty="0">
                <a:solidFill>
                  <a:srgbClr val="04276E"/>
                </a:solidFill>
              </a:rPr>
              <a:t> C/Side TXT </a:t>
            </a:r>
            <a:r>
              <a:rPr lang="de-DE" sz="1400" dirty="0" err="1">
                <a:solidFill>
                  <a:srgbClr val="04276E"/>
                </a:solidFill>
              </a:rPr>
              <a:t>files</a:t>
            </a:r>
            <a:endParaRPr lang="en-GB" sz="1400" dirty="0">
              <a:solidFill>
                <a:srgbClr val="04276E"/>
              </a:solidFill>
            </a:endParaRPr>
          </a:p>
        </p:txBody>
      </p:sp>
      <p:sp>
        <p:nvSpPr>
          <p:cNvPr id="9" name="Rechteck 8">
            <a:extLst>
              <a:ext uri="{FF2B5EF4-FFF2-40B4-BE49-F238E27FC236}">
                <a16:creationId xmlns:a16="http://schemas.microsoft.com/office/drawing/2014/main" id="{478A6553-7CA4-431E-A61C-FEA256C294E8}"/>
              </a:ext>
            </a:extLst>
          </p:cNvPr>
          <p:cNvSpPr/>
          <p:nvPr/>
        </p:nvSpPr>
        <p:spPr>
          <a:xfrm>
            <a:off x="4016829" y="2064041"/>
            <a:ext cx="7663542" cy="466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rgbClr val="04276E"/>
                </a:solidFill>
              </a:rPr>
              <a:t>Use MS Txt2AL Converter whenever you‘re helpless</a:t>
            </a:r>
          </a:p>
        </p:txBody>
      </p:sp>
      <p:sp>
        <p:nvSpPr>
          <p:cNvPr id="10" name="Rechteck 9">
            <a:extLst>
              <a:ext uri="{FF2B5EF4-FFF2-40B4-BE49-F238E27FC236}">
                <a16:creationId xmlns:a16="http://schemas.microsoft.com/office/drawing/2014/main" id="{00AE8DB5-4682-46EC-A8A8-E5B997FEE0DD}"/>
              </a:ext>
            </a:extLst>
          </p:cNvPr>
          <p:cNvSpPr/>
          <p:nvPr/>
        </p:nvSpPr>
        <p:spPr>
          <a:xfrm>
            <a:off x="4016829" y="2688519"/>
            <a:ext cx="7663542" cy="466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rgbClr val="04276E"/>
                </a:solidFill>
              </a:rPr>
              <a:t>What changes is the object structure: Fobs in Object Designer </a:t>
            </a:r>
            <a:r>
              <a:rPr lang="en-GB" sz="1400" dirty="0">
                <a:solidFill>
                  <a:srgbClr val="04276E"/>
                </a:solidFill>
                <a:sym typeface="Wingdings" panose="05000000000000000000" pitchFamily="2" charset="2"/>
              </a:rPr>
              <a:t> </a:t>
            </a:r>
            <a:r>
              <a:rPr lang="en-GB" sz="1400" dirty="0">
                <a:solidFill>
                  <a:srgbClr val="04276E"/>
                </a:solidFill>
              </a:rPr>
              <a:t>AL (txt) Files in File System</a:t>
            </a:r>
          </a:p>
        </p:txBody>
      </p:sp>
      <p:sp>
        <p:nvSpPr>
          <p:cNvPr id="13" name="Rechteck 12">
            <a:extLst>
              <a:ext uri="{FF2B5EF4-FFF2-40B4-BE49-F238E27FC236}">
                <a16:creationId xmlns:a16="http://schemas.microsoft.com/office/drawing/2014/main" id="{8B88AF5D-2710-400E-8D02-896040437A0E}"/>
              </a:ext>
            </a:extLst>
          </p:cNvPr>
          <p:cNvSpPr/>
          <p:nvPr/>
        </p:nvSpPr>
        <p:spPr>
          <a:xfrm>
            <a:off x="4016829" y="3312997"/>
            <a:ext cx="7663542" cy="1107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rgbClr val="04276E"/>
                </a:solidFill>
              </a:rPr>
              <a:t>It is crucial to setup a normalized file structure to </a:t>
            </a:r>
          </a:p>
          <a:p>
            <a:pPr marL="285750" indent="-285750">
              <a:buFontTx/>
              <a:buChar char="-"/>
            </a:pPr>
            <a:r>
              <a:rPr lang="en-GB" sz="1400" dirty="0">
                <a:solidFill>
                  <a:srgbClr val="04276E"/>
                </a:solidFill>
              </a:rPr>
              <a:t>become more efficient</a:t>
            </a:r>
          </a:p>
          <a:p>
            <a:pPr marL="285750" indent="-285750">
              <a:buFontTx/>
              <a:buChar char="-"/>
            </a:pPr>
            <a:r>
              <a:rPr lang="en-GB" sz="1400" dirty="0">
                <a:solidFill>
                  <a:srgbClr val="04276E"/>
                </a:solidFill>
              </a:rPr>
              <a:t>give „everyone“ the chance to „participate a development“ without the need of lengthy project individual introductions</a:t>
            </a:r>
          </a:p>
        </p:txBody>
      </p:sp>
      <p:sp>
        <p:nvSpPr>
          <p:cNvPr id="14" name="Rechteck 13">
            <a:extLst>
              <a:ext uri="{FF2B5EF4-FFF2-40B4-BE49-F238E27FC236}">
                <a16:creationId xmlns:a16="http://schemas.microsoft.com/office/drawing/2014/main" id="{7C835568-4531-4477-9120-3F3102AAE6A1}"/>
              </a:ext>
            </a:extLst>
          </p:cNvPr>
          <p:cNvSpPr/>
          <p:nvPr/>
        </p:nvSpPr>
        <p:spPr>
          <a:xfrm>
            <a:off x="4016829" y="4579043"/>
            <a:ext cx="7663542" cy="585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rgbClr val="04276E"/>
                </a:solidFill>
              </a:rPr>
              <a:t>It is lots more about getting familiar with guidelines and „doings“ than learning to code AL</a:t>
            </a:r>
          </a:p>
        </p:txBody>
      </p:sp>
      <p:sp>
        <p:nvSpPr>
          <p:cNvPr id="15" name="Rechteck 14">
            <a:extLst>
              <a:ext uri="{FF2B5EF4-FFF2-40B4-BE49-F238E27FC236}">
                <a16:creationId xmlns:a16="http://schemas.microsoft.com/office/drawing/2014/main" id="{CF057211-661C-40BF-9BFF-DCA5C3D7825F}"/>
              </a:ext>
            </a:extLst>
          </p:cNvPr>
          <p:cNvSpPr/>
          <p:nvPr/>
        </p:nvSpPr>
        <p:spPr>
          <a:xfrm>
            <a:off x="4016829" y="5323321"/>
            <a:ext cx="7663542" cy="585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rgbClr val="04276E"/>
                </a:solidFill>
              </a:rPr>
              <a:t>if “actions are too cumbersome”, we will think about suitable tool-assistance</a:t>
            </a:r>
          </a:p>
        </p:txBody>
      </p:sp>
      <p:cxnSp>
        <p:nvCxnSpPr>
          <p:cNvPr id="17" name="Gerader Verbinder 16">
            <a:extLst>
              <a:ext uri="{FF2B5EF4-FFF2-40B4-BE49-F238E27FC236}">
                <a16:creationId xmlns:a16="http://schemas.microsoft.com/office/drawing/2014/main" id="{8C6DB80D-8704-4F9A-83FA-C3CD76E1A093}"/>
              </a:ext>
            </a:extLst>
          </p:cNvPr>
          <p:cNvCxnSpPr>
            <a:stCxn id="7" idx="3"/>
            <a:endCxn id="8" idx="1"/>
          </p:cNvCxnSpPr>
          <p:nvPr/>
        </p:nvCxnSpPr>
        <p:spPr>
          <a:xfrm flipV="1">
            <a:off x="2231864" y="1672618"/>
            <a:ext cx="1784965" cy="1130985"/>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47AEB052-2180-4EEF-BCA8-25FA999C0526}"/>
              </a:ext>
            </a:extLst>
          </p:cNvPr>
          <p:cNvCxnSpPr>
            <a:cxnSpLocks/>
            <a:stCxn id="7" idx="3"/>
            <a:endCxn id="9" idx="1"/>
          </p:cNvCxnSpPr>
          <p:nvPr/>
        </p:nvCxnSpPr>
        <p:spPr>
          <a:xfrm flipV="1">
            <a:off x="2231864" y="2297096"/>
            <a:ext cx="1784965" cy="506507"/>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1E7B7C87-A67D-4F1A-BB30-AC8FCC627072}"/>
              </a:ext>
            </a:extLst>
          </p:cNvPr>
          <p:cNvCxnSpPr>
            <a:cxnSpLocks/>
            <a:stCxn id="7" idx="3"/>
            <a:endCxn id="10" idx="1"/>
          </p:cNvCxnSpPr>
          <p:nvPr/>
        </p:nvCxnSpPr>
        <p:spPr>
          <a:xfrm>
            <a:off x="2231864" y="2803603"/>
            <a:ext cx="1784965" cy="117971"/>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27" name="Gerader Verbinder 26">
            <a:extLst>
              <a:ext uri="{FF2B5EF4-FFF2-40B4-BE49-F238E27FC236}">
                <a16:creationId xmlns:a16="http://schemas.microsoft.com/office/drawing/2014/main" id="{365C8341-1CCB-43B7-9C49-C73C21D82AF0}"/>
              </a:ext>
            </a:extLst>
          </p:cNvPr>
          <p:cNvCxnSpPr>
            <a:cxnSpLocks/>
            <a:stCxn id="7" idx="3"/>
            <a:endCxn id="13" idx="1"/>
          </p:cNvCxnSpPr>
          <p:nvPr/>
        </p:nvCxnSpPr>
        <p:spPr>
          <a:xfrm>
            <a:off x="2231864" y="2803603"/>
            <a:ext cx="1784965" cy="1063233"/>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00E8E9A0-0047-4430-8520-E9064F5680E6}"/>
              </a:ext>
            </a:extLst>
          </p:cNvPr>
          <p:cNvCxnSpPr>
            <a:cxnSpLocks/>
            <a:stCxn id="7" idx="3"/>
            <a:endCxn id="14" idx="1"/>
          </p:cNvCxnSpPr>
          <p:nvPr/>
        </p:nvCxnSpPr>
        <p:spPr>
          <a:xfrm>
            <a:off x="2231864" y="2803603"/>
            <a:ext cx="1784965" cy="2068395"/>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DBCBC8DB-E3C0-46CE-B869-8721EEDD0D7B}"/>
              </a:ext>
            </a:extLst>
          </p:cNvPr>
          <p:cNvCxnSpPr>
            <a:cxnSpLocks/>
            <a:stCxn id="7" idx="3"/>
            <a:endCxn id="15" idx="1"/>
          </p:cNvCxnSpPr>
          <p:nvPr/>
        </p:nvCxnSpPr>
        <p:spPr>
          <a:xfrm>
            <a:off x="2231864" y="2803603"/>
            <a:ext cx="1784965" cy="2812673"/>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75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30</a:t>
            </a:fld>
            <a:endParaRPr lang="de-DE"/>
          </a:p>
        </p:txBody>
      </p:sp>
      <p:graphicFrame>
        <p:nvGraphicFramePr>
          <p:cNvPr id="8" name="Tabelle 7">
            <a:extLst>
              <a:ext uri="{FF2B5EF4-FFF2-40B4-BE49-F238E27FC236}">
                <a16:creationId xmlns:a16="http://schemas.microsoft.com/office/drawing/2014/main" id="{D65023B4-7E8A-4AC2-B698-4E5BAC2D0F21}"/>
              </a:ext>
            </a:extLst>
          </p:cNvPr>
          <p:cNvGraphicFramePr>
            <a:graphicFrameLocks noGrp="1"/>
          </p:cNvGraphicFramePr>
          <p:nvPr>
            <p:extLst>
              <p:ext uri="{D42A27DB-BD31-4B8C-83A1-F6EECF244321}">
                <p14:modId xmlns:p14="http://schemas.microsoft.com/office/powerpoint/2010/main" val="122445926"/>
              </p:ext>
            </p:extLst>
          </p:nvPr>
        </p:nvGraphicFramePr>
        <p:xfrm>
          <a:off x="365760" y="1931341"/>
          <a:ext cx="11460239" cy="4191000"/>
        </p:xfrm>
        <a:graphic>
          <a:graphicData uri="http://schemas.openxmlformats.org/drawingml/2006/table">
            <a:tbl>
              <a:tblPr firstRow="1" bandRow="1">
                <a:tableStyleId>{5C22544A-7EE6-4342-B048-85BDC9FD1C3A}</a:tableStyleId>
              </a:tblPr>
              <a:tblGrid>
                <a:gridCol w="1950720">
                  <a:extLst>
                    <a:ext uri="{9D8B030D-6E8A-4147-A177-3AD203B41FA5}">
                      <a16:colId xmlns:a16="http://schemas.microsoft.com/office/drawing/2014/main" val="16530628"/>
                    </a:ext>
                  </a:extLst>
                </a:gridCol>
                <a:gridCol w="3852672">
                  <a:extLst>
                    <a:ext uri="{9D8B030D-6E8A-4147-A177-3AD203B41FA5}">
                      <a16:colId xmlns:a16="http://schemas.microsoft.com/office/drawing/2014/main" val="704961658"/>
                    </a:ext>
                  </a:extLst>
                </a:gridCol>
                <a:gridCol w="5656847">
                  <a:extLst>
                    <a:ext uri="{9D8B030D-6E8A-4147-A177-3AD203B41FA5}">
                      <a16:colId xmlns:a16="http://schemas.microsoft.com/office/drawing/2014/main" val="1091645935"/>
                    </a:ext>
                  </a:extLst>
                </a:gridCol>
              </a:tblGrid>
              <a:tr h="370840">
                <a:tc>
                  <a:txBody>
                    <a:bodyPr/>
                    <a:lstStyle/>
                    <a:p>
                      <a:r>
                        <a:rPr lang="de-DE" sz="1400" dirty="0">
                          <a:solidFill>
                            <a:srgbClr val="002060"/>
                          </a:solidFill>
                        </a:rPr>
                        <a:t>Parameter Name</a:t>
                      </a:r>
                      <a:endParaRPr lang="en-GB" sz="1400" dirty="0">
                        <a:solidFill>
                          <a:srgbClr val="002060"/>
                        </a:solidFill>
                      </a:endParaRPr>
                    </a:p>
                  </a:txBody>
                  <a:tcPr/>
                </a:tc>
                <a:tc>
                  <a:txBody>
                    <a:bodyPr/>
                    <a:lstStyle/>
                    <a:p>
                      <a:r>
                        <a:rPr lang="de-DE" sz="1400" dirty="0">
                          <a:solidFill>
                            <a:srgbClr val="002060"/>
                          </a:solidFill>
                        </a:rPr>
                        <a:t>Description</a:t>
                      </a:r>
                      <a:endParaRPr lang="en-GB" sz="1400" dirty="0">
                        <a:solidFill>
                          <a:srgbClr val="002060"/>
                        </a:solidFill>
                      </a:endParaRPr>
                    </a:p>
                  </a:txBody>
                  <a:tcPr/>
                </a:tc>
                <a:tc>
                  <a:txBody>
                    <a:bodyPr/>
                    <a:lstStyle/>
                    <a:p>
                      <a:r>
                        <a:rPr lang="de-DE" sz="1400" dirty="0" err="1">
                          <a:solidFill>
                            <a:srgbClr val="002060"/>
                          </a:solidFill>
                        </a:rPr>
                        <a:t>Remark</a:t>
                      </a:r>
                      <a:endParaRPr lang="en-GB" sz="1400" dirty="0">
                        <a:solidFill>
                          <a:srgbClr val="002060"/>
                        </a:solidFill>
                      </a:endParaRPr>
                    </a:p>
                  </a:txBody>
                  <a:tcPr/>
                </a:tc>
                <a:extLst>
                  <a:ext uri="{0D108BD9-81ED-4DB2-BD59-A6C34878D82A}">
                    <a16:rowId xmlns:a16="http://schemas.microsoft.com/office/drawing/2014/main" val="2988357291"/>
                  </a:ext>
                </a:extLst>
              </a:tr>
              <a:tr h="370840">
                <a:tc>
                  <a:txBody>
                    <a:bodyPr/>
                    <a:lstStyle/>
                    <a:p>
                      <a:r>
                        <a:rPr lang="de-DE" sz="1400" dirty="0"/>
                        <a:t>„</a:t>
                      </a:r>
                      <a:r>
                        <a:rPr lang="de-DE" sz="1400" dirty="0" err="1"/>
                        <a:t>name</a:t>
                      </a:r>
                      <a:r>
                        <a:rPr lang="de-DE" sz="1400" dirty="0"/>
                        <a:t>“</a:t>
                      </a:r>
                      <a:endParaRPr lang="en-GB" sz="1400" dirty="0"/>
                    </a:p>
                  </a:txBody>
                  <a:tcPr/>
                </a:tc>
                <a:tc>
                  <a:txBody>
                    <a:bodyPr/>
                    <a:lstStyle/>
                    <a:p>
                      <a:r>
                        <a:rPr lang="de-DE" sz="1400" dirty="0"/>
                        <a:t>Name </a:t>
                      </a:r>
                      <a:r>
                        <a:rPr lang="de-DE" sz="1400" dirty="0" err="1"/>
                        <a:t>of</a:t>
                      </a:r>
                      <a:r>
                        <a:rPr lang="de-DE" sz="1400" dirty="0"/>
                        <a:t> </a:t>
                      </a:r>
                      <a:r>
                        <a:rPr lang="de-DE" sz="1400" dirty="0" err="1"/>
                        <a:t>the</a:t>
                      </a:r>
                      <a:r>
                        <a:rPr lang="de-DE" sz="1400" dirty="0"/>
                        <a:t> „</a:t>
                      </a:r>
                      <a:r>
                        <a:rPr lang="de-DE" sz="1400" dirty="0" err="1"/>
                        <a:t>launcher</a:t>
                      </a:r>
                      <a:r>
                        <a:rPr lang="de-DE" sz="1400" dirty="0"/>
                        <a:t>“</a:t>
                      </a:r>
                      <a:endParaRPr lang="en-GB" sz="1400" dirty="0"/>
                    </a:p>
                  </a:txBody>
                  <a:tcPr/>
                </a:tc>
                <a:tc>
                  <a:txBody>
                    <a:bodyPr/>
                    <a:lstStyle/>
                    <a:p>
                      <a:r>
                        <a:rPr lang="de-DE" sz="1400" dirty="0" err="1"/>
                        <a:t>Arbitrary</a:t>
                      </a:r>
                      <a:r>
                        <a:rPr lang="de-DE" sz="1400" dirty="0"/>
                        <a:t> but </a:t>
                      </a:r>
                      <a:r>
                        <a:rPr lang="de-DE" sz="1400" dirty="0" err="1"/>
                        <a:t>mandatory</a:t>
                      </a:r>
                      <a:endParaRPr lang="en-GB" sz="1400" dirty="0"/>
                    </a:p>
                  </a:txBody>
                  <a:tcPr/>
                </a:tc>
                <a:extLst>
                  <a:ext uri="{0D108BD9-81ED-4DB2-BD59-A6C34878D82A}">
                    <a16:rowId xmlns:a16="http://schemas.microsoft.com/office/drawing/2014/main" val="2266530290"/>
                  </a:ext>
                </a:extLst>
              </a:tr>
              <a:tr h="370840">
                <a:tc>
                  <a:txBody>
                    <a:bodyPr/>
                    <a:lstStyle/>
                    <a:p>
                      <a:r>
                        <a:rPr lang="de-DE" sz="1400" dirty="0"/>
                        <a:t>„type“</a:t>
                      </a:r>
                      <a:endParaRPr lang="en-GB" sz="1400" dirty="0"/>
                    </a:p>
                  </a:txBody>
                  <a:tcPr/>
                </a:tc>
                <a:tc>
                  <a:txBody>
                    <a:bodyPr/>
                    <a:lstStyle/>
                    <a:p>
                      <a:r>
                        <a:rPr lang="de-DE" sz="1400" dirty="0"/>
                        <a:t>„.al“</a:t>
                      </a:r>
                      <a:endParaRPr lang="en-GB" sz="1400" dirty="0"/>
                    </a:p>
                  </a:txBody>
                  <a:tcPr/>
                </a:tc>
                <a:tc>
                  <a:txBody>
                    <a:bodyPr/>
                    <a:lstStyle/>
                    <a:p>
                      <a:r>
                        <a:rPr lang="de-DE" sz="1400" dirty="0" err="1"/>
                        <a:t>Mandatory</a:t>
                      </a:r>
                      <a:endParaRPr lang="en-GB" sz="1400" dirty="0"/>
                    </a:p>
                  </a:txBody>
                  <a:tcPr/>
                </a:tc>
                <a:extLst>
                  <a:ext uri="{0D108BD9-81ED-4DB2-BD59-A6C34878D82A}">
                    <a16:rowId xmlns:a16="http://schemas.microsoft.com/office/drawing/2014/main" val="592890454"/>
                  </a:ext>
                </a:extLst>
              </a:tr>
              <a:tr h="370840">
                <a:tc>
                  <a:txBody>
                    <a:bodyPr/>
                    <a:lstStyle/>
                    <a:p>
                      <a:r>
                        <a:rPr lang="de-DE" sz="1400" dirty="0"/>
                        <a:t>„</a:t>
                      </a:r>
                      <a:r>
                        <a:rPr lang="de-DE" sz="1400" dirty="0" err="1"/>
                        <a:t>request</a:t>
                      </a:r>
                      <a:r>
                        <a:rPr lang="de-DE" sz="1400" dirty="0"/>
                        <a:t>“</a:t>
                      </a:r>
                      <a:endParaRPr lang="en-GB" sz="1400" dirty="0"/>
                    </a:p>
                  </a:txBody>
                  <a:tcPr/>
                </a:tc>
                <a:tc>
                  <a:txBody>
                    <a:bodyPr/>
                    <a:lstStyle/>
                    <a:p>
                      <a:r>
                        <a:rPr lang="de-DE" sz="1400" dirty="0"/>
                        <a:t>„launch“</a:t>
                      </a:r>
                      <a:endParaRPr lang="en-GB" sz="1400" dirty="0"/>
                    </a:p>
                  </a:txBody>
                  <a:tcPr/>
                </a:tc>
                <a:tc>
                  <a:txBody>
                    <a:bodyPr/>
                    <a:lstStyle/>
                    <a:p>
                      <a:r>
                        <a:rPr lang="de-DE" sz="1400" dirty="0" err="1"/>
                        <a:t>Mandatory</a:t>
                      </a:r>
                      <a:endParaRPr lang="en-GB" sz="1400" dirty="0"/>
                    </a:p>
                  </a:txBody>
                  <a:tcPr/>
                </a:tc>
                <a:extLst>
                  <a:ext uri="{0D108BD9-81ED-4DB2-BD59-A6C34878D82A}">
                    <a16:rowId xmlns:a16="http://schemas.microsoft.com/office/drawing/2014/main" val="3802391587"/>
                  </a:ext>
                </a:extLst>
              </a:tr>
              <a:tr h="370840">
                <a:tc>
                  <a:txBody>
                    <a:bodyPr/>
                    <a:lstStyle/>
                    <a:p>
                      <a:r>
                        <a:rPr lang="de-DE" sz="1400" dirty="0"/>
                        <a:t>„</a:t>
                      </a:r>
                      <a:r>
                        <a:rPr lang="de-DE" sz="1400" dirty="0" err="1"/>
                        <a:t>server</a:t>
                      </a:r>
                      <a:r>
                        <a:rPr lang="de-DE" sz="1400" dirty="0"/>
                        <a:t>“</a:t>
                      </a:r>
                      <a:endParaRPr lang="en-GB" sz="1400" dirty="0"/>
                    </a:p>
                  </a:txBody>
                  <a:tcPr/>
                </a:tc>
                <a:tc>
                  <a:txBody>
                    <a:bodyPr/>
                    <a:lstStyle/>
                    <a:p>
                      <a:r>
                        <a:rPr lang="de-DE" sz="1400" dirty="0"/>
                        <a:t>NAV-Server HTTP-URL</a:t>
                      </a:r>
                      <a:endParaRPr lang="en-GB" sz="1400" dirty="0"/>
                    </a:p>
                  </a:txBody>
                  <a:tcPr/>
                </a:tc>
                <a:tc>
                  <a:txBody>
                    <a:bodyPr/>
                    <a:lstStyle/>
                    <a:p>
                      <a:endParaRPr lang="en-GB" sz="1400" dirty="0">
                        <a:solidFill>
                          <a:srgbClr val="FF0000"/>
                        </a:solidFill>
                      </a:endParaRPr>
                    </a:p>
                  </a:txBody>
                  <a:tcPr/>
                </a:tc>
                <a:extLst>
                  <a:ext uri="{0D108BD9-81ED-4DB2-BD59-A6C34878D82A}">
                    <a16:rowId xmlns:a16="http://schemas.microsoft.com/office/drawing/2014/main" val="2088694309"/>
                  </a:ext>
                </a:extLst>
              </a:tr>
              <a:tr h="370840">
                <a:tc>
                  <a:txBody>
                    <a:bodyPr/>
                    <a:lstStyle/>
                    <a:p>
                      <a:r>
                        <a:rPr lang="de-DE" sz="1400" dirty="0"/>
                        <a:t>„</a:t>
                      </a:r>
                      <a:r>
                        <a:rPr lang="de-DE" sz="1400" dirty="0" err="1"/>
                        <a:t>serverInstance</a:t>
                      </a:r>
                      <a:r>
                        <a:rPr lang="de-DE" sz="1400" dirty="0"/>
                        <a:t>“</a:t>
                      </a:r>
                      <a:endParaRPr lang="en-GB" sz="1400" dirty="0"/>
                    </a:p>
                  </a:txBody>
                  <a:tcPr/>
                </a:tc>
                <a:tc>
                  <a:txBody>
                    <a:bodyPr/>
                    <a:lstStyle/>
                    <a:p>
                      <a:r>
                        <a:rPr lang="de-DE" sz="1400" dirty="0"/>
                        <a:t>NAV-Server Instance-Name</a:t>
                      </a:r>
                      <a:endParaRPr lang="en-GB" sz="1400" dirty="0"/>
                    </a:p>
                  </a:txBody>
                  <a:tcPr/>
                </a:tc>
                <a:tc>
                  <a:txBody>
                    <a:bodyPr/>
                    <a:lstStyle/>
                    <a:p>
                      <a:endParaRPr lang="en-GB" sz="1400" dirty="0"/>
                    </a:p>
                  </a:txBody>
                  <a:tcPr/>
                </a:tc>
                <a:extLst>
                  <a:ext uri="{0D108BD9-81ED-4DB2-BD59-A6C34878D82A}">
                    <a16:rowId xmlns:a16="http://schemas.microsoft.com/office/drawing/2014/main" val="53680067"/>
                  </a:ext>
                </a:extLst>
              </a:tr>
              <a:tr h="370840">
                <a:tc>
                  <a:txBody>
                    <a:bodyPr/>
                    <a:lstStyle/>
                    <a:p>
                      <a:r>
                        <a:rPr lang="de-DE" sz="1400" dirty="0"/>
                        <a:t>“</a:t>
                      </a:r>
                      <a:r>
                        <a:rPr lang="de-DE" sz="1400" dirty="0" err="1"/>
                        <a:t>port</a:t>
                      </a:r>
                      <a:r>
                        <a:rPr lang="de-DE" sz="1400" dirty="0"/>
                        <a:t>“</a:t>
                      </a:r>
                      <a:endParaRPr lang="en-GB" sz="1400" dirty="0"/>
                    </a:p>
                  </a:txBody>
                  <a:tcPr/>
                </a:tc>
                <a:tc>
                  <a:txBody>
                    <a:bodyPr/>
                    <a:lstStyle/>
                    <a:p>
                      <a:r>
                        <a:rPr lang="de-DE" sz="1400" dirty="0"/>
                        <a:t>Development </a:t>
                      </a:r>
                      <a:r>
                        <a:rPr lang="de-DE" sz="1400" dirty="0" err="1"/>
                        <a:t>port</a:t>
                      </a:r>
                      <a:endParaRPr lang="en-GB" sz="1400" dirty="0"/>
                    </a:p>
                  </a:txBody>
                  <a:tcPr/>
                </a:tc>
                <a:tc>
                  <a:txBody>
                    <a:bodyPr/>
                    <a:lstStyle/>
                    <a:p>
                      <a:r>
                        <a:rPr lang="de-DE" sz="1400" dirty="0" err="1"/>
                        <a:t>If</a:t>
                      </a:r>
                      <a:r>
                        <a:rPr lang="de-DE" sz="1400" dirty="0"/>
                        <a:t> „</a:t>
                      </a:r>
                      <a:r>
                        <a:rPr lang="de-DE" sz="1400" dirty="0" err="1"/>
                        <a:t>server</a:t>
                      </a:r>
                      <a:r>
                        <a:rPr lang="de-DE" sz="1400" dirty="0"/>
                        <a:t>“ not </a:t>
                      </a:r>
                      <a:r>
                        <a:rPr lang="de-DE" sz="1400" dirty="0" err="1"/>
                        <a:t>configured</a:t>
                      </a:r>
                      <a:r>
                        <a:rPr lang="de-DE" sz="1400" dirty="0"/>
                        <a:t> </a:t>
                      </a:r>
                      <a:r>
                        <a:rPr lang="de-DE" sz="1400" dirty="0" err="1"/>
                        <a:t>as</a:t>
                      </a:r>
                      <a:r>
                        <a:rPr lang="de-DE" sz="1400" dirty="0"/>
                        <a:t> „[URL]:[</a:t>
                      </a:r>
                      <a:r>
                        <a:rPr lang="de-DE" sz="1400" dirty="0" err="1"/>
                        <a:t>port</a:t>
                      </a:r>
                      <a:r>
                        <a:rPr lang="de-DE" sz="1400" dirty="0"/>
                        <a:t>]“</a:t>
                      </a:r>
                      <a:endParaRPr lang="en-GB" sz="1400" dirty="0"/>
                    </a:p>
                  </a:txBody>
                  <a:tcPr/>
                </a:tc>
                <a:extLst>
                  <a:ext uri="{0D108BD9-81ED-4DB2-BD59-A6C34878D82A}">
                    <a16:rowId xmlns:a16="http://schemas.microsoft.com/office/drawing/2014/main" val="1233511211"/>
                  </a:ext>
                </a:extLst>
              </a:tr>
              <a:tr h="370840">
                <a:tc>
                  <a:txBody>
                    <a:bodyPr/>
                    <a:lstStyle/>
                    <a:p>
                      <a:r>
                        <a:rPr lang="de-DE" sz="1400" dirty="0"/>
                        <a:t>„</a:t>
                      </a:r>
                      <a:r>
                        <a:rPr lang="de-DE" sz="1400" dirty="0" err="1"/>
                        <a:t>authentication</a:t>
                      </a:r>
                      <a:r>
                        <a:rPr lang="de-DE" sz="1400" dirty="0"/>
                        <a:t>“</a:t>
                      </a:r>
                      <a:endParaRPr lang="en-GB" sz="1400" dirty="0"/>
                    </a:p>
                  </a:txBody>
                  <a:tcPr/>
                </a:tc>
                <a:tc>
                  <a:txBody>
                    <a:bodyPr/>
                    <a:lstStyle/>
                    <a:p>
                      <a:r>
                        <a:rPr lang="de-DE" sz="1400" dirty="0"/>
                        <a:t>NAV-Authentication</a:t>
                      </a:r>
                      <a:endParaRPr lang="en-GB" sz="1400" dirty="0"/>
                    </a:p>
                  </a:txBody>
                  <a:tcPr/>
                </a:tc>
                <a:tc>
                  <a:txBody>
                    <a:bodyPr/>
                    <a:lstStyle/>
                    <a:p>
                      <a:r>
                        <a:rPr lang="de-DE" sz="1400" dirty="0"/>
                        <a:t>Possible Options</a:t>
                      </a:r>
                    </a:p>
                    <a:p>
                      <a:pPr marL="171450" indent="-171450">
                        <a:buFontTx/>
                        <a:buChar char="-"/>
                      </a:pPr>
                      <a:r>
                        <a:rPr lang="de-DE" sz="1200" dirty="0"/>
                        <a:t>AAD: </a:t>
                      </a:r>
                      <a:r>
                        <a:rPr lang="de-DE" sz="1200" dirty="0" err="1"/>
                        <a:t>Active</a:t>
                      </a:r>
                      <a:r>
                        <a:rPr lang="de-DE" sz="1200" dirty="0"/>
                        <a:t> Directory</a:t>
                      </a:r>
                    </a:p>
                    <a:p>
                      <a:pPr marL="171450" indent="-171450">
                        <a:buFontTx/>
                        <a:buChar char="-"/>
                      </a:pPr>
                      <a:r>
                        <a:rPr lang="de-DE" sz="1200" dirty="0" err="1"/>
                        <a:t>UserPassword</a:t>
                      </a:r>
                      <a:r>
                        <a:rPr lang="de-DE" sz="1200" dirty="0"/>
                        <a:t>: DB</a:t>
                      </a:r>
                    </a:p>
                    <a:p>
                      <a:pPr marL="171450" indent="-171450">
                        <a:buFontTx/>
                        <a:buChar char="-"/>
                      </a:pPr>
                      <a:r>
                        <a:rPr lang="de-DE" sz="1200" dirty="0"/>
                        <a:t>Windows</a:t>
                      </a:r>
                      <a:endParaRPr lang="en-GB" sz="1200" dirty="0"/>
                    </a:p>
                  </a:txBody>
                  <a:tcPr/>
                </a:tc>
                <a:extLst>
                  <a:ext uri="{0D108BD9-81ED-4DB2-BD59-A6C34878D82A}">
                    <a16:rowId xmlns:a16="http://schemas.microsoft.com/office/drawing/2014/main" val="503891187"/>
                  </a:ext>
                </a:extLst>
              </a:tr>
              <a:tr h="370840">
                <a:tc>
                  <a:txBody>
                    <a:bodyPr/>
                    <a:lstStyle/>
                    <a:p>
                      <a:r>
                        <a:rPr lang="de-DE" sz="1400" dirty="0"/>
                        <a:t>„</a:t>
                      </a:r>
                      <a:r>
                        <a:rPr lang="de-DE" sz="1400" dirty="0" err="1"/>
                        <a:t>startupObjectType</a:t>
                      </a:r>
                      <a:r>
                        <a:rPr lang="de-DE" sz="1400" dirty="0"/>
                        <a:t>“</a:t>
                      </a:r>
                      <a:endParaRPr lang="en-GB" sz="1400" dirty="0"/>
                    </a:p>
                  </a:txBody>
                  <a:tcPr/>
                </a:tc>
                <a:tc>
                  <a:txBody>
                    <a:bodyPr/>
                    <a:lstStyle/>
                    <a:p>
                      <a:r>
                        <a:rPr lang="de-DE" sz="1400" dirty="0"/>
                        <a:t>NAV </a:t>
                      </a:r>
                      <a:r>
                        <a:rPr lang="de-DE" sz="1400" dirty="0" err="1"/>
                        <a:t>Object</a:t>
                      </a:r>
                      <a:r>
                        <a:rPr lang="de-DE" sz="1400" dirty="0"/>
                        <a:t>-Type </a:t>
                      </a:r>
                      <a:r>
                        <a:rPr lang="de-DE" sz="1400" dirty="0" err="1"/>
                        <a:t>to</a:t>
                      </a:r>
                      <a:r>
                        <a:rPr lang="de-DE" sz="1400" dirty="0"/>
                        <a:t> </a:t>
                      </a:r>
                      <a:r>
                        <a:rPr lang="de-DE" sz="1400" dirty="0" err="1"/>
                        <a:t>run</a:t>
                      </a:r>
                      <a:r>
                        <a:rPr lang="de-DE" sz="1400" dirty="0"/>
                        <a:t> / </a:t>
                      </a:r>
                      <a:r>
                        <a:rPr lang="de-DE" sz="1400" dirty="0" err="1"/>
                        <a:t>start</a:t>
                      </a:r>
                      <a:endParaRPr lang="en-GB" sz="1400" dirty="0"/>
                    </a:p>
                  </a:txBody>
                  <a:tcPr/>
                </a:tc>
                <a:tc>
                  <a:txBody>
                    <a:bodyPr/>
                    <a:lstStyle/>
                    <a:p>
                      <a:pPr marL="171450" indent="-171450">
                        <a:buFontTx/>
                        <a:buChar char="-"/>
                      </a:pPr>
                      <a:r>
                        <a:rPr lang="de-DE" sz="1200" dirty="0" err="1"/>
                        <a:t>Either</a:t>
                      </a:r>
                      <a:r>
                        <a:rPr lang="de-DE" sz="1200" dirty="0"/>
                        <a:t> „Page“ </a:t>
                      </a:r>
                      <a:r>
                        <a:rPr lang="de-DE" sz="1200" dirty="0" err="1"/>
                        <a:t>or</a:t>
                      </a:r>
                      <a:r>
                        <a:rPr lang="de-DE" sz="1200" dirty="0"/>
                        <a:t> „Table“ (</a:t>
                      </a:r>
                      <a:r>
                        <a:rPr lang="de-DE" sz="1200" dirty="0" err="1"/>
                        <a:t>ReadOnly</a:t>
                      </a:r>
                      <a:r>
                        <a:rPr lang="de-DE" sz="1200" dirty="0"/>
                        <a:t>)</a:t>
                      </a:r>
                    </a:p>
                  </a:txBody>
                  <a:tcPr/>
                </a:tc>
                <a:extLst>
                  <a:ext uri="{0D108BD9-81ED-4DB2-BD59-A6C34878D82A}">
                    <a16:rowId xmlns:a16="http://schemas.microsoft.com/office/drawing/2014/main" val="451786083"/>
                  </a:ext>
                </a:extLst>
              </a:tr>
              <a:tr h="370840">
                <a:tc>
                  <a:txBody>
                    <a:bodyPr/>
                    <a:lstStyle/>
                    <a:p>
                      <a:r>
                        <a:rPr lang="de-DE" sz="1400" dirty="0"/>
                        <a:t>„</a:t>
                      </a:r>
                      <a:r>
                        <a:rPr lang="de-DE" sz="1400" dirty="0" err="1"/>
                        <a:t>startupObjectID</a:t>
                      </a:r>
                      <a:r>
                        <a:rPr lang="de-DE" sz="1400" dirty="0"/>
                        <a:t>“</a:t>
                      </a:r>
                      <a:endParaRPr lang="en-GB" sz="1400" dirty="0"/>
                    </a:p>
                  </a:txBody>
                  <a:tcPr/>
                </a:tc>
                <a:tc>
                  <a:txBody>
                    <a:bodyPr/>
                    <a:lstStyle/>
                    <a:p>
                      <a:r>
                        <a:rPr lang="de-DE" sz="1400" dirty="0"/>
                        <a:t>NAV </a:t>
                      </a:r>
                      <a:r>
                        <a:rPr lang="de-DE" sz="1400" dirty="0" err="1"/>
                        <a:t>Object</a:t>
                      </a:r>
                      <a:r>
                        <a:rPr lang="de-DE" sz="1400" dirty="0"/>
                        <a:t>-ID </a:t>
                      </a:r>
                      <a:r>
                        <a:rPr lang="de-DE" sz="1400" dirty="0" err="1"/>
                        <a:t>of</a:t>
                      </a:r>
                      <a:r>
                        <a:rPr lang="de-DE" sz="1400" dirty="0"/>
                        <a:t> </a:t>
                      </a:r>
                      <a:r>
                        <a:rPr lang="de-DE" sz="1400" dirty="0" err="1"/>
                        <a:t>Object</a:t>
                      </a:r>
                      <a:r>
                        <a:rPr lang="de-DE" sz="1400" dirty="0"/>
                        <a:t> </a:t>
                      </a:r>
                      <a:r>
                        <a:rPr lang="de-DE" sz="1400" dirty="0" err="1"/>
                        <a:t>to</a:t>
                      </a:r>
                      <a:r>
                        <a:rPr lang="de-DE" sz="1400" dirty="0"/>
                        <a:t> </a:t>
                      </a:r>
                      <a:r>
                        <a:rPr lang="de-DE" sz="1400" dirty="0" err="1"/>
                        <a:t>be</a:t>
                      </a:r>
                      <a:r>
                        <a:rPr lang="de-DE" sz="1400" dirty="0"/>
                        <a:t> </a:t>
                      </a:r>
                      <a:r>
                        <a:rPr lang="de-DE" sz="1400" dirty="0" err="1"/>
                        <a:t>started</a:t>
                      </a:r>
                      <a:endParaRPr lang="en-GB" sz="1400" dirty="0"/>
                    </a:p>
                  </a:txBody>
                  <a:tcPr/>
                </a:tc>
                <a:tc>
                  <a:txBody>
                    <a:bodyPr/>
                    <a:lstStyle/>
                    <a:p>
                      <a:pPr marL="171450" indent="-171450">
                        <a:buFontTx/>
                        <a:buChar char="-"/>
                      </a:pPr>
                      <a:endParaRPr lang="en-GB" sz="1200" dirty="0"/>
                    </a:p>
                  </a:txBody>
                  <a:tcPr/>
                </a:tc>
                <a:extLst>
                  <a:ext uri="{0D108BD9-81ED-4DB2-BD59-A6C34878D82A}">
                    <a16:rowId xmlns:a16="http://schemas.microsoft.com/office/drawing/2014/main" val="1488004253"/>
                  </a:ext>
                </a:extLst>
              </a:tr>
            </a:tbl>
          </a:graphicData>
        </a:graphic>
      </p:graphicFrame>
      <p:sp>
        <p:nvSpPr>
          <p:cNvPr id="10" name="Textplatzhalter 11">
            <a:extLst>
              <a:ext uri="{FF2B5EF4-FFF2-40B4-BE49-F238E27FC236}">
                <a16:creationId xmlns:a16="http://schemas.microsoft.com/office/drawing/2014/main" id="{C1C5F559-7766-4D56-9C3A-CDD6A51D0563}"/>
              </a:ext>
            </a:extLst>
          </p:cNvPr>
          <p:cNvSpPr txBox="1">
            <a:spLocks/>
          </p:cNvSpPr>
          <p:nvPr/>
        </p:nvSpPr>
        <p:spPr>
          <a:xfrm>
            <a:off x="360000" y="1421712"/>
            <a:ext cx="6187104" cy="374643"/>
          </a:xfrm>
          <a:prstGeom prst="rect">
            <a:avLst/>
          </a:prstGeom>
          <a:noFill/>
          <a:ln w="12700">
            <a:noFill/>
            <a:miter lim="800000"/>
          </a:ln>
        </p:spPr>
        <p:txBody>
          <a:bodyPr vert="horz" lIns="0" tIns="0" rIns="0" bIns="0" rtlCol="0">
            <a:noAutofit/>
          </a:bodyPr>
          <a:lstStyle>
            <a:lvl1pPr marL="228600" indent="-228600" algn="l" defTabSz="914400" rtl="0" eaLnBrk="1" latinLnBrk="0" hangingPunct="1">
              <a:lnSpc>
                <a:spcPct val="100000"/>
              </a:lnSpc>
              <a:spcBef>
                <a:spcPts val="1000"/>
              </a:spcBef>
              <a:buClr>
                <a:srgbClr val="F5A748"/>
              </a:buClr>
              <a:buSzPct val="100000"/>
              <a:buFontTx/>
              <a:buBlip>
                <a:blip r:embed="rId2"/>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3"/>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err="1"/>
              <a:t>Important</a:t>
            </a:r>
            <a:r>
              <a:rPr lang="de-DE" dirty="0"/>
              <a:t> Parameter</a:t>
            </a:r>
            <a:br>
              <a:rPr lang="de-DE" dirty="0"/>
            </a:br>
            <a:br>
              <a:rPr lang="de-DE" dirty="0"/>
            </a:br>
            <a:br>
              <a:rPr lang="de-DE" dirty="0"/>
            </a:br>
            <a:br>
              <a:rPr lang="de-DE" dirty="0"/>
            </a:br>
            <a:br>
              <a:rPr lang="de-DE" dirty="0"/>
            </a:br>
            <a:br>
              <a:rPr lang="de-DE" dirty="0"/>
            </a:br>
            <a:br>
              <a:rPr lang="de-DE" dirty="0"/>
            </a:br>
            <a:br>
              <a:rPr lang="de-DE" dirty="0"/>
            </a:br>
            <a:endParaRPr lang="de-DE" dirty="0"/>
          </a:p>
          <a:p>
            <a:endParaRPr lang="de-DE" dirty="0"/>
          </a:p>
          <a:p>
            <a:endParaRPr lang="de-DE" dirty="0"/>
          </a:p>
        </p:txBody>
      </p:sp>
      <p:sp>
        <p:nvSpPr>
          <p:cNvPr id="9" name="Titel 1">
            <a:extLst>
              <a:ext uri="{FF2B5EF4-FFF2-40B4-BE49-F238E27FC236}">
                <a16:creationId xmlns:a16="http://schemas.microsoft.com/office/drawing/2014/main" id="{BC82207C-3CCA-4C13-8921-EA57230C346C}"/>
              </a:ext>
            </a:extLst>
          </p:cNvPr>
          <p:cNvSpPr>
            <a:spLocks noGrp="1"/>
          </p:cNvSpPr>
          <p:nvPr>
            <p:ph type="title"/>
          </p:nvPr>
        </p:nvSpPr>
        <p:spPr>
          <a:xfrm>
            <a:off x="360000" y="360000"/>
            <a:ext cx="11466000" cy="720000"/>
          </a:xfrm>
        </p:spPr>
        <p:txBody>
          <a:bodyPr anchor="t" anchorCtr="0"/>
          <a:lstStyle/>
          <a:p>
            <a:r>
              <a:rPr lang="en-US" dirty="0"/>
              <a:t>Boundary Conditions / Setups</a:t>
            </a:r>
            <a:r>
              <a:rPr lang="de-DE" dirty="0"/>
              <a:t>: </a:t>
            </a:r>
            <a:r>
              <a:rPr lang="en-US" dirty="0" err="1"/>
              <a:t>HowTo</a:t>
            </a:r>
            <a:r>
              <a:rPr lang="en-US" dirty="0"/>
              <a:t> handle a Project</a:t>
            </a:r>
            <a:br>
              <a:rPr lang="de-DE" dirty="0"/>
            </a:br>
            <a:r>
              <a:rPr lang="de-DE" dirty="0" err="1">
                <a:solidFill>
                  <a:schemeClr val="bg2"/>
                </a:solidFill>
              </a:rPr>
              <a:t>Specifying</a:t>
            </a:r>
            <a:r>
              <a:rPr lang="de-DE" dirty="0">
                <a:solidFill>
                  <a:schemeClr val="bg2"/>
                </a:solidFill>
              </a:rPr>
              <a:t> BC Target                                                                                         </a:t>
            </a:r>
            <a:r>
              <a:rPr lang="de-DE" dirty="0">
                <a:solidFill>
                  <a:schemeClr val="bg2"/>
                </a:solidFill>
                <a:sym typeface="Wingdings" panose="05000000000000000000" pitchFamily="2" charset="2"/>
              </a:rPr>
              <a:t> </a:t>
            </a:r>
            <a:r>
              <a:rPr lang="de-DE" dirty="0">
                <a:solidFill>
                  <a:schemeClr val="bg2"/>
                </a:solidFill>
              </a:rPr>
              <a:t> </a:t>
            </a:r>
            <a:r>
              <a:rPr lang="de-DE" dirty="0" err="1">
                <a:solidFill>
                  <a:schemeClr val="bg2"/>
                </a:solidFill>
              </a:rPr>
              <a:t>launch.json</a:t>
            </a:r>
            <a:endParaRPr lang="de-DE" dirty="0">
              <a:solidFill>
                <a:schemeClr val="bg2"/>
              </a:solidFill>
            </a:endParaRPr>
          </a:p>
        </p:txBody>
      </p:sp>
    </p:spTree>
    <p:extLst>
      <p:ext uri="{BB962C8B-B14F-4D97-AF65-F5344CB8AC3E}">
        <p14:creationId xmlns:p14="http://schemas.microsoft.com/office/powerpoint/2010/main" val="2384799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31</a:t>
            </a:fld>
            <a:endParaRPr lang="de-DE"/>
          </a:p>
        </p:txBody>
      </p:sp>
      <p:sp>
        <p:nvSpPr>
          <p:cNvPr id="6" name="Rechteck 5">
            <a:extLst>
              <a:ext uri="{FF2B5EF4-FFF2-40B4-BE49-F238E27FC236}">
                <a16:creationId xmlns:a16="http://schemas.microsoft.com/office/drawing/2014/main" id="{29BC9D82-9CCD-4244-A49C-ADDD8D0ED256}"/>
              </a:ext>
            </a:extLst>
          </p:cNvPr>
          <p:cNvSpPr/>
          <p:nvPr/>
        </p:nvSpPr>
        <p:spPr>
          <a:xfrm>
            <a:off x="5023104" y="6294919"/>
            <a:ext cx="6888480" cy="246221"/>
          </a:xfrm>
          <a:prstGeom prst="rect">
            <a:avLst/>
          </a:prstGeom>
        </p:spPr>
        <p:txBody>
          <a:bodyPr wrap="square">
            <a:spAutoFit/>
          </a:bodyPr>
          <a:lstStyle/>
          <a:p>
            <a:r>
              <a:rPr lang="de-DE" sz="1000" dirty="0"/>
              <a:t>1: </a:t>
            </a:r>
            <a:r>
              <a:rPr lang="de-DE" sz="1000" dirty="0">
                <a:latin typeface="Calibri" panose="020F0502020204030204" pitchFamily="34" charset="0"/>
                <a:hlinkClick r:id="rId2"/>
              </a:rPr>
              <a:t>https://docs.microsoft.com/en-us/dynamics365/business-central/dev-itpro/developer/devenv-retaining-data-after-publishing</a:t>
            </a:r>
            <a:endParaRPr lang="en-GB" sz="1000" dirty="0"/>
          </a:p>
        </p:txBody>
      </p:sp>
      <p:graphicFrame>
        <p:nvGraphicFramePr>
          <p:cNvPr id="8" name="Tabelle 7">
            <a:extLst>
              <a:ext uri="{FF2B5EF4-FFF2-40B4-BE49-F238E27FC236}">
                <a16:creationId xmlns:a16="http://schemas.microsoft.com/office/drawing/2014/main" id="{D65023B4-7E8A-4AC2-B698-4E5BAC2D0F21}"/>
              </a:ext>
            </a:extLst>
          </p:cNvPr>
          <p:cNvGraphicFramePr>
            <a:graphicFrameLocks noGrp="1"/>
          </p:cNvGraphicFramePr>
          <p:nvPr>
            <p:extLst/>
          </p:nvPr>
        </p:nvGraphicFramePr>
        <p:xfrm>
          <a:off x="360000" y="1943533"/>
          <a:ext cx="11465999" cy="2961640"/>
        </p:xfrm>
        <a:graphic>
          <a:graphicData uri="http://schemas.openxmlformats.org/drawingml/2006/table">
            <a:tbl>
              <a:tblPr firstRow="1" bandRow="1">
                <a:tableStyleId>{5C22544A-7EE6-4342-B048-85BDC9FD1C3A}</a:tableStyleId>
              </a:tblPr>
              <a:tblGrid>
                <a:gridCol w="1956480">
                  <a:extLst>
                    <a:ext uri="{9D8B030D-6E8A-4147-A177-3AD203B41FA5}">
                      <a16:colId xmlns:a16="http://schemas.microsoft.com/office/drawing/2014/main" val="16530628"/>
                    </a:ext>
                  </a:extLst>
                </a:gridCol>
                <a:gridCol w="3852672">
                  <a:extLst>
                    <a:ext uri="{9D8B030D-6E8A-4147-A177-3AD203B41FA5}">
                      <a16:colId xmlns:a16="http://schemas.microsoft.com/office/drawing/2014/main" val="704961658"/>
                    </a:ext>
                  </a:extLst>
                </a:gridCol>
                <a:gridCol w="5656847">
                  <a:extLst>
                    <a:ext uri="{9D8B030D-6E8A-4147-A177-3AD203B41FA5}">
                      <a16:colId xmlns:a16="http://schemas.microsoft.com/office/drawing/2014/main" val="1091645935"/>
                    </a:ext>
                  </a:extLst>
                </a:gridCol>
              </a:tblGrid>
              <a:tr h="370840">
                <a:tc>
                  <a:txBody>
                    <a:bodyPr/>
                    <a:lstStyle/>
                    <a:p>
                      <a:r>
                        <a:rPr lang="de-DE" sz="1400" dirty="0">
                          <a:solidFill>
                            <a:srgbClr val="002060"/>
                          </a:solidFill>
                        </a:rPr>
                        <a:t>Parameter Name</a:t>
                      </a:r>
                      <a:endParaRPr lang="en-GB" sz="1400" dirty="0">
                        <a:solidFill>
                          <a:srgbClr val="002060"/>
                        </a:solidFill>
                      </a:endParaRPr>
                    </a:p>
                  </a:txBody>
                  <a:tcPr/>
                </a:tc>
                <a:tc>
                  <a:txBody>
                    <a:bodyPr/>
                    <a:lstStyle/>
                    <a:p>
                      <a:r>
                        <a:rPr lang="de-DE" sz="1400" dirty="0">
                          <a:solidFill>
                            <a:srgbClr val="002060"/>
                          </a:solidFill>
                        </a:rPr>
                        <a:t>Description</a:t>
                      </a:r>
                      <a:endParaRPr lang="en-GB" sz="1400" dirty="0">
                        <a:solidFill>
                          <a:srgbClr val="002060"/>
                        </a:solidFill>
                      </a:endParaRPr>
                    </a:p>
                  </a:txBody>
                  <a:tcPr/>
                </a:tc>
                <a:tc>
                  <a:txBody>
                    <a:bodyPr/>
                    <a:lstStyle/>
                    <a:p>
                      <a:r>
                        <a:rPr lang="de-DE" sz="1400" dirty="0" err="1">
                          <a:solidFill>
                            <a:srgbClr val="002060"/>
                          </a:solidFill>
                        </a:rPr>
                        <a:t>Remark</a:t>
                      </a:r>
                      <a:endParaRPr lang="en-GB" sz="1400" dirty="0">
                        <a:solidFill>
                          <a:srgbClr val="002060"/>
                        </a:solidFill>
                      </a:endParaRPr>
                    </a:p>
                  </a:txBody>
                  <a:tcPr/>
                </a:tc>
                <a:extLst>
                  <a:ext uri="{0D108BD9-81ED-4DB2-BD59-A6C34878D82A}">
                    <a16:rowId xmlns:a16="http://schemas.microsoft.com/office/drawing/2014/main" val="2988357291"/>
                  </a:ext>
                </a:extLst>
              </a:tr>
              <a:tr h="370840">
                <a:tc>
                  <a:txBody>
                    <a:bodyPr/>
                    <a:lstStyle/>
                    <a:p>
                      <a:r>
                        <a:rPr lang="de-DE" sz="1400" dirty="0"/>
                        <a:t>„</a:t>
                      </a:r>
                      <a:r>
                        <a:rPr lang="de-DE" sz="1400" dirty="0" err="1"/>
                        <a:t>schemaUpdateMode</a:t>
                      </a:r>
                      <a:r>
                        <a:rPr lang="de-DE" sz="1400" dirty="0"/>
                        <a:t>“</a:t>
                      </a:r>
                      <a:endParaRPr lang="en-GB" sz="1400" dirty="0"/>
                    </a:p>
                  </a:txBody>
                  <a:tcPr/>
                </a:tc>
                <a:tc>
                  <a:txBody>
                    <a:bodyPr/>
                    <a:lstStyle/>
                    <a:p>
                      <a:r>
                        <a:rPr lang="de-DE" sz="1400" dirty="0"/>
                        <a:t>Data / </a:t>
                      </a:r>
                      <a:r>
                        <a:rPr lang="de-DE" sz="1400" dirty="0" err="1"/>
                        <a:t>schema</a:t>
                      </a:r>
                      <a:r>
                        <a:rPr lang="de-DE" sz="1400" dirty="0"/>
                        <a:t> </a:t>
                      </a:r>
                      <a:r>
                        <a:rPr lang="de-DE" sz="1400" dirty="0" err="1"/>
                        <a:t>synchronization</a:t>
                      </a:r>
                      <a:r>
                        <a:rPr lang="de-DE" sz="1400" dirty="0"/>
                        <a:t> </a:t>
                      </a:r>
                      <a:r>
                        <a:rPr lang="de-DE" sz="1400" dirty="0" err="1"/>
                        <a:t>mode</a:t>
                      </a:r>
                      <a:endParaRPr lang="en-GB" sz="1400" dirty="0"/>
                    </a:p>
                  </a:txBody>
                  <a:tcPr/>
                </a:tc>
                <a:tc>
                  <a:txBody>
                    <a:bodyPr/>
                    <a:lstStyle/>
                    <a:p>
                      <a:pPr marL="0" indent="0">
                        <a:buFontTx/>
                        <a:buNone/>
                      </a:pPr>
                      <a:r>
                        <a:rPr lang="de-DE" sz="1200" dirty="0" err="1"/>
                        <a:t>Either</a:t>
                      </a:r>
                      <a:r>
                        <a:rPr lang="de-DE" sz="1200" dirty="0"/>
                        <a:t> „</a:t>
                      </a:r>
                      <a:r>
                        <a:rPr lang="de-DE" sz="1200" dirty="0" err="1"/>
                        <a:t>Synchronize</a:t>
                      </a:r>
                      <a:r>
                        <a:rPr lang="de-DE" sz="1200" dirty="0"/>
                        <a:t>“ </a:t>
                      </a:r>
                    </a:p>
                    <a:p>
                      <a:pPr marL="628650" lvl="1" indent="-171450">
                        <a:buFontTx/>
                        <a:buChar char="-"/>
                      </a:pPr>
                      <a:r>
                        <a:rPr lang="en-GB" sz="1200" dirty="0"/>
                        <a:t>Tries synchronizing table fields. Fails if data could be lost.</a:t>
                      </a:r>
                      <a:endParaRPr lang="de-DE" sz="1200" dirty="0"/>
                    </a:p>
                    <a:p>
                      <a:pPr marL="628650" lvl="1" indent="-171450">
                        <a:buFontTx/>
                        <a:buChar char="-"/>
                      </a:pPr>
                      <a:r>
                        <a:rPr lang="de-DE" sz="1200" dirty="0">
                          <a:sym typeface="Wingdings" panose="05000000000000000000" pitchFamily="2" charset="2"/>
                        </a:rPr>
                        <a:t> „</a:t>
                      </a:r>
                      <a:r>
                        <a:rPr lang="de-DE" sz="1200" dirty="0" err="1">
                          <a:sym typeface="Wingdings" panose="05000000000000000000" pitchFamily="2" charset="2"/>
                        </a:rPr>
                        <a:t>No</a:t>
                      </a:r>
                      <a:r>
                        <a:rPr lang="de-DE" sz="1200" dirty="0">
                          <a:sym typeface="Wingdings" panose="05000000000000000000" pitchFamily="2" charset="2"/>
                        </a:rPr>
                        <a:t> </a:t>
                      </a:r>
                      <a:r>
                        <a:rPr lang="de-DE" sz="1200" dirty="0" err="1">
                          <a:sym typeface="Wingdings" panose="05000000000000000000" pitchFamily="2" charset="2"/>
                        </a:rPr>
                        <a:t>Destructive</a:t>
                      </a:r>
                      <a:r>
                        <a:rPr lang="de-DE" sz="1200" dirty="0">
                          <a:sym typeface="Wingdings" panose="05000000000000000000" pitchFamily="2" charset="2"/>
                        </a:rPr>
                        <a:t> </a:t>
                      </a:r>
                      <a:r>
                        <a:rPr lang="de-DE" sz="1200" dirty="0" err="1">
                          <a:sym typeface="Wingdings" panose="05000000000000000000" pitchFamily="2" charset="2"/>
                        </a:rPr>
                        <a:t>Changes</a:t>
                      </a:r>
                      <a:r>
                        <a:rPr lang="de-DE" sz="1200" dirty="0">
                          <a:sym typeface="Wingdings" panose="05000000000000000000" pitchFamily="2" charset="2"/>
                        </a:rPr>
                        <a:t>“</a:t>
                      </a:r>
                    </a:p>
                    <a:p>
                      <a:pPr marL="628650" lvl="1" indent="-171450">
                        <a:buFontTx/>
                        <a:buChar char="-"/>
                      </a:pPr>
                      <a:endParaRPr lang="de-DE" sz="1200" dirty="0">
                        <a:sym typeface="Wingdings" panose="05000000000000000000" pitchFamily="2" charset="2"/>
                      </a:endParaRPr>
                    </a:p>
                    <a:p>
                      <a:pPr marL="0" lvl="0" indent="0">
                        <a:buFontTx/>
                        <a:buNone/>
                      </a:pPr>
                      <a:r>
                        <a:rPr lang="de-DE" sz="1200" dirty="0"/>
                        <a:t> </a:t>
                      </a:r>
                      <a:r>
                        <a:rPr lang="de-DE" sz="1200" dirty="0" err="1"/>
                        <a:t>or</a:t>
                      </a:r>
                      <a:r>
                        <a:rPr lang="de-DE" sz="1200" dirty="0"/>
                        <a:t> „</a:t>
                      </a:r>
                      <a:r>
                        <a:rPr lang="de-DE" sz="1200" dirty="0" err="1"/>
                        <a:t>Recreate</a:t>
                      </a:r>
                      <a:r>
                        <a:rPr lang="de-DE" sz="1200" dirty="0"/>
                        <a:t>“</a:t>
                      </a:r>
                    </a:p>
                    <a:p>
                      <a:pPr marL="628650" lvl="1" indent="-171450">
                        <a:buFontTx/>
                        <a:buChar char="-"/>
                      </a:pPr>
                      <a:r>
                        <a:rPr lang="en-GB" sz="1200" dirty="0"/>
                        <a:t>Deletes and creates the tables afterwards. </a:t>
                      </a:r>
                    </a:p>
                    <a:p>
                      <a:pPr marL="628650" lvl="1" indent="-171450">
                        <a:buFontTx/>
                        <a:buChar char="-"/>
                      </a:pPr>
                      <a:r>
                        <a:rPr lang="en-GB" sz="1200" dirty="0"/>
                        <a:t>All data will be lost </a:t>
                      </a:r>
                      <a:r>
                        <a:rPr lang="en-GB" sz="1200" dirty="0">
                          <a:sym typeface="Wingdings" panose="05000000000000000000" pitchFamily="2" charset="2"/>
                        </a:rPr>
                        <a:t> </a:t>
                      </a:r>
                      <a:r>
                        <a:rPr lang="en-GB" sz="1200" dirty="0"/>
                        <a:t>Upgrade-Code needed! C.f. 1</a:t>
                      </a:r>
                      <a:endParaRPr lang="de-DE" sz="1200" dirty="0"/>
                    </a:p>
                    <a:p>
                      <a:pPr marL="171450" lvl="0" indent="-171450">
                        <a:buFontTx/>
                        <a:buChar char="-"/>
                      </a:pPr>
                      <a:endParaRPr lang="de-DE" sz="1200" dirty="0"/>
                    </a:p>
                  </a:txBody>
                  <a:tcPr/>
                </a:tc>
                <a:extLst>
                  <a:ext uri="{0D108BD9-81ED-4DB2-BD59-A6C34878D82A}">
                    <a16:rowId xmlns:a16="http://schemas.microsoft.com/office/drawing/2014/main" val="459377559"/>
                  </a:ext>
                </a:extLst>
              </a:tr>
              <a:tr h="370840">
                <a:tc>
                  <a:txBody>
                    <a:bodyPr/>
                    <a:lstStyle/>
                    <a:p>
                      <a:r>
                        <a:rPr lang="de-DE" sz="1400" dirty="0" err="1"/>
                        <a:t>breakOnError</a:t>
                      </a:r>
                      <a:endParaRPr lang="en-GB" sz="1400" dirty="0"/>
                    </a:p>
                  </a:txBody>
                  <a:tcPr/>
                </a:tc>
                <a:tc>
                  <a:txBody>
                    <a:bodyPr/>
                    <a:lstStyle/>
                    <a:p>
                      <a:r>
                        <a:rPr lang="en-GB" sz="1400" kern="1200" dirty="0">
                          <a:solidFill>
                            <a:schemeClr val="dk1"/>
                          </a:solidFill>
                          <a:latin typeface="+mn-lt"/>
                          <a:ea typeface="+mn-ea"/>
                          <a:cs typeface="+mn-cs"/>
                        </a:rPr>
                        <a:t>Specifies whether to break on errors when debugging. The default value is true</a:t>
                      </a:r>
                    </a:p>
                  </a:txBody>
                  <a:tcPr/>
                </a:tc>
                <a:tc>
                  <a:txBody>
                    <a:bodyPr/>
                    <a:lstStyle/>
                    <a:p>
                      <a:pPr marL="0" lvl="0" indent="0">
                        <a:buFontTx/>
                        <a:buNone/>
                      </a:pPr>
                      <a:endParaRPr lang="de-DE" sz="1200" dirty="0"/>
                    </a:p>
                  </a:txBody>
                  <a:tcPr/>
                </a:tc>
                <a:extLst>
                  <a:ext uri="{0D108BD9-81ED-4DB2-BD59-A6C34878D82A}">
                    <a16:rowId xmlns:a16="http://schemas.microsoft.com/office/drawing/2014/main" val="24680501"/>
                  </a:ext>
                </a:extLst>
              </a:tr>
              <a:tr h="370840">
                <a:tc>
                  <a:txBody>
                    <a:bodyPr/>
                    <a:lstStyle/>
                    <a:p>
                      <a:r>
                        <a:rPr lang="de-DE" sz="1400" dirty="0" err="1"/>
                        <a:t>breakOnRecordWrite</a:t>
                      </a:r>
                      <a:endParaRPr lang="en-GB" sz="1400" dirty="0"/>
                    </a:p>
                  </a:txBody>
                  <a:tcPr/>
                </a:tc>
                <a:tc>
                  <a:txBody>
                    <a:bodyPr/>
                    <a:lstStyle/>
                    <a:p>
                      <a:r>
                        <a:rPr lang="en-GB" sz="1400" dirty="0"/>
                        <a:t>Specifies if the debugger breaks on record changes. The default value is false</a:t>
                      </a:r>
                    </a:p>
                  </a:txBody>
                  <a:tcPr/>
                </a:tc>
                <a:tc>
                  <a:txBody>
                    <a:bodyPr/>
                    <a:lstStyle/>
                    <a:p>
                      <a:pPr marL="171450" lvl="0" indent="-171450">
                        <a:buFontTx/>
                        <a:buChar char="-"/>
                      </a:pPr>
                      <a:endParaRPr lang="de-DE" sz="1200" dirty="0"/>
                    </a:p>
                  </a:txBody>
                  <a:tcPr/>
                </a:tc>
                <a:extLst>
                  <a:ext uri="{0D108BD9-81ED-4DB2-BD59-A6C34878D82A}">
                    <a16:rowId xmlns:a16="http://schemas.microsoft.com/office/drawing/2014/main" val="3218757039"/>
                  </a:ext>
                </a:extLst>
              </a:tr>
            </a:tbl>
          </a:graphicData>
        </a:graphic>
      </p:graphicFrame>
      <p:sp>
        <p:nvSpPr>
          <p:cNvPr id="10" name="Textplatzhalter 11">
            <a:extLst>
              <a:ext uri="{FF2B5EF4-FFF2-40B4-BE49-F238E27FC236}">
                <a16:creationId xmlns:a16="http://schemas.microsoft.com/office/drawing/2014/main" id="{C1C5F559-7766-4D56-9C3A-CDD6A51D0563}"/>
              </a:ext>
            </a:extLst>
          </p:cNvPr>
          <p:cNvSpPr txBox="1">
            <a:spLocks/>
          </p:cNvSpPr>
          <p:nvPr/>
        </p:nvSpPr>
        <p:spPr>
          <a:xfrm>
            <a:off x="360000" y="1421712"/>
            <a:ext cx="6187104" cy="374643"/>
          </a:xfrm>
          <a:prstGeom prst="rect">
            <a:avLst/>
          </a:prstGeom>
          <a:noFill/>
          <a:ln w="12700">
            <a:noFill/>
            <a:miter lim="800000"/>
          </a:ln>
        </p:spPr>
        <p:txBody>
          <a:bodyPr vert="horz" lIns="0" tIns="0" rIns="0" bIns="0" rtlCol="0">
            <a:noAutofit/>
          </a:bodyPr>
          <a:lstStyle>
            <a:lvl1pPr marL="228600" indent="-228600" algn="l" defTabSz="914400" rtl="0" eaLnBrk="1" latinLnBrk="0" hangingPunct="1">
              <a:lnSpc>
                <a:spcPct val="100000"/>
              </a:lnSpc>
              <a:spcBef>
                <a:spcPts val="1000"/>
              </a:spcBef>
              <a:buClr>
                <a:srgbClr val="F5A748"/>
              </a:buClr>
              <a:buSzPct val="100000"/>
              <a:buFontTx/>
              <a:buBlip>
                <a:blip r:embed="rId3"/>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4"/>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err="1"/>
              <a:t>Important</a:t>
            </a:r>
            <a:r>
              <a:rPr lang="de-DE" dirty="0"/>
              <a:t> Parameter</a:t>
            </a:r>
            <a:br>
              <a:rPr lang="de-DE" dirty="0"/>
            </a:br>
            <a:br>
              <a:rPr lang="de-DE" dirty="0"/>
            </a:br>
            <a:br>
              <a:rPr lang="de-DE" dirty="0"/>
            </a:br>
            <a:br>
              <a:rPr lang="de-DE" dirty="0"/>
            </a:br>
            <a:br>
              <a:rPr lang="de-DE" dirty="0"/>
            </a:br>
            <a:br>
              <a:rPr lang="de-DE" dirty="0"/>
            </a:br>
            <a:br>
              <a:rPr lang="de-DE" dirty="0"/>
            </a:br>
            <a:br>
              <a:rPr lang="de-DE" dirty="0"/>
            </a:br>
            <a:endParaRPr lang="de-DE" dirty="0"/>
          </a:p>
          <a:p>
            <a:pPr marL="0" indent="0">
              <a:buNone/>
            </a:pPr>
            <a:endParaRPr lang="de-DE" dirty="0"/>
          </a:p>
          <a:p>
            <a:endParaRPr lang="de-DE" dirty="0"/>
          </a:p>
        </p:txBody>
      </p:sp>
      <p:sp>
        <p:nvSpPr>
          <p:cNvPr id="9" name="Titel 1">
            <a:extLst>
              <a:ext uri="{FF2B5EF4-FFF2-40B4-BE49-F238E27FC236}">
                <a16:creationId xmlns:a16="http://schemas.microsoft.com/office/drawing/2014/main" id="{338DED62-A1D5-4E3C-848A-F380223E35CE}"/>
              </a:ext>
            </a:extLst>
          </p:cNvPr>
          <p:cNvSpPr>
            <a:spLocks noGrp="1"/>
          </p:cNvSpPr>
          <p:nvPr>
            <p:ph type="title"/>
          </p:nvPr>
        </p:nvSpPr>
        <p:spPr>
          <a:xfrm>
            <a:off x="360000" y="360000"/>
            <a:ext cx="11466000" cy="720000"/>
          </a:xfrm>
        </p:spPr>
        <p:txBody>
          <a:bodyPr anchor="t" anchorCtr="0"/>
          <a:lstStyle/>
          <a:p>
            <a:r>
              <a:rPr lang="en-US" dirty="0"/>
              <a:t>Boundary Conditions / Setups</a:t>
            </a:r>
            <a:r>
              <a:rPr lang="de-DE" dirty="0"/>
              <a:t>: </a:t>
            </a:r>
            <a:r>
              <a:rPr lang="en-US" dirty="0" err="1"/>
              <a:t>HowTo</a:t>
            </a:r>
            <a:r>
              <a:rPr lang="en-US" dirty="0"/>
              <a:t> handle a Project</a:t>
            </a:r>
            <a:br>
              <a:rPr lang="de-DE" dirty="0"/>
            </a:br>
            <a:r>
              <a:rPr lang="de-DE" dirty="0" err="1">
                <a:solidFill>
                  <a:schemeClr val="bg2"/>
                </a:solidFill>
              </a:rPr>
              <a:t>Specifying</a:t>
            </a:r>
            <a:r>
              <a:rPr lang="de-DE" dirty="0">
                <a:solidFill>
                  <a:schemeClr val="bg2"/>
                </a:solidFill>
              </a:rPr>
              <a:t> BC Target                                                                                         </a:t>
            </a:r>
            <a:r>
              <a:rPr lang="de-DE" dirty="0">
                <a:solidFill>
                  <a:schemeClr val="bg2"/>
                </a:solidFill>
                <a:sym typeface="Wingdings" panose="05000000000000000000" pitchFamily="2" charset="2"/>
              </a:rPr>
              <a:t> </a:t>
            </a:r>
            <a:r>
              <a:rPr lang="de-DE" dirty="0">
                <a:solidFill>
                  <a:schemeClr val="bg2"/>
                </a:solidFill>
              </a:rPr>
              <a:t> </a:t>
            </a:r>
            <a:r>
              <a:rPr lang="de-DE" dirty="0" err="1">
                <a:solidFill>
                  <a:schemeClr val="bg2"/>
                </a:solidFill>
              </a:rPr>
              <a:t>launch.json</a:t>
            </a:r>
            <a:endParaRPr lang="de-DE" dirty="0">
              <a:solidFill>
                <a:schemeClr val="bg2"/>
              </a:solidFill>
            </a:endParaRPr>
          </a:p>
        </p:txBody>
      </p:sp>
    </p:spTree>
    <p:extLst>
      <p:ext uri="{BB962C8B-B14F-4D97-AF65-F5344CB8AC3E}">
        <p14:creationId xmlns:p14="http://schemas.microsoft.com/office/powerpoint/2010/main" val="798177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FF799914-916F-4C22-84C9-91FB68E786B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7" r="7"/>
          <a:stretch>
            <a:fillRect/>
          </a:stretch>
        </p:blipFill>
        <p:spPr/>
      </p:pic>
      <p:sp>
        <p:nvSpPr>
          <p:cNvPr id="8" name="Textplatzhalter 7">
            <a:extLst>
              <a:ext uri="{FF2B5EF4-FFF2-40B4-BE49-F238E27FC236}">
                <a16:creationId xmlns:a16="http://schemas.microsoft.com/office/drawing/2014/main" id="{31AD6BD8-FE28-42F0-ABBC-4DC063BF42E2}"/>
              </a:ext>
            </a:extLst>
          </p:cNvPr>
          <p:cNvSpPr>
            <a:spLocks noGrp="1"/>
          </p:cNvSpPr>
          <p:nvPr>
            <p:ph type="body" sz="quarter" idx="14"/>
          </p:nvPr>
        </p:nvSpPr>
        <p:spPr/>
        <p:txBody>
          <a:bodyPr/>
          <a:lstStyle/>
          <a:p>
            <a:r>
              <a:rPr lang="de-DE" dirty="0"/>
              <a:t>AL Development </a:t>
            </a:r>
            <a:r>
              <a:rPr lang="de-DE" dirty="0" err="1"/>
              <a:t>against</a:t>
            </a:r>
            <a:r>
              <a:rPr lang="de-DE" dirty="0"/>
              <a:t> BC – „Architecture“</a:t>
            </a:r>
          </a:p>
          <a:p>
            <a:r>
              <a:rPr lang="de-DE" dirty="0"/>
              <a:t>Create / Setup AL Projects - </a:t>
            </a:r>
            <a:r>
              <a:rPr lang="de-DE" dirty="0" err="1"/>
              <a:t>Overview</a:t>
            </a:r>
            <a:endParaRPr lang="de-DE" dirty="0"/>
          </a:p>
          <a:p>
            <a:r>
              <a:rPr lang="de-DE" dirty="0" err="1"/>
              <a:t>Specifying</a:t>
            </a:r>
            <a:r>
              <a:rPr lang="de-DE" dirty="0"/>
              <a:t> BC Target – </a:t>
            </a:r>
            <a:r>
              <a:rPr lang="de-DE" dirty="0" err="1"/>
              <a:t>launch.json</a:t>
            </a:r>
            <a:endParaRPr lang="de-DE" dirty="0"/>
          </a:p>
          <a:p>
            <a:r>
              <a:rPr lang="de-DE" sz="2000" b="1" dirty="0" err="1">
                <a:solidFill>
                  <a:srgbClr val="FF0000"/>
                </a:solidFill>
              </a:rPr>
              <a:t>Specifying</a:t>
            </a:r>
            <a:r>
              <a:rPr lang="de-DE" sz="2000" b="1" dirty="0">
                <a:solidFill>
                  <a:srgbClr val="FF0000"/>
                </a:solidFill>
              </a:rPr>
              <a:t> Extensions(APP) – </a:t>
            </a:r>
            <a:r>
              <a:rPr lang="de-DE" sz="2000" b="1" dirty="0" err="1">
                <a:solidFill>
                  <a:srgbClr val="FF0000"/>
                </a:solidFill>
              </a:rPr>
              <a:t>app.json</a:t>
            </a:r>
            <a:endParaRPr lang="de-DE" sz="2000" b="1" dirty="0">
              <a:solidFill>
                <a:srgbClr val="FF0000"/>
              </a:solidFill>
            </a:endParaRPr>
          </a:p>
          <a:p>
            <a:r>
              <a:rPr lang="de-DE" dirty="0"/>
              <a:t>Providing Target (APP) Information - Symbols</a:t>
            </a:r>
          </a:p>
          <a:p>
            <a:r>
              <a:rPr lang="de-DE" dirty="0" err="1"/>
              <a:t>Some</a:t>
            </a:r>
            <a:r>
              <a:rPr lang="de-DE" dirty="0"/>
              <a:t> </a:t>
            </a:r>
            <a:r>
              <a:rPr lang="de-DE" dirty="0" err="1"/>
              <a:t>Remarks</a:t>
            </a:r>
            <a:endParaRPr lang="de-DE" dirty="0"/>
          </a:p>
          <a:p>
            <a:r>
              <a:rPr lang="de-DE" dirty="0" err="1"/>
              <a:t>HandsOn</a:t>
            </a:r>
            <a:r>
              <a:rPr lang="de-DE" dirty="0"/>
              <a:t>: „Hello World“</a:t>
            </a:r>
          </a:p>
          <a:p>
            <a:r>
              <a:rPr lang="de-DE" dirty="0"/>
              <a:t>(De-) </a:t>
            </a:r>
            <a:r>
              <a:rPr lang="de-DE" dirty="0" err="1"/>
              <a:t>Installing</a:t>
            </a:r>
            <a:r>
              <a:rPr lang="de-DE" dirty="0"/>
              <a:t> </a:t>
            </a:r>
            <a:r>
              <a:rPr lang="de-DE" dirty="0" err="1"/>
              <a:t>the</a:t>
            </a:r>
            <a:r>
              <a:rPr lang="de-DE" dirty="0"/>
              <a:t> </a:t>
            </a:r>
            <a:r>
              <a:rPr lang="de-DE" dirty="0" err="1"/>
              <a:t>app</a:t>
            </a:r>
            <a:endParaRPr lang="de-DE" dirty="0"/>
          </a:p>
          <a:p>
            <a:endParaRPr lang="de-DE" dirty="0"/>
          </a:p>
        </p:txBody>
      </p:sp>
      <p:sp>
        <p:nvSpPr>
          <p:cNvPr id="3" name="Datumsplatzhalter 2">
            <a:extLst>
              <a:ext uri="{FF2B5EF4-FFF2-40B4-BE49-F238E27FC236}">
                <a16:creationId xmlns:a16="http://schemas.microsoft.com/office/drawing/2014/main" id="{164A01F6-C388-4CE6-B596-1B0CE7D9652B}"/>
              </a:ext>
            </a:extLst>
          </p:cNvPr>
          <p:cNvSpPr>
            <a:spLocks noGrp="1"/>
          </p:cNvSpPr>
          <p:nvPr>
            <p:ph type="dt" sz="half" idx="10"/>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C3EE151A-BE81-42C1-A4A4-75986EF31587}"/>
              </a:ext>
            </a:extLst>
          </p:cNvPr>
          <p:cNvSpPr>
            <a:spLocks noGrp="1"/>
          </p:cNvSpPr>
          <p:nvPr>
            <p:ph type="sldNum" sz="quarter" idx="12"/>
          </p:nvPr>
        </p:nvSpPr>
        <p:spPr/>
        <p:txBody>
          <a:bodyPr/>
          <a:lstStyle/>
          <a:p>
            <a:r>
              <a:rPr lang="de-DE"/>
              <a:t> </a:t>
            </a:r>
            <a:fld id="{F0389FF0-EA6C-204E-82DF-16D97CC1B00E}" type="slidenum">
              <a:rPr lang="de-DE" smtClean="0"/>
              <a:pPr/>
              <a:t>32</a:t>
            </a:fld>
            <a:endParaRPr lang="de-DE"/>
          </a:p>
        </p:txBody>
      </p:sp>
      <p:sp>
        <p:nvSpPr>
          <p:cNvPr id="6" name="Titel 5">
            <a:extLst>
              <a:ext uri="{FF2B5EF4-FFF2-40B4-BE49-F238E27FC236}">
                <a16:creationId xmlns:a16="http://schemas.microsoft.com/office/drawing/2014/main" id="{69DE2C87-02B6-47CA-9F15-82079121D756}"/>
              </a:ext>
            </a:extLst>
          </p:cNvPr>
          <p:cNvSpPr>
            <a:spLocks noGrp="1"/>
          </p:cNvSpPr>
          <p:nvPr>
            <p:ph type="title"/>
          </p:nvPr>
        </p:nvSpPr>
        <p:spPr>
          <a:xfrm>
            <a:off x="360000" y="1260000"/>
            <a:ext cx="5739175" cy="720197"/>
          </a:xfrm>
        </p:spPr>
        <p:txBody>
          <a:bodyPr/>
          <a:lstStyle/>
          <a:p>
            <a:r>
              <a:rPr lang="en-US" dirty="0"/>
              <a:t>Boundary Conditions / Setups </a:t>
            </a:r>
            <a:br>
              <a:rPr lang="en-US" dirty="0"/>
            </a:br>
            <a:r>
              <a:rPr lang="en-US" dirty="0" err="1"/>
              <a:t>HowTo</a:t>
            </a:r>
            <a:r>
              <a:rPr lang="en-US" dirty="0"/>
              <a:t> handle a Project</a:t>
            </a:r>
            <a:endParaRPr lang="de-DE" dirty="0"/>
          </a:p>
        </p:txBody>
      </p:sp>
    </p:spTree>
    <p:extLst>
      <p:ext uri="{BB962C8B-B14F-4D97-AF65-F5344CB8AC3E}">
        <p14:creationId xmlns:p14="http://schemas.microsoft.com/office/powerpoint/2010/main" val="2773719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a:t> </a:t>
            </a:r>
            <a:fld id="{F0389FF0-EA6C-204E-82DF-16D97CC1B00E}" type="slidenum">
              <a:rPr lang="de-DE" smtClean="0"/>
              <a:pPr/>
              <a:t>33</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0000" y="360000"/>
            <a:ext cx="11466000" cy="720000"/>
          </a:xfrm>
        </p:spPr>
        <p:txBody>
          <a:bodyPr anchor="t" anchorCtr="0"/>
          <a:lstStyle/>
          <a:p>
            <a:r>
              <a:rPr lang="en-US" dirty="0"/>
              <a:t>Boundary Conditions / Setups</a:t>
            </a:r>
            <a:r>
              <a:rPr lang="de-DE" dirty="0"/>
              <a:t>: </a:t>
            </a:r>
            <a:r>
              <a:rPr lang="en-US" dirty="0" err="1"/>
              <a:t>HowTo</a:t>
            </a:r>
            <a:r>
              <a:rPr lang="en-US" dirty="0"/>
              <a:t> handle a Project</a:t>
            </a:r>
            <a:br>
              <a:rPr lang="de-DE" dirty="0"/>
            </a:br>
            <a:r>
              <a:rPr lang="de-DE" dirty="0" err="1">
                <a:solidFill>
                  <a:schemeClr val="bg2"/>
                </a:solidFill>
              </a:rPr>
              <a:t>Specifying</a:t>
            </a:r>
            <a:r>
              <a:rPr lang="de-DE" dirty="0">
                <a:solidFill>
                  <a:schemeClr val="bg2"/>
                </a:solidFill>
              </a:rPr>
              <a:t> Extensions (APP)                                                                                 </a:t>
            </a:r>
            <a:r>
              <a:rPr lang="de-DE" dirty="0">
                <a:solidFill>
                  <a:schemeClr val="bg2"/>
                </a:solidFill>
                <a:sym typeface="Wingdings" panose="05000000000000000000" pitchFamily="2" charset="2"/>
              </a:rPr>
              <a:t> </a:t>
            </a:r>
            <a:r>
              <a:rPr lang="de-DE" dirty="0">
                <a:solidFill>
                  <a:schemeClr val="bg2"/>
                </a:solidFill>
              </a:rPr>
              <a:t> </a:t>
            </a:r>
            <a:r>
              <a:rPr lang="de-DE" dirty="0" err="1">
                <a:solidFill>
                  <a:schemeClr val="bg2"/>
                </a:solidFill>
              </a:rPr>
              <a:t>app.json</a:t>
            </a:r>
            <a:endParaRPr lang="de-DE" dirty="0">
              <a:solidFill>
                <a:schemeClr val="bg2"/>
              </a:solidFill>
            </a:endParaRPr>
          </a:p>
        </p:txBody>
      </p:sp>
      <p:sp>
        <p:nvSpPr>
          <p:cNvPr id="47" name="Textplatzhalter 11">
            <a:extLst>
              <a:ext uri="{FF2B5EF4-FFF2-40B4-BE49-F238E27FC236}">
                <a16:creationId xmlns:a16="http://schemas.microsoft.com/office/drawing/2014/main" id="{FE2A3A0D-F624-4D16-9647-A78899A3EEB0}"/>
              </a:ext>
            </a:extLst>
          </p:cNvPr>
          <p:cNvSpPr>
            <a:spLocks noGrp="1"/>
          </p:cNvSpPr>
          <p:nvPr>
            <p:ph type="body" sz="quarter" idx="10"/>
          </p:nvPr>
        </p:nvSpPr>
        <p:spPr>
          <a:xfrm>
            <a:off x="360000" y="1440000"/>
            <a:ext cx="6565056" cy="1301180"/>
          </a:xfrm>
        </p:spPr>
        <p:txBody>
          <a:bodyPr/>
          <a:lstStyle/>
          <a:p>
            <a:r>
              <a:rPr lang="de-DE" dirty="0" err="1"/>
              <a:t>Defines</a:t>
            </a:r>
            <a:r>
              <a:rPr lang="de-DE" dirty="0"/>
              <a:t> </a:t>
            </a:r>
            <a:r>
              <a:rPr lang="de-DE" dirty="0" err="1"/>
              <a:t>the</a:t>
            </a:r>
            <a:r>
              <a:rPr lang="de-DE" dirty="0"/>
              <a:t> „APP“ </a:t>
            </a:r>
            <a:r>
              <a:rPr lang="de-DE" dirty="0" err="1"/>
              <a:t>to</a:t>
            </a:r>
            <a:r>
              <a:rPr lang="de-DE" dirty="0"/>
              <a:t> </a:t>
            </a:r>
            <a:r>
              <a:rPr lang="de-DE" dirty="0" err="1"/>
              <a:t>be</a:t>
            </a:r>
            <a:r>
              <a:rPr lang="de-DE" dirty="0"/>
              <a:t> </a:t>
            </a:r>
            <a:r>
              <a:rPr lang="de-DE" dirty="0" err="1"/>
              <a:t>created</a:t>
            </a:r>
            <a:r>
              <a:rPr lang="de-DE" dirty="0"/>
              <a:t> via </a:t>
            </a:r>
            <a:r>
              <a:rPr lang="de-DE" dirty="0" err="1"/>
              <a:t>the</a:t>
            </a:r>
            <a:r>
              <a:rPr lang="de-DE" dirty="0"/>
              <a:t> AL Project</a:t>
            </a:r>
          </a:p>
          <a:p>
            <a:r>
              <a:rPr lang="de-DE" dirty="0" err="1"/>
              <a:t>Located</a:t>
            </a:r>
            <a:r>
              <a:rPr lang="de-DE" dirty="0"/>
              <a:t> in „</a:t>
            </a:r>
            <a:r>
              <a:rPr lang="de-DE" dirty="0" err="1"/>
              <a:t>MyProject</a:t>
            </a:r>
            <a:r>
              <a:rPr lang="de-DE" dirty="0"/>
              <a:t>“/</a:t>
            </a:r>
            <a:r>
              <a:rPr lang="de-DE" dirty="0" err="1"/>
              <a:t>app.json</a:t>
            </a:r>
            <a:br>
              <a:rPr lang="de-DE" dirty="0"/>
            </a:br>
            <a:r>
              <a:rPr lang="de-DE" sz="1000" dirty="0">
                <a:hlinkClick r:id="rId3"/>
              </a:rPr>
              <a:t>https://docs.microsoft.com/en-us/dynamics365/business-central/dev-itpro/developer/devenv-json-files#appjson-file</a:t>
            </a:r>
            <a:br>
              <a:rPr lang="de-DE" dirty="0"/>
            </a:br>
            <a:br>
              <a:rPr lang="de-DE" dirty="0"/>
            </a:br>
            <a:endParaRPr lang="de-DE" dirty="0"/>
          </a:p>
          <a:p>
            <a:endParaRPr lang="de-DE" dirty="0"/>
          </a:p>
          <a:p>
            <a:endParaRPr lang="de-DE" dirty="0"/>
          </a:p>
        </p:txBody>
      </p:sp>
      <p:pic>
        <p:nvPicPr>
          <p:cNvPr id="5" name="Grafik 4">
            <a:extLst>
              <a:ext uri="{FF2B5EF4-FFF2-40B4-BE49-F238E27FC236}">
                <a16:creationId xmlns:a16="http://schemas.microsoft.com/office/drawing/2014/main" id="{E14BC536-6A78-4AD4-9576-41C051660354}"/>
              </a:ext>
            </a:extLst>
          </p:cNvPr>
          <p:cNvPicPr>
            <a:picLocks noChangeAspect="1"/>
          </p:cNvPicPr>
          <p:nvPr/>
        </p:nvPicPr>
        <p:blipFill>
          <a:blip r:embed="rId4"/>
          <a:stretch>
            <a:fillRect/>
          </a:stretch>
        </p:blipFill>
        <p:spPr>
          <a:xfrm>
            <a:off x="567889" y="2377715"/>
            <a:ext cx="8178265" cy="4204615"/>
          </a:xfrm>
          <a:prstGeom prst="rect">
            <a:avLst/>
          </a:prstGeom>
        </p:spPr>
      </p:pic>
    </p:spTree>
    <p:extLst>
      <p:ext uri="{BB962C8B-B14F-4D97-AF65-F5344CB8AC3E}">
        <p14:creationId xmlns:p14="http://schemas.microsoft.com/office/powerpoint/2010/main" val="2069179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34</a:t>
            </a:fld>
            <a:endParaRPr lang="de-DE"/>
          </a:p>
        </p:txBody>
      </p:sp>
      <p:graphicFrame>
        <p:nvGraphicFramePr>
          <p:cNvPr id="8" name="Tabelle 7">
            <a:extLst>
              <a:ext uri="{FF2B5EF4-FFF2-40B4-BE49-F238E27FC236}">
                <a16:creationId xmlns:a16="http://schemas.microsoft.com/office/drawing/2014/main" id="{D65023B4-7E8A-4AC2-B698-4E5BAC2D0F21}"/>
              </a:ext>
            </a:extLst>
          </p:cNvPr>
          <p:cNvGraphicFramePr>
            <a:graphicFrameLocks noGrp="1"/>
          </p:cNvGraphicFramePr>
          <p:nvPr>
            <p:extLst>
              <p:ext uri="{D42A27DB-BD31-4B8C-83A1-F6EECF244321}">
                <p14:modId xmlns:p14="http://schemas.microsoft.com/office/powerpoint/2010/main" val="3933283425"/>
              </p:ext>
            </p:extLst>
          </p:nvPr>
        </p:nvGraphicFramePr>
        <p:xfrm>
          <a:off x="360000" y="1699693"/>
          <a:ext cx="11465998" cy="4587240"/>
        </p:xfrm>
        <a:graphic>
          <a:graphicData uri="http://schemas.openxmlformats.org/drawingml/2006/table">
            <a:tbl>
              <a:tblPr firstRow="1" bandRow="1">
                <a:tableStyleId>{5C22544A-7EE6-4342-B048-85BDC9FD1C3A}</a:tableStyleId>
              </a:tblPr>
              <a:tblGrid>
                <a:gridCol w="1541952">
                  <a:extLst>
                    <a:ext uri="{9D8B030D-6E8A-4147-A177-3AD203B41FA5}">
                      <a16:colId xmlns:a16="http://schemas.microsoft.com/office/drawing/2014/main" val="16530628"/>
                    </a:ext>
                  </a:extLst>
                </a:gridCol>
                <a:gridCol w="4035552">
                  <a:extLst>
                    <a:ext uri="{9D8B030D-6E8A-4147-A177-3AD203B41FA5}">
                      <a16:colId xmlns:a16="http://schemas.microsoft.com/office/drawing/2014/main" val="704961658"/>
                    </a:ext>
                  </a:extLst>
                </a:gridCol>
                <a:gridCol w="5888494">
                  <a:extLst>
                    <a:ext uri="{9D8B030D-6E8A-4147-A177-3AD203B41FA5}">
                      <a16:colId xmlns:a16="http://schemas.microsoft.com/office/drawing/2014/main" val="1091645935"/>
                    </a:ext>
                  </a:extLst>
                </a:gridCol>
              </a:tblGrid>
              <a:tr h="370840">
                <a:tc>
                  <a:txBody>
                    <a:bodyPr/>
                    <a:lstStyle/>
                    <a:p>
                      <a:r>
                        <a:rPr lang="de-DE" sz="1400" dirty="0">
                          <a:solidFill>
                            <a:srgbClr val="002060"/>
                          </a:solidFill>
                        </a:rPr>
                        <a:t>Parameter Name</a:t>
                      </a:r>
                      <a:endParaRPr lang="en-GB" sz="1400" dirty="0">
                        <a:solidFill>
                          <a:srgbClr val="002060"/>
                        </a:solidFill>
                      </a:endParaRPr>
                    </a:p>
                  </a:txBody>
                  <a:tcPr/>
                </a:tc>
                <a:tc>
                  <a:txBody>
                    <a:bodyPr/>
                    <a:lstStyle/>
                    <a:p>
                      <a:r>
                        <a:rPr lang="de-DE" sz="1400" dirty="0">
                          <a:solidFill>
                            <a:srgbClr val="002060"/>
                          </a:solidFill>
                        </a:rPr>
                        <a:t>Description</a:t>
                      </a:r>
                      <a:endParaRPr lang="en-GB" sz="1400" dirty="0">
                        <a:solidFill>
                          <a:srgbClr val="002060"/>
                        </a:solidFill>
                      </a:endParaRPr>
                    </a:p>
                  </a:txBody>
                  <a:tcPr/>
                </a:tc>
                <a:tc>
                  <a:txBody>
                    <a:bodyPr/>
                    <a:lstStyle/>
                    <a:p>
                      <a:r>
                        <a:rPr lang="de-DE" sz="1400" dirty="0" err="1">
                          <a:solidFill>
                            <a:srgbClr val="002060"/>
                          </a:solidFill>
                        </a:rPr>
                        <a:t>Remark</a:t>
                      </a:r>
                      <a:endParaRPr lang="en-GB" sz="1400" dirty="0">
                        <a:solidFill>
                          <a:srgbClr val="002060"/>
                        </a:solidFill>
                      </a:endParaRPr>
                    </a:p>
                  </a:txBody>
                  <a:tcPr/>
                </a:tc>
                <a:extLst>
                  <a:ext uri="{0D108BD9-81ED-4DB2-BD59-A6C34878D82A}">
                    <a16:rowId xmlns:a16="http://schemas.microsoft.com/office/drawing/2014/main" val="2988357291"/>
                  </a:ext>
                </a:extLst>
              </a:tr>
              <a:tr h="370840">
                <a:tc>
                  <a:txBody>
                    <a:bodyPr/>
                    <a:lstStyle/>
                    <a:p>
                      <a:r>
                        <a:rPr lang="de-DE" sz="1200" dirty="0"/>
                        <a:t>„</a:t>
                      </a:r>
                      <a:r>
                        <a:rPr lang="de-DE" sz="1200" dirty="0" err="1"/>
                        <a:t>id</a:t>
                      </a:r>
                      <a:r>
                        <a:rPr lang="de-DE" sz="1200" dirty="0"/>
                        <a:t>“</a:t>
                      </a:r>
                      <a:endParaRPr lang="en-GB" sz="1200" dirty="0"/>
                    </a:p>
                  </a:txBody>
                  <a:tcPr/>
                </a:tc>
                <a:tc>
                  <a:txBody>
                    <a:bodyPr/>
                    <a:lstStyle/>
                    <a:p>
                      <a:r>
                        <a:rPr lang="de-DE" sz="1200" dirty="0"/>
                        <a:t>Unique ID </a:t>
                      </a:r>
                      <a:r>
                        <a:rPr lang="de-DE" sz="1200" dirty="0" err="1"/>
                        <a:t>of</a:t>
                      </a:r>
                      <a:r>
                        <a:rPr lang="de-DE" sz="1200" dirty="0"/>
                        <a:t> </a:t>
                      </a:r>
                      <a:r>
                        <a:rPr lang="de-DE" sz="1200" dirty="0" err="1"/>
                        <a:t>the</a:t>
                      </a:r>
                      <a:r>
                        <a:rPr lang="de-DE" sz="1200" dirty="0"/>
                        <a:t> APP (Extension)</a:t>
                      </a:r>
                      <a:endParaRPr lang="en-GB" sz="1200" dirty="0"/>
                    </a:p>
                  </a:txBody>
                  <a:tcPr/>
                </a:tc>
                <a:tc>
                  <a:txBody>
                    <a:bodyPr/>
                    <a:lstStyle/>
                    <a:p>
                      <a:pPr marL="285750" indent="-285750">
                        <a:buFontTx/>
                        <a:buChar char="-"/>
                      </a:pPr>
                      <a:r>
                        <a:rPr lang="de-DE" sz="1200" dirty="0" err="1"/>
                        <a:t>Generated</a:t>
                      </a:r>
                      <a:r>
                        <a:rPr lang="de-DE" sz="1200" dirty="0"/>
                        <a:t> </a:t>
                      </a:r>
                      <a:r>
                        <a:rPr lang="de-DE" sz="1200" dirty="0" err="1"/>
                        <a:t>automatically</a:t>
                      </a:r>
                      <a:r>
                        <a:rPr lang="de-DE" sz="1200" dirty="0"/>
                        <a:t> </a:t>
                      </a:r>
                      <a:r>
                        <a:rPr lang="de-DE" sz="1200" dirty="0" err="1"/>
                        <a:t>while</a:t>
                      </a:r>
                      <a:r>
                        <a:rPr lang="de-DE" sz="1200" dirty="0"/>
                        <a:t> </a:t>
                      </a:r>
                      <a:r>
                        <a:rPr lang="de-DE" sz="1200" dirty="0" err="1"/>
                        <a:t>project</a:t>
                      </a:r>
                      <a:r>
                        <a:rPr lang="de-DE" sz="1200" dirty="0"/>
                        <a:t> </a:t>
                      </a:r>
                      <a:r>
                        <a:rPr lang="de-DE" sz="1200" dirty="0" err="1"/>
                        <a:t>is</a:t>
                      </a:r>
                      <a:r>
                        <a:rPr lang="de-DE" sz="1200" dirty="0"/>
                        <a:t> </a:t>
                      </a:r>
                      <a:r>
                        <a:rPr lang="de-DE" sz="1200" dirty="0" err="1"/>
                        <a:t>created</a:t>
                      </a:r>
                      <a:endParaRPr lang="de-DE" sz="1200" dirty="0"/>
                    </a:p>
                    <a:p>
                      <a:pPr marL="285750" indent="-285750">
                        <a:buFontTx/>
                        <a:buChar char="-"/>
                      </a:pPr>
                      <a:r>
                        <a:rPr lang="de-DE" sz="1200" dirty="0" err="1"/>
                        <a:t>Mandatory</a:t>
                      </a:r>
                      <a:endParaRPr lang="en-GB" sz="1200" dirty="0"/>
                    </a:p>
                  </a:txBody>
                  <a:tcPr/>
                </a:tc>
                <a:extLst>
                  <a:ext uri="{0D108BD9-81ED-4DB2-BD59-A6C34878D82A}">
                    <a16:rowId xmlns:a16="http://schemas.microsoft.com/office/drawing/2014/main" val="2266530290"/>
                  </a:ext>
                </a:extLst>
              </a:tr>
              <a:tr h="370840">
                <a:tc>
                  <a:txBody>
                    <a:bodyPr/>
                    <a:lstStyle/>
                    <a:p>
                      <a:r>
                        <a:rPr lang="de-DE" sz="1200" dirty="0"/>
                        <a:t>„</a:t>
                      </a:r>
                      <a:r>
                        <a:rPr lang="de-DE" sz="1200" dirty="0" err="1"/>
                        <a:t>name</a:t>
                      </a:r>
                      <a:r>
                        <a:rPr lang="de-DE" sz="1200" dirty="0"/>
                        <a:t>“</a:t>
                      </a:r>
                      <a:endParaRPr lang="en-GB" sz="1200" dirty="0"/>
                    </a:p>
                  </a:txBody>
                  <a:tcPr/>
                </a:tc>
                <a:tc>
                  <a:txBody>
                    <a:bodyPr/>
                    <a:lstStyle/>
                    <a:p>
                      <a:r>
                        <a:rPr lang="de-DE" sz="1200" dirty="0"/>
                        <a:t>Unique </a:t>
                      </a:r>
                      <a:r>
                        <a:rPr lang="de-DE" sz="1200" dirty="0" err="1"/>
                        <a:t>name</a:t>
                      </a:r>
                      <a:r>
                        <a:rPr lang="de-DE" sz="1200" dirty="0"/>
                        <a:t> </a:t>
                      </a:r>
                      <a:r>
                        <a:rPr lang="de-DE" sz="1200" dirty="0" err="1"/>
                        <a:t>of</a:t>
                      </a:r>
                      <a:r>
                        <a:rPr lang="de-DE" sz="1200" dirty="0"/>
                        <a:t> </a:t>
                      </a:r>
                      <a:r>
                        <a:rPr lang="de-DE" sz="1200" dirty="0" err="1"/>
                        <a:t>the</a:t>
                      </a:r>
                      <a:r>
                        <a:rPr lang="de-DE" sz="1200" dirty="0"/>
                        <a:t> APP ( Extension)</a:t>
                      </a:r>
                      <a:endParaRPr lang="en-GB" sz="1200" dirty="0"/>
                    </a:p>
                  </a:txBody>
                  <a:tcPr/>
                </a:tc>
                <a:tc>
                  <a:txBody>
                    <a:bodyPr/>
                    <a:lstStyle/>
                    <a:p>
                      <a:pPr marL="285750" indent="-285750">
                        <a:buFontTx/>
                        <a:buChar char="-"/>
                      </a:pPr>
                      <a:r>
                        <a:rPr lang="de-DE" sz="1200" dirty="0" err="1"/>
                        <a:t>Might</a:t>
                      </a:r>
                      <a:r>
                        <a:rPr lang="de-DE" sz="1200" dirty="0"/>
                        <a:t> </a:t>
                      </a:r>
                      <a:r>
                        <a:rPr lang="de-DE" sz="1200" dirty="0" err="1"/>
                        <a:t>be</a:t>
                      </a:r>
                      <a:r>
                        <a:rPr lang="de-DE" sz="1200" dirty="0"/>
                        <a:t> </a:t>
                      </a:r>
                      <a:r>
                        <a:rPr lang="de-DE" sz="1200" dirty="0" err="1"/>
                        <a:t>the</a:t>
                      </a:r>
                      <a:r>
                        <a:rPr lang="de-DE" sz="1200" dirty="0"/>
                        <a:t> </a:t>
                      </a:r>
                      <a:r>
                        <a:rPr lang="de-DE" sz="1200" dirty="0" err="1"/>
                        <a:t>project</a:t>
                      </a:r>
                      <a:r>
                        <a:rPr lang="de-DE" sz="1200" dirty="0"/>
                        <a:t> </a:t>
                      </a:r>
                      <a:r>
                        <a:rPr lang="de-DE" sz="1200" dirty="0" err="1"/>
                        <a:t>name</a:t>
                      </a:r>
                      <a:r>
                        <a:rPr lang="de-DE" sz="1200" dirty="0"/>
                        <a:t>, </a:t>
                      </a:r>
                      <a:r>
                        <a:rPr lang="de-DE" sz="1200" dirty="0" err="1"/>
                        <a:t>the</a:t>
                      </a:r>
                      <a:r>
                        <a:rPr lang="de-DE" sz="1200" dirty="0"/>
                        <a:t> </a:t>
                      </a:r>
                      <a:r>
                        <a:rPr lang="de-DE" sz="1200" dirty="0" err="1"/>
                        <a:t>project</a:t>
                      </a:r>
                      <a:r>
                        <a:rPr lang="de-DE" sz="1200" dirty="0"/>
                        <a:t> </a:t>
                      </a:r>
                      <a:r>
                        <a:rPr lang="de-DE" sz="1200" dirty="0" err="1"/>
                        <a:t>number</a:t>
                      </a:r>
                      <a:r>
                        <a:rPr lang="de-DE" sz="1200" dirty="0"/>
                        <a:t> </a:t>
                      </a:r>
                      <a:r>
                        <a:rPr lang="de-DE" sz="1200" dirty="0" err="1"/>
                        <a:t>or</a:t>
                      </a:r>
                      <a:r>
                        <a:rPr lang="de-DE" sz="1200" dirty="0"/>
                        <a:t> </a:t>
                      </a:r>
                      <a:r>
                        <a:rPr lang="de-DE" sz="1200" dirty="0" err="1"/>
                        <a:t>the</a:t>
                      </a:r>
                      <a:r>
                        <a:rPr lang="de-DE" sz="1200" dirty="0"/>
                        <a:t> </a:t>
                      </a:r>
                      <a:r>
                        <a:rPr lang="de-DE" sz="1200" dirty="0" err="1"/>
                        <a:t>name</a:t>
                      </a:r>
                      <a:r>
                        <a:rPr lang="de-DE" sz="1200" dirty="0"/>
                        <a:t> </a:t>
                      </a:r>
                      <a:r>
                        <a:rPr lang="de-DE" sz="1200" dirty="0" err="1"/>
                        <a:t>of</a:t>
                      </a:r>
                      <a:r>
                        <a:rPr lang="de-DE" sz="1200" dirty="0"/>
                        <a:t> </a:t>
                      </a:r>
                      <a:r>
                        <a:rPr lang="de-DE" sz="1200" dirty="0" err="1"/>
                        <a:t>the</a:t>
                      </a:r>
                      <a:r>
                        <a:rPr lang="de-DE" sz="1200" dirty="0"/>
                        <a:t> </a:t>
                      </a:r>
                      <a:r>
                        <a:rPr lang="de-DE" sz="1200" dirty="0" err="1"/>
                        <a:t>customer</a:t>
                      </a:r>
                      <a:r>
                        <a:rPr lang="de-DE" sz="1200" dirty="0"/>
                        <a:t> in </a:t>
                      </a:r>
                      <a:r>
                        <a:rPr lang="de-DE" sz="1200" dirty="0" err="1"/>
                        <a:t>the</a:t>
                      </a:r>
                      <a:r>
                        <a:rPr lang="de-DE" sz="1200" dirty="0"/>
                        <a:t> </a:t>
                      </a:r>
                      <a:r>
                        <a:rPr lang="de-DE" sz="1200" dirty="0" err="1"/>
                        <a:t>case</a:t>
                      </a:r>
                      <a:r>
                        <a:rPr lang="de-DE" sz="1200" dirty="0"/>
                        <a:t> </a:t>
                      </a:r>
                      <a:r>
                        <a:rPr lang="de-DE" sz="1200" dirty="0" err="1"/>
                        <a:t>of</a:t>
                      </a:r>
                      <a:r>
                        <a:rPr lang="de-DE" sz="1200" dirty="0"/>
                        <a:t> a </a:t>
                      </a:r>
                      <a:r>
                        <a:rPr lang="de-DE" sz="1200" dirty="0" err="1"/>
                        <a:t>customer</a:t>
                      </a:r>
                      <a:r>
                        <a:rPr lang="de-DE" sz="1200" dirty="0"/>
                        <a:t> </a:t>
                      </a:r>
                      <a:r>
                        <a:rPr lang="de-DE" sz="1200" dirty="0" err="1"/>
                        <a:t>project</a:t>
                      </a:r>
                      <a:r>
                        <a:rPr lang="de-DE" sz="1200" dirty="0"/>
                        <a:t>.</a:t>
                      </a:r>
                    </a:p>
                    <a:p>
                      <a:pPr marL="285750" indent="-285750">
                        <a:buFontTx/>
                        <a:buChar char="-"/>
                      </a:pPr>
                      <a:r>
                        <a:rPr lang="de-DE" sz="1200" dirty="0" err="1"/>
                        <a:t>Mandatory</a:t>
                      </a:r>
                      <a:endParaRPr lang="en-GB" sz="1200" dirty="0"/>
                    </a:p>
                  </a:txBody>
                  <a:tcPr/>
                </a:tc>
                <a:extLst>
                  <a:ext uri="{0D108BD9-81ED-4DB2-BD59-A6C34878D82A}">
                    <a16:rowId xmlns:a16="http://schemas.microsoft.com/office/drawing/2014/main" val="592890454"/>
                  </a:ext>
                </a:extLst>
              </a:tr>
              <a:tr h="370840">
                <a:tc>
                  <a:txBody>
                    <a:bodyPr/>
                    <a:lstStyle/>
                    <a:p>
                      <a:r>
                        <a:rPr lang="de-DE" sz="1200" dirty="0"/>
                        <a:t>„</a:t>
                      </a:r>
                      <a:r>
                        <a:rPr lang="de-DE" sz="1200" dirty="0" err="1"/>
                        <a:t>publisher</a:t>
                      </a:r>
                      <a:r>
                        <a:rPr lang="de-DE" sz="1200" dirty="0"/>
                        <a:t>“</a:t>
                      </a:r>
                      <a:endParaRPr lang="en-GB" sz="1200" dirty="0"/>
                    </a:p>
                  </a:txBody>
                  <a:tcPr/>
                </a:tc>
                <a:tc>
                  <a:txBody>
                    <a:bodyPr/>
                    <a:lstStyle/>
                    <a:p>
                      <a:r>
                        <a:rPr lang="de-DE" sz="1200" dirty="0"/>
                        <a:t>Name </a:t>
                      </a:r>
                      <a:r>
                        <a:rPr lang="de-DE" sz="1200" dirty="0" err="1"/>
                        <a:t>of</a:t>
                      </a:r>
                      <a:r>
                        <a:rPr lang="de-DE" sz="1200" dirty="0"/>
                        <a:t> </a:t>
                      </a:r>
                      <a:r>
                        <a:rPr lang="de-DE" sz="1200" dirty="0" err="1"/>
                        <a:t>the</a:t>
                      </a:r>
                      <a:r>
                        <a:rPr lang="de-DE" sz="1200" dirty="0"/>
                        <a:t> </a:t>
                      </a:r>
                      <a:r>
                        <a:rPr lang="de-DE" sz="1200" dirty="0" err="1"/>
                        <a:t>publisher</a:t>
                      </a:r>
                      <a:r>
                        <a:rPr lang="de-DE" sz="1200" dirty="0"/>
                        <a:t> </a:t>
                      </a:r>
                      <a:r>
                        <a:rPr lang="de-DE" sz="1200" dirty="0" err="1"/>
                        <a:t>of</a:t>
                      </a:r>
                      <a:r>
                        <a:rPr lang="de-DE" sz="1200" dirty="0"/>
                        <a:t> </a:t>
                      </a:r>
                      <a:r>
                        <a:rPr lang="de-DE" sz="1200" dirty="0" err="1"/>
                        <a:t>the</a:t>
                      </a:r>
                      <a:r>
                        <a:rPr lang="de-DE" sz="1200" dirty="0"/>
                        <a:t> APP (Extension)</a:t>
                      </a:r>
                      <a:endParaRPr lang="en-GB" sz="1200" dirty="0"/>
                    </a:p>
                  </a:txBody>
                  <a:tcPr/>
                </a:tc>
                <a:tc>
                  <a:txBody>
                    <a:bodyPr/>
                    <a:lstStyle/>
                    <a:p>
                      <a:pPr marL="285750" indent="-285750">
                        <a:buFontTx/>
                        <a:buChar char="-"/>
                      </a:pPr>
                      <a:r>
                        <a:rPr lang="de-DE" sz="1200" dirty="0" err="1"/>
                        <a:t>Might</a:t>
                      </a:r>
                      <a:r>
                        <a:rPr lang="de-DE" sz="1200" dirty="0"/>
                        <a:t> </a:t>
                      </a:r>
                      <a:r>
                        <a:rPr lang="de-DE" sz="1200" dirty="0" err="1"/>
                        <a:t>be</a:t>
                      </a:r>
                      <a:r>
                        <a:rPr lang="de-DE" sz="1200" dirty="0"/>
                        <a:t> „Cosmo </a:t>
                      </a:r>
                      <a:r>
                        <a:rPr lang="de-DE" sz="1200" dirty="0" err="1"/>
                        <a:t>Consult</a:t>
                      </a:r>
                      <a:r>
                        <a:rPr lang="de-DE" sz="1200" dirty="0"/>
                        <a:t>“?</a:t>
                      </a:r>
                    </a:p>
                    <a:p>
                      <a:pPr marL="285750" indent="-285750">
                        <a:buFontTx/>
                        <a:buChar char="-"/>
                      </a:pPr>
                      <a:r>
                        <a:rPr lang="de-DE" sz="1200" dirty="0" err="1"/>
                        <a:t>Mandatory</a:t>
                      </a:r>
                      <a:endParaRPr lang="de-DE" sz="1200" dirty="0"/>
                    </a:p>
                  </a:txBody>
                  <a:tcPr/>
                </a:tc>
                <a:extLst>
                  <a:ext uri="{0D108BD9-81ED-4DB2-BD59-A6C34878D82A}">
                    <a16:rowId xmlns:a16="http://schemas.microsoft.com/office/drawing/2014/main" val="3802391587"/>
                  </a:ext>
                </a:extLst>
              </a:tr>
              <a:tr h="370840">
                <a:tc>
                  <a:txBody>
                    <a:bodyPr/>
                    <a:lstStyle/>
                    <a:p>
                      <a:r>
                        <a:rPr lang="de-DE" sz="1200" dirty="0"/>
                        <a:t>„</a:t>
                      </a:r>
                      <a:r>
                        <a:rPr lang="de-DE" sz="1200" dirty="0" err="1"/>
                        <a:t>version</a:t>
                      </a:r>
                      <a:r>
                        <a:rPr lang="de-DE" sz="1200" dirty="0"/>
                        <a:t>“</a:t>
                      </a:r>
                      <a:endParaRPr lang="en-GB" sz="1200" dirty="0"/>
                    </a:p>
                  </a:txBody>
                  <a:tcPr/>
                </a:tc>
                <a:tc>
                  <a:txBody>
                    <a:bodyPr/>
                    <a:lstStyle/>
                    <a:p>
                      <a:r>
                        <a:rPr lang="de-DE" sz="1200" dirty="0"/>
                        <a:t>Version </a:t>
                      </a:r>
                      <a:r>
                        <a:rPr lang="de-DE" sz="1200" dirty="0" err="1"/>
                        <a:t>of</a:t>
                      </a:r>
                      <a:r>
                        <a:rPr lang="de-DE" sz="1200" dirty="0"/>
                        <a:t> </a:t>
                      </a:r>
                      <a:r>
                        <a:rPr lang="de-DE" sz="1200" dirty="0" err="1"/>
                        <a:t>the</a:t>
                      </a:r>
                      <a:r>
                        <a:rPr lang="de-DE" sz="1200" dirty="0"/>
                        <a:t> APP (Extension)</a:t>
                      </a:r>
                      <a:endParaRPr lang="en-GB" sz="1200" dirty="0"/>
                    </a:p>
                  </a:txBody>
                  <a:tcPr/>
                </a:tc>
                <a:tc>
                  <a:txBody>
                    <a:bodyPr/>
                    <a:lstStyle/>
                    <a:p>
                      <a:r>
                        <a:rPr lang="de-DE" sz="1200" dirty="0" err="1"/>
                        <a:t>Mandatory</a:t>
                      </a:r>
                      <a:endParaRPr lang="en-GB" sz="1200" dirty="0"/>
                    </a:p>
                  </a:txBody>
                  <a:tcPr/>
                </a:tc>
                <a:extLst>
                  <a:ext uri="{0D108BD9-81ED-4DB2-BD59-A6C34878D82A}">
                    <a16:rowId xmlns:a16="http://schemas.microsoft.com/office/drawing/2014/main" val="2088694309"/>
                  </a:ext>
                </a:extLst>
              </a:tr>
              <a:tr h="370840">
                <a:tc>
                  <a:txBody>
                    <a:bodyPr/>
                    <a:lstStyle/>
                    <a:p>
                      <a:r>
                        <a:rPr lang="de-DE" sz="1200" dirty="0"/>
                        <a:t>„</a:t>
                      </a:r>
                      <a:r>
                        <a:rPr lang="de-DE" sz="1200" dirty="0" err="1"/>
                        <a:t>platform</a:t>
                      </a:r>
                      <a:r>
                        <a:rPr lang="de-DE" sz="1200" dirty="0"/>
                        <a:t>“</a:t>
                      </a:r>
                      <a:endParaRPr lang="en-GB" sz="1200" dirty="0"/>
                    </a:p>
                  </a:txBody>
                  <a:tcPr/>
                </a:tc>
                <a:tc>
                  <a:txBody>
                    <a:bodyPr/>
                    <a:lstStyle/>
                    <a:p>
                      <a:r>
                        <a:rPr lang="de-DE" sz="1200" dirty="0"/>
                        <a:t>Minimum NAV-Version </a:t>
                      </a:r>
                      <a:r>
                        <a:rPr lang="de-DE" sz="1200" dirty="0" err="1"/>
                        <a:t>for</a:t>
                      </a:r>
                      <a:r>
                        <a:rPr lang="de-DE" sz="1200" dirty="0"/>
                        <a:t> </a:t>
                      </a:r>
                      <a:r>
                        <a:rPr lang="de-DE" sz="1200" dirty="0" err="1"/>
                        <a:t>platform</a:t>
                      </a:r>
                      <a:r>
                        <a:rPr lang="de-DE" sz="1200" dirty="0"/>
                        <a:t>-symbols (</a:t>
                      </a:r>
                      <a:r>
                        <a:rPr lang="de-DE" sz="1200" dirty="0" err="1"/>
                        <a:t>system</a:t>
                      </a:r>
                      <a:r>
                        <a:rPr lang="de-DE" sz="1200" dirty="0"/>
                        <a:t> </a:t>
                      </a:r>
                      <a:r>
                        <a:rPr lang="de-DE" sz="1200" dirty="0" err="1"/>
                        <a:t>tables</a:t>
                      </a:r>
                      <a:r>
                        <a:rPr lang="de-DE" sz="1200" dirty="0"/>
                        <a:t>)</a:t>
                      </a:r>
                      <a:endParaRPr lang="en-GB" sz="1200" dirty="0"/>
                    </a:p>
                  </a:txBody>
                  <a:tcPr/>
                </a:tc>
                <a:tc>
                  <a:txBody>
                    <a:bodyPr/>
                    <a:lstStyle/>
                    <a:p>
                      <a:r>
                        <a:rPr lang="de-DE" sz="1200" dirty="0" err="1"/>
                        <a:t>Mandatory</a:t>
                      </a:r>
                      <a:r>
                        <a:rPr lang="de-DE" sz="1200" dirty="0"/>
                        <a:t> </a:t>
                      </a:r>
                      <a:r>
                        <a:rPr lang="de-DE" sz="1200" dirty="0" err="1"/>
                        <a:t>for</a:t>
                      </a:r>
                      <a:r>
                        <a:rPr lang="de-DE" sz="1200" dirty="0"/>
                        <a:t> </a:t>
                      </a:r>
                      <a:r>
                        <a:rPr lang="de-DE" sz="1200" dirty="0" err="1"/>
                        <a:t>using</a:t>
                      </a:r>
                      <a:r>
                        <a:rPr lang="de-DE" sz="1200" dirty="0"/>
                        <a:t> </a:t>
                      </a:r>
                      <a:r>
                        <a:rPr lang="de-DE" sz="1200" dirty="0" err="1"/>
                        <a:t>system</a:t>
                      </a:r>
                      <a:r>
                        <a:rPr lang="de-DE" sz="1200" dirty="0"/>
                        <a:t> </a:t>
                      </a:r>
                      <a:r>
                        <a:rPr lang="de-DE" sz="1200" dirty="0" err="1"/>
                        <a:t>tables</a:t>
                      </a:r>
                      <a:endParaRPr lang="en-GB" sz="1200" dirty="0"/>
                    </a:p>
                  </a:txBody>
                  <a:tcPr/>
                </a:tc>
                <a:extLst>
                  <a:ext uri="{0D108BD9-81ED-4DB2-BD59-A6C34878D82A}">
                    <a16:rowId xmlns:a16="http://schemas.microsoft.com/office/drawing/2014/main" val="53680067"/>
                  </a:ext>
                </a:extLst>
              </a:tr>
              <a:tr h="370840">
                <a:tc>
                  <a:txBody>
                    <a:bodyPr/>
                    <a:lstStyle/>
                    <a:p>
                      <a:r>
                        <a:rPr lang="de-DE" sz="1200" dirty="0"/>
                        <a:t>„</a:t>
                      </a:r>
                      <a:r>
                        <a:rPr lang="de-DE" sz="1200" dirty="0" err="1"/>
                        <a:t>application</a:t>
                      </a:r>
                      <a:r>
                        <a:rPr lang="de-DE" sz="1200" dirty="0"/>
                        <a:t>“</a:t>
                      </a:r>
                      <a:endParaRPr lang="en-GB" sz="1200" dirty="0"/>
                    </a:p>
                  </a:txBody>
                  <a:tcPr/>
                </a:tc>
                <a:tc>
                  <a:txBody>
                    <a:bodyPr/>
                    <a:lstStyle/>
                    <a:p>
                      <a:r>
                        <a:rPr lang="de-DE" sz="1200" dirty="0"/>
                        <a:t>Minimum NAV-Version </a:t>
                      </a:r>
                      <a:r>
                        <a:rPr lang="de-DE" sz="1200" dirty="0" err="1"/>
                        <a:t>for</a:t>
                      </a:r>
                      <a:r>
                        <a:rPr lang="de-DE" sz="1200" dirty="0"/>
                        <a:t> </a:t>
                      </a:r>
                      <a:r>
                        <a:rPr lang="de-DE" sz="1200" dirty="0" err="1"/>
                        <a:t>application</a:t>
                      </a:r>
                      <a:r>
                        <a:rPr lang="de-DE" sz="1200" dirty="0"/>
                        <a:t>-symbols (</a:t>
                      </a:r>
                      <a:r>
                        <a:rPr lang="de-DE" sz="1200" dirty="0" err="1"/>
                        <a:t>application</a:t>
                      </a:r>
                      <a:r>
                        <a:rPr lang="de-DE" sz="1200" dirty="0"/>
                        <a:t> </a:t>
                      </a:r>
                      <a:r>
                        <a:rPr lang="de-DE" sz="1200" dirty="0" err="1"/>
                        <a:t>objects</a:t>
                      </a:r>
                      <a:r>
                        <a:rPr lang="de-DE" sz="1200" dirty="0"/>
                        <a:t>)</a:t>
                      </a:r>
                      <a:endParaRPr lang="en-GB"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err="1">
                          <a:ln>
                            <a:noFill/>
                          </a:ln>
                          <a:solidFill>
                            <a:srgbClr val="57666D"/>
                          </a:solidFill>
                          <a:effectLst/>
                          <a:uLnTx/>
                          <a:uFillTx/>
                          <a:latin typeface="Calibri"/>
                          <a:ea typeface="+mn-ea"/>
                          <a:cs typeface="+mn-cs"/>
                        </a:rPr>
                        <a:t>Mandatory</a:t>
                      </a:r>
                      <a:r>
                        <a:rPr kumimoji="0" lang="de-DE" sz="1200" b="0" i="0" u="none" strike="noStrike" kern="1200" cap="none" spc="0" normalizeH="0" baseline="0" noProof="0" dirty="0">
                          <a:ln>
                            <a:noFill/>
                          </a:ln>
                          <a:solidFill>
                            <a:srgbClr val="57666D"/>
                          </a:solidFill>
                          <a:effectLst/>
                          <a:uLnTx/>
                          <a:uFillTx/>
                          <a:latin typeface="Calibri"/>
                          <a:ea typeface="+mn-ea"/>
                          <a:cs typeface="+mn-cs"/>
                        </a:rPr>
                        <a:t> </a:t>
                      </a:r>
                      <a:r>
                        <a:rPr kumimoji="0" lang="de-DE" sz="1200" b="0" i="0" u="none" strike="noStrike" kern="1200" cap="none" spc="0" normalizeH="0" baseline="0" noProof="0" dirty="0" err="1">
                          <a:ln>
                            <a:noFill/>
                          </a:ln>
                          <a:solidFill>
                            <a:srgbClr val="57666D"/>
                          </a:solidFill>
                          <a:effectLst/>
                          <a:uLnTx/>
                          <a:uFillTx/>
                          <a:latin typeface="Calibri"/>
                          <a:ea typeface="+mn-ea"/>
                          <a:cs typeface="+mn-cs"/>
                        </a:rPr>
                        <a:t>for</a:t>
                      </a:r>
                      <a:r>
                        <a:rPr kumimoji="0" lang="de-DE" sz="1200" b="0" i="0" u="none" strike="noStrike" kern="1200" cap="none" spc="0" normalizeH="0" baseline="0" noProof="0" dirty="0">
                          <a:ln>
                            <a:noFill/>
                          </a:ln>
                          <a:solidFill>
                            <a:srgbClr val="57666D"/>
                          </a:solidFill>
                          <a:effectLst/>
                          <a:uLnTx/>
                          <a:uFillTx/>
                          <a:latin typeface="Calibri"/>
                          <a:ea typeface="+mn-ea"/>
                          <a:cs typeface="+mn-cs"/>
                        </a:rPr>
                        <a:t> </a:t>
                      </a:r>
                      <a:r>
                        <a:rPr kumimoji="0" lang="de-DE" sz="1200" b="0" i="0" u="none" strike="noStrike" kern="1200" cap="none" spc="0" normalizeH="0" baseline="0" noProof="0" dirty="0" err="1">
                          <a:ln>
                            <a:noFill/>
                          </a:ln>
                          <a:solidFill>
                            <a:srgbClr val="57666D"/>
                          </a:solidFill>
                          <a:effectLst/>
                          <a:uLnTx/>
                          <a:uFillTx/>
                          <a:latin typeface="Calibri"/>
                          <a:ea typeface="+mn-ea"/>
                          <a:cs typeface="+mn-cs"/>
                        </a:rPr>
                        <a:t>using</a:t>
                      </a:r>
                      <a:r>
                        <a:rPr kumimoji="0" lang="de-DE" sz="1200" b="0" i="0" u="none" strike="noStrike" kern="1200" cap="none" spc="0" normalizeH="0" baseline="0" noProof="0" dirty="0">
                          <a:ln>
                            <a:noFill/>
                          </a:ln>
                          <a:solidFill>
                            <a:srgbClr val="57666D"/>
                          </a:solidFill>
                          <a:effectLst/>
                          <a:uLnTx/>
                          <a:uFillTx/>
                          <a:latin typeface="Calibri"/>
                          <a:ea typeface="+mn-ea"/>
                          <a:cs typeface="+mn-cs"/>
                        </a:rPr>
                        <a:t> </a:t>
                      </a:r>
                      <a:r>
                        <a:rPr kumimoji="0" lang="de-DE" sz="1200" b="0" i="0" u="none" strike="noStrike" kern="1200" cap="none" spc="0" normalizeH="0" baseline="0" noProof="0" dirty="0" err="1">
                          <a:ln>
                            <a:noFill/>
                          </a:ln>
                          <a:solidFill>
                            <a:srgbClr val="57666D"/>
                          </a:solidFill>
                          <a:effectLst/>
                          <a:uLnTx/>
                          <a:uFillTx/>
                          <a:latin typeface="Calibri"/>
                          <a:ea typeface="+mn-ea"/>
                          <a:cs typeface="+mn-cs"/>
                        </a:rPr>
                        <a:t>application</a:t>
                      </a:r>
                      <a:r>
                        <a:rPr kumimoji="0" lang="de-DE" sz="1200" b="0" i="0" u="none" strike="noStrike" kern="1200" cap="none" spc="0" normalizeH="0" baseline="0" noProof="0" dirty="0">
                          <a:ln>
                            <a:noFill/>
                          </a:ln>
                          <a:solidFill>
                            <a:srgbClr val="57666D"/>
                          </a:solidFill>
                          <a:effectLst/>
                          <a:uLnTx/>
                          <a:uFillTx/>
                          <a:latin typeface="Calibri"/>
                          <a:ea typeface="+mn-ea"/>
                          <a:cs typeface="+mn-cs"/>
                        </a:rPr>
                        <a:t> </a:t>
                      </a:r>
                      <a:r>
                        <a:rPr kumimoji="0" lang="de-DE" sz="1200" b="0" i="0" u="none" strike="noStrike" kern="1200" cap="none" spc="0" normalizeH="0" baseline="0" noProof="0" dirty="0" err="1">
                          <a:ln>
                            <a:noFill/>
                          </a:ln>
                          <a:solidFill>
                            <a:srgbClr val="57666D"/>
                          </a:solidFill>
                          <a:effectLst/>
                          <a:uLnTx/>
                          <a:uFillTx/>
                          <a:latin typeface="Calibri"/>
                          <a:ea typeface="+mn-ea"/>
                          <a:cs typeface="+mn-cs"/>
                        </a:rPr>
                        <a:t>objects</a:t>
                      </a:r>
                      <a:endParaRPr kumimoji="0" lang="en-GB" sz="1200" b="0" i="0" u="none" strike="noStrike" kern="1200" cap="none" spc="0" normalizeH="0" baseline="0" noProof="0" dirty="0">
                        <a:ln>
                          <a:noFill/>
                        </a:ln>
                        <a:solidFill>
                          <a:srgbClr val="57666D"/>
                        </a:solidFill>
                        <a:effectLst/>
                        <a:uLnTx/>
                        <a:uFillTx/>
                        <a:latin typeface="Calibri"/>
                        <a:ea typeface="+mn-ea"/>
                        <a:cs typeface="+mn-cs"/>
                      </a:endParaRPr>
                    </a:p>
                  </a:txBody>
                  <a:tcPr/>
                </a:tc>
                <a:extLst>
                  <a:ext uri="{0D108BD9-81ED-4DB2-BD59-A6C34878D82A}">
                    <a16:rowId xmlns:a16="http://schemas.microsoft.com/office/drawing/2014/main" val="503891187"/>
                  </a:ext>
                </a:extLst>
              </a:tr>
              <a:tr h="370840">
                <a:tc>
                  <a:txBody>
                    <a:bodyPr/>
                    <a:lstStyle/>
                    <a:p>
                      <a:r>
                        <a:rPr lang="de-DE" sz="1200" dirty="0"/>
                        <a:t>„</a:t>
                      </a:r>
                      <a:r>
                        <a:rPr lang="de-DE" sz="1200" dirty="0" err="1"/>
                        <a:t>idRange</a:t>
                      </a:r>
                      <a:r>
                        <a:rPr lang="de-DE" sz="1200" dirty="0"/>
                        <a:t>(s)“</a:t>
                      </a:r>
                      <a:endParaRPr lang="en-GB" sz="1200" dirty="0"/>
                    </a:p>
                  </a:txBody>
                  <a:tcPr/>
                </a:tc>
                <a:tc>
                  <a:txBody>
                    <a:bodyPr/>
                    <a:lstStyle/>
                    <a:p>
                      <a:r>
                        <a:rPr lang="de-DE" sz="1200" dirty="0" err="1"/>
                        <a:t>Restriction</a:t>
                      </a:r>
                      <a:r>
                        <a:rPr lang="de-DE" sz="1200" dirty="0"/>
                        <a:t> </a:t>
                      </a:r>
                      <a:r>
                        <a:rPr lang="de-DE" sz="1200" dirty="0" err="1"/>
                        <a:t>of</a:t>
                      </a:r>
                      <a:r>
                        <a:rPr lang="de-DE" sz="1200" dirty="0"/>
                        <a:t> </a:t>
                      </a:r>
                      <a:r>
                        <a:rPr lang="de-DE" sz="1200" dirty="0" err="1"/>
                        <a:t>object</a:t>
                      </a:r>
                      <a:r>
                        <a:rPr lang="de-DE" sz="1200" dirty="0"/>
                        <a:t> </a:t>
                      </a:r>
                      <a:r>
                        <a:rPr lang="de-DE" sz="1200" dirty="0" err="1"/>
                        <a:t>Ids</a:t>
                      </a:r>
                      <a:r>
                        <a:rPr lang="de-DE" sz="1200" dirty="0"/>
                        <a:t> </a:t>
                      </a:r>
                      <a:r>
                        <a:rPr lang="de-DE" sz="1200" dirty="0" err="1"/>
                        <a:t>used</a:t>
                      </a:r>
                      <a:r>
                        <a:rPr lang="de-DE" sz="1200" dirty="0"/>
                        <a:t> </a:t>
                      </a:r>
                      <a:r>
                        <a:rPr lang="de-DE" sz="1200" dirty="0" err="1"/>
                        <a:t>by</a:t>
                      </a:r>
                      <a:r>
                        <a:rPr lang="de-DE" sz="1200" dirty="0"/>
                        <a:t> </a:t>
                      </a:r>
                      <a:r>
                        <a:rPr lang="de-DE" sz="1200" dirty="0" err="1"/>
                        <a:t>the</a:t>
                      </a:r>
                      <a:r>
                        <a:rPr lang="de-DE" sz="1200" dirty="0"/>
                        <a:t> APP (Extension)</a:t>
                      </a:r>
                      <a:endParaRPr lang="en-GB" sz="1200" dirty="0"/>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GB" sz="1200" b="0" i="0" u="none" strike="noStrike" kern="1200" cap="none" spc="0" normalizeH="0" baseline="0" noProof="0" dirty="0">
                          <a:ln>
                            <a:noFill/>
                          </a:ln>
                          <a:solidFill>
                            <a:srgbClr val="57666D"/>
                          </a:solidFill>
                          <a:effectLst/>
                          <a:uLnTx/>
                          <a:uFillTx/>
                          <a:latin typeface="+mn-lt"/>
                          <a:ea typeface="+mn-ea"/>
                          <a:cs typeface="+mn-cs"/>
                        </a:rPr>
                        <a:t>Example: "</a:t>
                      </a:r>
                      <a:r>
                        <a:rPr kumimoji="0" lang="en-GB" sz="1200" b="0" i="0" u="none" strike="noStrike" kern="1200" cap="none" spc="0" normalizeH="0" baseline="0" noProof="0" dirty="0" err="1">
                          <a:ln>
                            <a:noFill/>
                          </a:ln>
                          <a:solidFill>
                            <a:srgbClr val="57666D"/>
                          </a:solidFill>
                          <a:effectLst/>
                          <a:uLnTx/>
                          <a:uFillTx/>
                          <a:latin typeface="+mn-lt"/>
                          <a:ea typeface="+mn-ea"/>
                          <a:cs typeface="+mn-cs"/>
                        </a:rPr>
                        <a:t>idRanges</a:t>
                      </a:r>
                      <a:r>
                        <a:rPr kumimoji="0" lang="en-GB" sz="1200" b="0" i="0" u="none" strike="noStrike" kern="1200" cap="none" spc="0" normalizeH="0" baseline="0" noProof="0" dirty="0">
                          <a:ln>
                            <a:noFill/>
                          </a:ln>
                          <a:solidFill>
                            <a:srgbClr val="57666D"/>
                          </a:solidFill>
                          <a:effectLst/>
                          <a:uLnTx/>
                          <a:uFillTx/>
                          <a:latin typeface="+mn-lt"/>
                          <a:ea typeface="+mn-ea"/>
                          <a:cs typeface="+mn-cs"/>
                        </a:rPr>
                        <a:t>": [{"from": 50100,"to": 50200},{"from": 50202,"to": 50300}].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de-DE" sz="1200" b="0" i="0" u="none" strike="noStrike" kern="1200" cap="none" spc="0" normalizeH="0" baseline="0" noProof="0" dirty="0">
                          <a:ln>
                            <a:noFill/>
                          </a:ln>
                          <a:solidFill>
                            <a:srgbClr val="57666D"/>
                          </a:solidFill>
                          <a:effectLst/>
                          <a:uLnTx/>
                          <a:uFillTx/>
                          <a:latin typeface="+mn-lt"/>
                          <a:ea typeface="+mn-ea"/>
                          <a:cs typeface="+mn-cs"/>
                        </a:rPr>
                        <a:t>Error </a:t>
                      </a:r>
                      <a:r>
                        <a:rPr kumimoji="0" lang="de-DE" sz="1200" b="0" i="0" u="none" strike="noStrike" kern="1200" cap="none" spc="0" normalizeH="0" baseline="0" noProof="0" dirty="0" err="1">
                          <a:ln>
                            <a:noFill/>
                          </a:ln>
                          <a:solidFill>
                            <a:srgbClr val="57666D"/>
                          </a:solidFill>
                          <a:effectLst/>
                          <a:uLnTx/>
                          <a:uFillTx/>
                          <a:latin typeface="+mn-lt"/>
                          <a:ea typeface="+mn-ea"/>
                          <a:cs typeface="+mn-cs"/>
                        </a:rPr>
                        <a:t>occurs</a:t>
                      </a:r>
                      <a:r>
                        <a:rPr kumimoji="0" lang="de-DE" sz="1200" b="0" i="0" u="none" strike="noStrike" kern="1200" cap="none" spc="0" normalizeH="0" baseline="0" noProof="0" dirty="0">
                          <a:ln>
                            <a:noFill/>
                          </a:ln>
                          <a:solidFill>
                            <a:srgbClr val="57666D"/>
                          </a:solidFill>
                          <a:effectLst/>
                          <a:uLnTx/>
                          <a:uFillTx/>
                          <a:latin typeface="+mn-lt"/>
                          <a:ea typeface="+mn-ea"/>
                          <a:cs typeface="+mn-cs"/>
                        </a:rPr>
                        <a:t> </a:t>
                      </a:r>
                      <a:r>
                        <a:rPr kumimoji="0" lang="de-DE" sz="1200" b="0" i="0" u="none" strike="noStrike" kern="1200" cap="none" spc="0" normalizeH="0" baseline="0" noProof="0" dirty="0" err="1">
                          <a:ln>
                            <a:noFill/>
                          </a:ln>
                          <a:solidFill>
                            <a:srgbClr val="57666D"/>
                          </a:solidFill>
                          <a:effectLst/>
                          <a:uLnTx/>
                          <a:uFillTx/>
                          <a:latin typeface="+mn-lt"/>
                          <a:ea typeface="+mn-ea"/>
                          <a:cs typeface="+mn-cs"/>
                        </a:rPr>
                        <a:t>if</a:t>
                      </a:r>
                      <a:r>
                        <a:rPr kumimoji="0" lang="de-DE" sz="1200" b="0" i="0" u="none" strike="noStrike" kern="1200" cap="none" spc="0" normalizeH="0" baseline="0" noProof="0" dirty="0">
                          <a:ln>
                            <a:noFill/>
                          </a:ln>
                          <a:solidFill>
                            <a:srgbClr val="57666D"/>
                          </a:solidFill>
                          <a:effectLst/>
                          <a:uLnTx/>
                          <a:uFillTx/>
                          <a:latin typeface="+mn-lt"/>
                          <a:ea typeface="+mn-ea"/>
                          <a:cs typeface="+mn-cs"/>
                        </a:rPr>
                        <a:t> </a:t>
                      </a:r>
                      <a:r>
                        <a:rPr kumimoji="0" lang="de-DE" sz="1200" b="0" i="0" u="none" strike="noStrike" kern="1200" cap="none" spc="0" normalizeH="0" baseline="0" noProof="0" dirty="0" err="1">
                          <a:ln>
                            <a:noFill/>
                          </a:ln>
                          <a:solidFill>
                            <a:srgbClr val="57666D"/>
                          </a:solidFill>
                          <a:effectLst/>
                          <a:uLnTx/>
                          <a:uFillTx/>
                          <a:latin typeface="+mn-lt"/>
                          <a:ea typeface="+mn-ea"/>
                          <a:cs typeface="+mn-cs"/>
                        </a:rPr>
                        <a:t>object</a:t>
                      </a:r>
                      <a:r>
                        <a:rPr kumimoji="0" lang="de-DE" sz="1200" b="0" i="0" u="none" strike="noStrike" kern="1200" cap="none" spc="0" normalizeH="0" baseline="0" noProof="0" dirty="0">
                          <a:ln>
                            <a:noFill/>
                          </a:ln>
                          <a:solidFill>
                            <a:srgbClr val="57666D"/>
                          </a:solidFill>
                          <a:effectLst/>
                          <a:uLnTx/>
                          <a:uFillTx/>
                          <a:latin typeface="+mn-lt"/>
                          <a:ea typeface="+mn-ea"/>
                          <a:cs typeface="+mn-cs"/>
                        </a:rPr>
                        <a:t> </a:t>
                      </a:r>
                      <a:r>
                        <a:rPr kumimoji="0" lang="de-DE" sz="1200" b="0" i="0" u="none" strike="noStrike" kern="1200" cap="none" spc="0" normalizeH="0" baseline="0" noProof="0" dirty="0" err="1">
                          <a:ln>
                            <a:noFill/>
                          </a:ln>
                          <a:solidFill>
                            <a:srgbClr val="57666D"/>
                          </a:solidFill>
                          <a:effectLst/>
                          <a:uLnTx/>
                          <a:uFillTx/>
                          <a:latin typeface="+mn-lt"/>
                          <a:ea typeface="+mn-ea"/>
                          <a:cs typeface="+mn-cs"/>
                        </a:rPr>
                        <a:t>is</a:t>
                      </a:r>
                      <a:r>
                        <a:rPr kumimoji="0" lang="de-DE" sz="1200" b="0" i="0" u="none" strike="noStrike" kern="1200" cap="none" spc="0" normalizeH="0" baseline="0" noProof="0" dirty="0">
                          <a:ln>
                            <a:noFill/>
                          </a:ln>
                          <a:solidFill>
                            <a:srgbClr val="57666D"/>
                          </a:solidFill>
                          <a:effectLst/>
                          <a:uLnTx/>
                          <a:uFillTx/>
                          <a:latin typeface="+mn-lt"/>
                          <a:ea typeface="+mn-ea"/>
                          <a:cs typeface="+mn-cs"/>
                        </a:rPr>
                        <a:t> </a:t>
                      </a:r>
                      <a:r>
                        <a:rPr kumimoji="0" lang="de-DE" sz="1200" b="0" i="0" u="none" strike="noStrike" kern="1200" cap="none" spc="0" normalizeH="0" baseline="0" noProof="0" dirty="0" err="1">
                          <a:ln>
                            <a:noFill/>
                          </a:ln>
                          <a:solidFill>
                            <a:srgbClr val="57666D"/>
                          </a:solidFill>
                          <a:effectLst/>
                          <a:uLnTx/>
                          <a:uFillTx/>
                          <a:latin typeface="+mn-lt"/>
                          <a:ea typeface="+mn-ea"/>
                          <a:cs typeface="+mn-cs"/>
                        </a:rPr>
                        <a:t>created</a:t>
                      </a:r>
                      <a:r>
                        <a:rPr kumimoji="0" lang="de-DE" sz="1200" b="0" i="0" u="none" strike="noStrike" kern="1200" cap="none" spc="0" normalizeH="0" baseline="0" noProof="0" dirty="0">
                          <a:ln>
                            <a:noFill/>
                          </a:ln>
                          <a:solidFill>
                            <a:srgbClr val="57666D"/>
                          </a:solidFill>
                          <a:effectLst/>
                          <a:uLnTx/>
                          <a:uFillTx/>
                          <a:latin typeface="+mn-lt"/>
                          <a:ea typeface="+mn-ea"/>
                          <a:cs typeface="+mn-cs"/>
                        </a:rPr>
                        <a:t> outside </a:t>
                      </a:r>
                      <a:r>
                        <a:rPr kumimoji="0" lang="de-DE" sz="1200" b="0" i="0" u="none" strike="noStrike" kern="1200" cap="none" spc="0" normalizeH="0" baseline="0" noProof="0" dirty="0" err="1">
                          <a:ln>
                            <a:noFill/>
                          </a:ln>
                          <a:solidFill>
                            <a:srgbClr val="57666D"/>
                          </a:solidFill>
                          <a:effectLst/>
                          <a:uLnTx/>
                          <a:uFillTx/>
                          <a:latin typeface="+mn-lt"/>
                          <a:ea typeface="+mn-ea"/>
                          <a:cs typeface="+mn-cs"/>
                        </a:rPr>
                        <a:t>this</a:t>
                      </a:r>
                      <a:r>
                        <a:rPr kumimoji="0" lang="de-DE" sz="1200" b="0" i="0" u="none" strike="noStrike" kern="1200" cap="none" spc="0" normalizeH="0" baseline="0" noProof="0" dirty="0">
                          <a:ln>
                            <a:noFill/>
                          </a:ln>
                          <a:solidFill>
                            <a:srgbClr val="57666D"/>
                          </a:solidFill>
                          <a:effectLst/>
                          <a:uLnTx/>
                          <a:uFillTx/>
                          <a:latin typeface="+mn-lt"/>
                          <a:ea typeface="+mn-ea"/>
                          <a:cs typeface="+mn-cs"/>
                        </a:rPr>
                        <a:t> </a:t>
                      </a:r>
                      <a:r>
                        <a:rPr kumimoji="0" lang="de-DE" sz="1200" b="0" i="0" u="none" strike="noStrike" kern="1200" cap="none" spc="0" normalizeH="0" baseline="0" noProof="0" dirty="0" err="1">
                          <a:ln>
                            <a:noFill/>
                          </a:ln>
                          <a:solidFill>
                            <a:srgbClr val="57666D"/>
                          </a:solidFill>
                          <a:effectLst/>
                          <a:uLnTx/>
                          <a:uFillTx/>
                          <a:latin typeface="+mn-lt"/>
                          <a:ea typeface="+mn-ea"/>
                          <a:cs typeface="+mn-cs"/>
                        </a:rPr>
                        <a:t>range</a:t>
                      </a:r>
                      <a:r>
                        <a:rPr kumimoji="0" lang="de-DE" sz="1200" b="0" i="0" u="none" strike="noStrike" kern="1200" cap="none" spc="0" normalizeH="0" baseline="0" noProof="0" dirty="0">
                          <a:ln>
                            <a:noFill/>
                          </a:ln>
                          <a:solidFill>
                            <a:srgbClr val="57666D"/>
                          </a:solidFill>
                          <a:effectLst/>
                          <a:uLnTx/>
                          <a:uFillTx/>
                          <a:latin typeface="+mn-lt"/>
                          <a:ea typeface="+mn-ea"/>
                          <a:cs typeface="+mn-cs"/>
                        </a:rPr>
                        <a: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de-DE" sz="1200" b="0" i="0" u="none" strike="noStrike" kern="1200" cap="none" spc="0" normalizeH="0" baseline="0" noProof="0" dirty="0">
                          <a:ln>
                            <a:noFill/>
                          </a:ln>
                          <a:solidFill>
                            <a:srgbClr val="57666D"/>
                          </a:solidFill>
                          <a:effectLst/>
                          <a:uLnTx/>
                          <a:uFillTx/>
                          <a:latin typeface="+mn-lt"/>
                          <a:ea typeface="+mn-ea"/>
                          <a:cs typeface="+mn-cs"/>
                        </a:rPr>
                        <a:t>ID </a:t>
                      </a:r>
                      <a:r>
                        <a:rPr kumimoji="0" lang="de-DE" sz="1200" b="0" i="0" u="none" strike="noStrike" kern="1200" cap="none" spc="0" normalizeH="0" baseline="0" noProof="0" dirty="0" err="1">
                          <a:ln>
                            <a:noFill/>
                          </a:ln>
                          <a:solidFill>
                            <a:srgbClr val="57666D"/>
                          </a:solidFill>
                          <a:effectLst/>
                          <a:uLnTx/>
                          <a:uFillTx/>
                          <a:latin typeface="+mn-lt"/>
                          <a:ea typeface="+mn-ea"/>
                          <a:cs typeface="+mn-cs"/>
                        </a:rPr>
                        <a:t>is</a:t>
                      </a:r>
                      <a:r>
                        <a:rPr kumimoji="0" lang="de-DE" sz="1200" b="0" i="0" u="none" strike="noStrike" kern="1200" cap="none" spc="0" normalizeH="0" baseline="0" noProof="0" dirty="0">
                          <a:ln>
                            <a:noFill/>
                          </a:ln>
                          <a:solidFill>
                            <a:srgbClr val="57666D"/>
                          </a:solidFill>
                          <a:effectLst/>
                          <a:uLnTx/>
                          <a:uFillTx/>
                          <a:latin typeface="+mn-lt"/>
                          <a:ea typeface="+mn-ea"/>
                          <a:cs typeface="+mn-cs"/>
                        </a:rPr>
                        <a:t> </a:t>
                      </a:r>
                      <a:r>
                        <a:rPr kumimoji="0" lang="de-DE" sz="1200" b="0" i="0" u="none" strike="noStrike" kern="1200" cap="none" spc="0" normalizeH="0" baseline="0" noProof="0" dirty="0" err="1">
                          <a:ln>
                            <a:noFill/>
                          </a:ln>
                          <a:solidFill>
                            <a:srgbClr val="57666D"/>
                          </a:solidFill>
                          <a:effectLst/>
                          <a:uLnTx/>
                          <a:uFillTx/>
                          <a:latin typeface="+mn-lt"/>
                          <a:ea typeface="+mn-ea"/>
                          <a:cs typeface="+mn-cs"/>
                        </a:rPr>
                        <a:t>automatically</a:t>
                      </a:r>
                      <a:r>
                        <a:rPr kumimoji="0" lang="de-DE" sz="1200" b="0" i="0" u="none" strike="noStrike" kern="1200" cap="none" spc="0" normalizeH="0" baseline="0" noProof="0" dirty="0">
                          <a:ln>
                            <a:noFill/>
                          </a:ln>
                          <a:solidFill>
                            <a:srgbClr val="57666D"/>
                          </a:solidFill>
                          <a:effectLst/>
                          <a:uLnTx/>
                          <a:uFillTx/>
                          <a:latin typeface="+mn-lt"/>
                          <a:ea typeface="+mn-ea"/>
                          <a:cs typeface="+mn-cs"/>
                        </a:rPr>
                        <a:t> </a:t>
                      </a:r>
                      <a:r>
                        <a:rPr kumimoji="0" lang="de-DE" sz="1200" b="0" i="0" u="none" strike="noStrike" kern="1200" cap="none" spc="0" normalizeH="0" baseline="0" noProof="0" dirty="0" err="1">
                          <a:ln>
                            <a:noFill/>
                          </a:ln>
                          <a:solidFill>
                            <a:srgbClr val="57666D"/>
                          </a:solidFill>
                          <a:effectLst/>
                          <a:uLnTx/>
                          <a:uFillTx/>
                          <a:latin typeface="+mn-lt"/>
                          <a:ea typeface="+mn-ea"/>
                          <a:cs typeface="+mn-cs"/>
                        </a:rPr>
                        <a:t>suggested</a:t>
                      </a:r>
                      <a:endParaRPr kumimoji="0" lang="de-DE" sz="1200" b="0" i="0" u="none" strike="noStrike" kern="1200" cap="none" spc="0" normalizeH="0" baseline="0" noProof="0" dirty="0">
                        <a:ln>
                          <a:noFill/>
                        </a:ln>
                        <a:solidFill>
                          <a:srgbClr val="57666D"/>
                        </a:solidFill>
                        <a:effectLst/>
                        <a:uLnTx/>
                        <a:uFillTx/>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de-DE" sz="1200" b="0" i="0" u="none" strike="noStrike" kern="1200" cap="none" spc="0" normalizeH="0" baseline="0" noProof="0" dirty="0">
                          <a:ln>
                            <a:noFill/>
                          </a:ln>
                          <a:solidFill>
                            <a:srgbClr val="57666D"/>
                          </a:solidFill>
                          <a:effectLst/>
                          <a:uLnTx/>
                          <a:uFillTx/>
                          <a:latin typeface="+mn-lt"/>
                          <a:ea typeface="+mn-ea"/>
                          <a:cs typeface="+mn-cs"/>
                        </a:rPr>
                        <a:t>Use </a:t>
                      </a:r>
                      <a:r>
                        <a:rPr kumimoji="0" lang="de-DE" sz="1200" b="0" i="0" u="none" strike="noStrike" kern="1200" cap="none" spc="0" normalizeH="0" baseline="0" noProof="0" dirty="0" err="1">
                          <a:ln>
                            <a:noFill/>
                          </a:ln>
                          <a:solidFill>
                            <a:srgbClr val="57666D"/>
                          </a:solidFill>
                          <a:effectLst/>
                          <a:uLnTx/>
                          <a:uFillTx/>
                          <a:latin typeface="+mn-lt"/>
                          <a:ea typeface="+mn-ea"/>
                          <a:cs typeface="+mn-cs"/>
                        </a:rPr>
                        <a:t>either</a:t>
                      </a:r>
                      <a:r>
                        <a:rPr kumimoji="0" lang="de-DE" sz="1200" b="0" i="0" u="none" strike="noStrike" kern="1200" cap="none" spc="0" normalizeH="0" baseline="0" noProof="0" dirty="0">
                          <a:ln>
                            <a:noFill/>
                          </a:ln>
                          <a:solidFill>
                            <a:srgbClr val="57666D"/>
                          </a:solidFill>
                          <a:effectLst/>
                          <a:uLnTx/>
                          <a:uFillTx/>
                          <a:latin typeface="+mn-lt"/>
                          <a:ea typeface="+mn-ea"/>
                          <a:cs typeface="+mn-cs"/>
                        </a:rPr>
                        <a:t> „</a:t>
                      </a:r>
                      <a:r>
                        <a:rPr kumimoji="0" lang="de-DE" sz="1200" b="0" i="0" u="none" strike="noStrike" kern="1200" cap="none" spc="0" normalizeH="0" baseline="0" noProof="0" dirty="0" err="1">
                          <a:ln>
                            <a:noFill/>
                          </a:ln>
                          <a:solidFill>
                            <a:srgbClr val="57666D"/>
                          </a:solidFill>
                          <a:effectLst/>
                          <a:uLnTx/>
                          <a:uFillTx/>
                          <a:latin typeface="+mn-lt"/>
                          <a:ea typeface="+mn-ea"/>
                          <a:cs typeface="+mn-cs"/>
                        </a:rPr>
                        <a:t>idRange</a:t>
                      </a:r>
                      <a:r>
                        <a:rPr kumimoji="0" lang="de-DE" sz="1200" b="0" i="0" u="none" strike="noStrike" kern="1200" cap="none" spc="0" normalizeH="0" baseline="0" noProof="0" dirty="0">
                          <a:ln>
                            <a:noFill/>
                          </a:ln>
                          <a:solidFill>
                            <a:srgbClr val="57666D"/>
                          </a:solidFill>
                          <a:effectLst/>
                          <a:uLnTx/>
                          <a:uFillTx/>
                          <a:latin typeface="+mn-lt"/>
                          <a:ea typeface="+mn-ea"/>
                          <a:cs typeface="+mn-cs"/>
                        </a:rPr>
                        <a:t>“ </a:t>
                      </a:r>
                      <a:r>
                        <a:rPr kumimoji="0" lang="de-DE" sz="1200" b="0" i="0" u="none" strike="noStrike" kern="1200" cap="none" spc="0" normalizeH="0" baseline="0" noProof="0" dirty="0" err="1">
                          <a:ln>
                            <a:noFill/>
                          </a:ln>
                          <a:solidFill>
                            <a:srgbClr val="57666D"/>
                          </a:solidFill>
                          <a:effectLst/>
                          <a:uLnTx/>
                          <a:uFillTx/>
                          <a:latin typeface="+mn-lt"/>
                          <a:ea typeface="+mn-ea"/>
                          <a:cs typeface="+mn-cs"/>
                        </a:rPr>
                        <a:t>or</a:t>
                      </a:r>
                      <a:r>
                        <a:rPr kumimoji="0" lang="de-DE" sz="1200" b="0" i="0" u="none" strike="noStrike" kern="1200" cap="none" spc="0" normalizeH="0" baseline="0" noProof="0" dirty="0">
                          <a:ln>
                            <a:noFill/>
                          </a:ln>
                          <a:solidFill>
                            <a:srgbClr val="57666D"/>
                          </a:solidFill>
                          <a:effectLst/>
                          <a:uLnTx/>
                          <a:uFillTx/>
                          <a:latin typeface="+mn-lt"/>
                          <a:ea typeface="+mn-ea"/>
                          <a:cs typeface="+mn-cs"/>
                        </a:rPr>
                        <a:t> „</a:t>
                      </a:r>
                      <a:r>
                        <a:rPr kumimoji="0" lang="de-DE" sz="1200" b="0" i="0" u="none" strike="noStrike" kern="1200" cap="none" spc="0" normalizeH="0" baseline="0" noProof="0" dirty="0" err="1">
                          <a:ln>
                            <a:noFill/>
                          </a:ln>
                          <a:solidFill>
                            <a:srgbClr val="57666D"/>
                          </a:solidFill>
                          <a:effectLst/>
                          <a:uLnTx/>
                          <a:uFillTx/>
                          <a:latin typeface="+mn-lt"/>
                          <a:ea typeface="+mn-ea"/>
                          <a:cs typeface="+mn-cs"/>
                        </a:rPr>
                        <a:t>idRanges</a:t>
                      </a:r>
                      <a:r>
                        <a:rPr kumimoji="0" lang="de-DE" sz="1200" b="0" i="0" u="none" strike="noStrike" kern="1200" cap="none" spc="0" normalizeH="0" baseline="0" noProof="0" dirty="0">
                          <a:ln>
                            <a:noFill/>
                          </a:ln>
                          <a:solidFill>
                            <a:srgbClr val="57666D"/>
                          </a:solidFill>
                          <a:effectLst/>
                          <a:uLnTx/>
                          <a:uFillTx/>
                          <a:latin typeface="+mn-lt"/>
                          <a:ea typeface="+mn-ea"/>
                          <a:cs typeface="+mn-cs"/>
                        </a:rPr>
                        <a:t>“!</a:t>
                      </a:r>
                      <a:endParaRPr kumimoji="0" lang="en-GB" sz="1200" b="0" i="0" u="none" strike="noStrike" kern="1200" cap="none" spc="0" normalizeH="0" baseline="0" noProof="0" dirty="0">
                        <a:ln>
                          <a:noFill/>
                        </a:ln>
                        <a:solidFill>
                          <a:srgbClr val="57666D"/>
                        </a:solidFill>
                        <a:effectLst/>
                        <a:uLnTx/>
                        <a:uFillTx/>
                        <a:latin typeface="+mn-lt"/>
                        <a:ea typeface="+mn-ea"/>
                        <a:cs typeface="+mn-cs"/>
                      </a:endParaRPr>
                    </a:p>
                  </a:txBody>
                  <a:tcPr/>
                </a:tc>
                <a:extLst>
                  <a:ext uri="{0D108BD9-81ED-4DB2-BD59-A6C34878D82A}">
                    <a16:rowId xmlns:a16="http://schemas.microsoft.com/office/drawing/2014/main" val="451786083"/>
                  </a:ext>
                </a:extLst>
              </a:tr>
              <a:tr h="370840">
                <a:tc>
                  <a:txBody>
                    <a:bodyPr/>
                    <a:lstStyle/>
                    <a:p>
                      <a:r>
                        <a:rPr lang="de-DE" sz="1200" dirty="0"/>
                        <a:t>„</a:t>
                      </a:r>
                      <a:r>
                        <a:rPr lang="de-DE" sz="1200" dirty="0" err="1"/>
                        <a:t>showMyCode</a:t>
                      </a:r>
                      <a:r>
                        <a:rPr lang="de-DE" sz="1200" dirty="0"/>
                        <a:t>“</a:t>
                      </a:r>
                      <a:endParaRPr lang="en-GB" sz="1200" dirty="0"/>
                    </a:p>
                  </a:txBody>
                  <a:tcPr/>
                </a:tc>
                <a:tc>
                  <a:txBody>
                    <a:bodyPr/>
                    <a:lstStyle/>
                    <a:p>
                      <a:r>
                        <a:rPr lang="de-DE" sz="1200" dirty="0" err="1"/>
                        <a:t>Enables</a:t>
                      </a:r>
                      <a:r>
                        <a:rPr lang="de-DE" sz="1200" dirty="0"/>
                        <a:t> </a:t>
                      </a:r>
                      <a:r>
                        <a:rPr lang="de-DE" sz="1200" dirty="0" err="1"/>
                        <a:t>debugging</a:t>
                      </a:r>
                      <a:r>
                        <a:rPr lang="de-DE" sz="1200" dirty="0"/>
                        <a:t> </a:t>
                      </a:r>
                      <a:r>
                        <a:rPr lang="de-DE" sz="1200" dirty="0" err="1"/>
                        <a:t>of</a:t>
                      </a:r>
                      <a:r>
                        <a:rPr lang="de-DE" sz="1200" dirty="0"/>
                        <a:t> </a:t>
                      </a:r>
                      <a:r>
                        <a:rPr lang="de-DE" sz="1200" dirty="0" err="1"/>
                        <a:t>the</a:t>
                      </a:r>
                      <a:r>
                        <a:rPr lang="de-DE" sz="1200" dirty="0"/>
                        <a:t> </a:t>
                      </a:r>
                      <a:r>
                        <a:rPr lang="de-DE" sz="1200" dirty="0" err="1"/>
                        <a:t>source</a:t>
                      </a:r>
                      <a:r>
                        <a:rPr lang="de-DE" sz="1200" dirty="0"/>
                        <a:t> </a:t>
                      </a:r>
                      <a:r>
                        <a:rPr lang="de-DE" sz="1200" dirty="0" err="1"/>
                        <a:t>code</a:t>
                      </a:r>
                      <a:r>
                        <a:rPr lang="de-DE" sz="1200" dirty="0"/>
                        <a:t> </a:t>
                      </a:r>
                      <a:r>
                        <a:rPr lang="de-DE" sz="1200" dirty="0" err="1"/>
                        <a:t>of</a:t>
                      </a:r>
                      <a:r>
                        <a:rPr lang="de-DE" sz="1200" dirty="0"/>
                        <a:t> </a:t>
                      </a:r>
                      <a:r>
                        <a:rPr lang="de-DE" sz="1200" dirty="0" err="1"/>
                        <a:t>the</a:t>
                      </a:r>
                      <a:r>
                        <a:rPr lang="de-DE" sz="1200" dirty="0"/>
                        <a:t> </a:t>
                      </a:r>
                      <a:r>
                        <a:rPr lang="de-DE" sz="1200" dirty="0" err="1"/>
                        <a:t>extension</a:t>
                      </a:r>
                      <a:endParaRPr lang="en-GB" sz="1200" dirty="0"/>
                    </a:p>
                  </a:txBody>
                  <a:tcPr/>
                </a:tc>
                <a:tc>
                  <a:txBody>
                    <a:bodyPr/>
                    <a:lstStyle/>
                    <a:p>
                      <a:pPr marL="0" indent="0">
                        <a:buFontTx/>
                        <a:buNone/>
                      </a:pPr>
                      <a:r>
                        <a:rPr lang="de-DE" sz="1200" dirty="0"/>
                        <a:t>Possible „</a:t>
                      </a:r>
                      <a:r>
                        <a:rPr lang="de-DE" sz="1200" dirty="0" err="1"/>
                        <a:t>options</a:t>
                      </a:r>
                      <a:r>
                        <a:rPr lang="de-DE" sz="1200" dirty="0"/>
                        <a:t>“</a:t>
                      </a:r>
                    </a:p>
                    <a:p>
                      <a:pPr marL="171450" indent="-171450">
                        <a:buFontTx/>
                        <a:buChar char="-"/>
                      </a:pPr>
                      <a:r>
                        <a:rPr lang="de-DE" sz="1200" dirty="0" err="1"/>
                        <a:t>true</a:t>
                      </a:r>
                      <a:endParaRPr lang="de-DE" sz="1200" dirty="0"/>
                    </a:p>
                    <a:p>
                      <a:pPr marL="171450" indent="-171450">
                        <a:buFontTx/>
                        <a:buChar char="-"/>
                      </a:pPr>
                      <a:r>
                        <a:rPr lang="de-DE" sz="1200" dirty="0" err="1"/>
                        <a:t>false</a:t>
                      </a:r>
                      <a:r>
                        <a:rPr lang="de-DE" sz="1200" dirty="0"/>
                        <a:t> (</a:t>
                      </a:r>
                      <a:r>
                        <a:rPr lang="de-DE" sz="1200" dirty="0" err="1"/>
                        <a:t>default</a:t>
                      </a:r>
                      <a:r>
                        <a:rPr lang="de-DE" sz="1200" dirty="0"/>
                        <a:t>)</a:t>
                      </a:r>
                      <a:endParaRPr lang="en-GB" sz="1200" dirty="0"/>
                    </a:p>
                  </a:txBody>
                  <a:tcPr/>
                </a:tc>
                <a:extLst>
                  <a:ext uri="{0D108BD9-81ED-4DB2-BD59-A6C34878D82A}">
                    <a16:rowId xmlns:a16="http://schemas.microsoft.com/office/drawing/2014/main" val="1488004253"/>
                  </a:ext>
                </a:extLst>
              </a:tr>
            </a:tbl>
          </a:graphicData>
        </a:graphic>
      </p:graphicFrame>
      <p:sp>
        <p:nvSpPr>
          <p:cNvPr id="10" name="Textplatzhalter 11">
            <a:extLst>
              <a:ext uri="{FF2B5EF4-FFF2-40B4-BE49-F238E27FC236}">
                <a16:creationId xmlns:a16="http://schemas.microsoft.com/office/drawing/2014/main" id="{C1C5F559-7766-4D56-9C3A-CDD6A51D0563}"/>
              </a:ext>
            </a:extLst>
          </p:cNvPr>
          <p:cNvSpPr txBox="1">
            <a:spLocks/>
          </p:cNvSpPr>
          <p:nvPr/>
        </p:nvSpPr>
        <p:spPr>
          <a:xfrm>
            <a:off x="360000" y="1275408"/>
            <a:ext cx="6187104" cy="374643"/>
          </a:xfrm>
          <a:prstGeom prst="rect">
            <a:avLst/>
          </a:prstGeom>
          <a:noFill/>
          <a:ln w="12700">
            <a:noFill/>
            <a:miter lim="800000"/>
          </a:ln>
        </p:spPr>
        <p:txBody>
          <a:bodyPr vert="horz" lIns="0" tIns="0" rIns="0" bIns="0" rtlCol="0">
            <a:noAutofit/>
          </a:bodyPr>
          <a:lstStyle>
            <a:lvl1pPr marL="228600" indent="-228600" algn="l" defTabSz="914400" rtl="0" eaLnBrk="1" latinLnBrk="0" hangingPunct="1">
              <a:lnSpc>
                <a:spcPct val="100000"/>
              </a:lnSpc>
              <a:spcBef>
                <a:spcPts val="1000"/>
              </a:spcBef>
              <a:buClr>
                <a:srgbClr val="F5A748"/>
              </a:buClr>
              <a:buSzPct val="100000"/>
              <a:buFontTx/>
              <a:buBlip>
                <a:blip r:embed="rId2"/>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3"/>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err="1"/>
              <a:t>Important</a:t>
            </a:r>
            <a:r>
              <a:rPr lang="de-DE" dirty="0"/>
              <a:t> Parameters I</a:t>
            </a:r>
          </a:p>
        </p:txBody>
      </p:sp>
      <p:sp>
        <p:nvSpPr>
          <p:cNvPr id="7" name="Titel 1">
            <a:extLst>
              <a:ext uri="{FF2B5EF4-FFF2-40B4-BE49-F238E27FC236}">
                <a16:creationId xmlns:a16="http://schemas.microsoft.com/office/drawing/2014/main" id="{F9DC3640-105D-4C3F-A49B-A002537568BF}"/>
              </a:ext>
            </a:extLst>
          </p:cNvPr>
          <p:cNvSpPr>
            <a:spLocks noGrp="1"/>
          </p:cNvSpPr>
          <p:nvPr>
            <p:ph type="title"/>
          </p:nvPr>
        </p:nvSpPr>
        <p:spPr>
          <a:xfrm>
            <a:off x="360000" y="360000"/>
            <a:ext cx="11466000" cy="720000"/>
          </a:xfrm>
        </p:spPr>
        <p:txBody>
          <a:bodyPr anchor="t" anchorCtr="0"/>
          <a:lstStyle/>
          <a:p>
            <a:r>
              <a:rPr lang="en-US" dirty="0"/>
              <a:t>Boundary Conditions / Setups</a:t>
            </a:r>
            <a:r>
              <a:rPr lang="de-DE" dirty="0"/>
              <a:t>: </a:t>
            </a:r>
            <a:r>
              <a:rPr lang="en-US" dirty="0" err="1"/>
              <a:t>HowTo</a:t>
            </a:r>
            <a:r>
              <a:rPr lang="en-US" dirty="0"/>
              <a:t> handle a Project</a:t>
            </a:r>
            <a:br>
              <a:rPr lang="de-DE" dirty="0"/>
            </a:br>
            <a:r>
              <a:rPr lang="de-DE" dirty="0" err="1">
                <a:solidFill>
                  <a:schemeClr val="bg2"/>
                </a:solidFill>
              </a:rPr>
              <a:t>Specifying</a:t>
            </a:r>
            <a:r>
              <a:rPr lang="de-DE" dirty="0">
                <a:solidFill>
                  <a:schemeClr val="bg2"/>
                </a:solidFill>
              </a:rPr>
              <a:t> Extensions (APP)                                                                                 </a:t>
            </a:r>
            <a:r>
              <a:rPr lang="de-DE" dirty="0">
                <a:solidFill>
                  <a:schemeClr val="bg2"/>
                </a:solidFill>
                <a:sym typeface="Wingdings" panose="05000000000000000000" pitchFamily="2" charset="2"/>
              </a:rPr>
              <a:t> </a:t>
            </a:r>
            <a:r>
              <a:rPr lang="de-DE" dirty="0">
                <a:solidFill>
                  <a:schemeClr val="bg2"/>
                </a:solidFill>
              </a:rPr>
              <a:t> </a:t>
            </a:r>
            <a:r>
              <a:rPr lang="de-DE" dirty="0" err="1">
                <a:solidFill>
                  <a:schemeClr val="bg2"/>
                </a:solidFill>
              </a:rPr>
              <a:t>app.json</a:t>
            </a:r>
            <a:endParaRPr lang="de-DE" dirty="0">
              <a:solidFill>
                <a:schemeClr val="bg2"/>
              </a:solidFill>
            </a:endParaRPr>
          </a:p>
        </p:txBody>
      </p:sp>
    </p:spTree>
    <p:extLst>
      <p:ext uri="{BB962C8B-B14F-4D97-AF65-F5344CB8AC3E}">
        <p14:creationId xmlns:p14="http://schemas.microsoft.com/office/powerpoint/2010/main" val="631884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35</a:t>
            </a:fld>
            <a:endParaRPr lang="de-DE"/>
          </a:p>
        </p:txBody>
      </p:sp>
      <p:sp>
        <p:nvSpPr>
          <p:cNvPr id="6" name="Rechteck 5">
            <a:extLst>
              <a:ext uri="{FF2B5EF4-FFF2-40B4-BE49-F238E27FC236}">
                <a16:creationId xmlns:a16="http://schemas.microsoft.com/office/drawing/2014/main" id="{29BC9D82-9CCD-4244-A49C-ADDD8D0ED256}"/>
              </a:ext>
            </a:extLst>
          </p:cNvPr>
          <p:cNvSpPr/>
          <p:nvPr/>
        </p:nvSpPr>
        <p:spPr>
          <a:xfrm>
            <a:off x="9204719" y="6308121"/>
            <a:ext cx="2621280" cy="246221"/>
          </a:xfrm>
          <a:prstGeom prst="rect">
            <a:avLst/>
          </a:prstGeom>
        </p:spPr>
        <p:txBody>
          <a:bodyPr wrap="square">
            <a:spAutoFit/>
          </a:bodyPr>
          <a:lstStyle/>
          <a:p>
            <a:r>
              <a:rPr lang="de-DE" sz="1000" dirty="0"/>
              <a:t>1: </a:t>
            </a:r>
            <a:r>
              <a:rPr lang="de-DE" sz="1000" dirty="0">
                <a:hlinkClick r:id="rId2"/>
              </a:rPr>
              <a:t>https://github.com/Microsoft/AL/issues/734</a:t>
            </a:r>
            <a:endParaRPr lang="en-GB" sz="1000" dirty="0"/>
          </a:p>
        </p:txBody>
      </p:sp>
      <p:graphicFrame>
        <p:nvGraphicFramePr>
          <p:cNvPr id="8" name="Tabelle 7">
            <a:extLst>
              <a:ext uri="{FF2B5EF4-FFF2-40B4-BE49-F238E27FC236}">
                <a16:creationId xmlns:a16="http://schemas.microsoft.com/office/drawing/2014/main" id="{D65023B4-7E8A-4AC2-B698-4E5BAC2D0F21}"/>
              </a:ext>
            </a:extLst>
          </p:cNvPr>
          <p:cNvGraphicFramePr>
            <a:graphicFrameLocks noGrp="1"/>
          </p:cNvGraphicFramePr>
          <p:nvPr>
            <p:extLst>
              <p:ext uri="{D42A27DB-BD31-4B8C-83A1-F6EECF244321}">
                <p14:modId xmlns:p14="http://schemas.microsoft.com/office/powerpoint/2010/main" val="3088512766"/>
              </p:ext>
            </p:extLst>
          </p:nvPr>
        </p:nvGraphicFramePr>
        <p:xfrm>
          <a:off x="360000" y="1650925"/>
          <a:ext cx="11465999" cy="4780280"/>
        </p:xfrm>
        <a:graphic>
          <a:graphicData uri="http://schemas.openxmlformats.org/drawingml/2006/table">
            <a:tbl>
              <a:tblPr firstRow="1" bandRow="1">
                <a:tableStyleId>{5C22544A-7EE6-4342-B048-85BDC9FD1C3A}</a:tableStyleId>
              </a:tblPr>
              <a:tblGrid>
                <a:gridCol w="1541952">
                  <a:extLst>
                    <a:ext uri="{9D8B030D-6E8A-4147-A177-3AD203B41FA5}">
                      <a16:colId xmlns:a16="http://schemas.microsoft.com/office/drawing/2014/main" val="16530628"/>
                    </a:ext>
                  </a:extLst>
                </a:gridCol>
                <a:gridCol w="4035552">
                  <a:extLst>
                    <a:ext uri="{9D8B030D-6E8A-4147-A177-3AD203B41FA5}">
                      <a16:colId xmlns:a16="http://schemas.microsoft.com/office/drawing/2014/main" val="704961658"/>
                    </a:ext>
                  </a:extLst>
                </a:gridCol>
                <a:gridCol w="5888495">
                  <a:extLst>
                    <a:ext uri="{9D8B030D-6E8A-4147-A177-3AD203B41FA5}">
                      <a16:colId xmlns:a16="http://schemas.microsoft.com/office/drawing/2014/main" val="1091645935"/>
                    </a:ext>
                  </a:extLst>
                </a:gridCol>
              </a:tblGrid>
              <a:tr h="370840">
                <a:tc>
                  <a:txBody>
                    <a:bodyPr/>
                    <a:lstStyle/>
                    <a:p>
                      <a:r>
                        <a:rPr lang="de-DE" sz="1400" dirty="0">
                          <a:solidFill>
                            <a:srgbClr val="002060"/>
                          </a:solidFill>
                        </a:rPr>
                        <a:t>Parameter Name</a:t>
                      </a:r>
                      <a:endParaRPr lang="en-GB" sz="1400" dirty="0">
                        <a:solidFill>
                          <a:srgbClr val="002060"/>
                        </a:solidFill>
                      </a:endParaRPr>
                    </a:p>
                  </a:txBody>
                  <a:tcPr/>
                </a:tc>
                <a:tc>
                  <a:txBody>
                    <a:bodyPr/>
                    <a:lstStyle/>
                    <a:p>
                      <a:r>
                        <a:rPr lang="de-DE" sz="1400" dirty="0">
                          <a:solidFill>
                            <a:srgbClr val="002060"/>
                          </a:solidFill>
                        </a:rPr>
                        <a:t>Description</a:t>
                      </a:r>
                      <a:endParaRPr lang="en-GB" sz="1400" dirty="0">
                        <a:solidFill>
                          <a:srgbClr val="002060"/>
                        </a:solidFill>
                      </a:endParaRPr>
                    </a:p>
                  </a:txBody>
                  <a:tcPr/>
                </a:tc>
                <a:tc>
                  <a:txBody>
                    <a:bodyPr/>
                    <a:lstStyle/>
                    <a:p>
                      <a:r>
                        <a:rPr lang="de-DE" sz="1400" dirty="0" err="1">
                          <a:solidFill>
                            <a:srgbClr val="002060"/>
                          </a:solidFill>
                        </a:rPr>
                        <a:t>Remark</a:t>
                      </a:r>
                      <a:endParaRPr lang="en-GB" sz="1400" dirty="0">
                        <a:solidFill>
                          <a:srgbClr val="002060"/>
                        </a:solidFill>
                      </a:endParaRPr>
                    </a:p>
                  </a:txBody>
                  <a:tcPr/>
                </a:tc>
                <a:extLst>
                  <a:ext uri="{0D108BD9-81ED-4DB2-BD59-A6C34878D82A}">
                    <a16:rowId xmlns:a16="http://schemas.microsoft.com/office/drawing/2014/main" val="2988357291"/>
                  </a:ext>
                </a:extLst>
              </a:tr>
              <a:tr h="370840">
                <a:tc>
                  <a:txBody>
                    <a:bodyPr/>
                    <a:lstStyle/>
                    <a:p>
                      <a:r>
                        <a:rPr lang="de-DE" sz="1200" dirty="0"/>
                        <a:t>„</a:t>
                      </a:r>
                      <a:r>
                        <a:rPr lang="de-DE" sz="1200" dirty="0" err="1"/>
                        <a:t>target</a:t>
                      </a:r>
                      <a:r>
                        <a:rPr lang="de-DE" sz="1200" dirty="0"/>
                        <a:t>“</a:t>
                      </a:r>
                      <a:endParaRPr lang="en-GB" sz="1200" dirty="0"/>
                    </a:p>
                  </a:txBody>
                  <a:tcPr/>
                </a:tc>
                <a:tc>
                  <a:txBody>
                    <a:bodyPr/>
                    <a:lstStyle/>
                    <a:p>
                      <a:r>
                        <a:rPr lang="de-DE" sz="1200" dirty="0" err="1"/>
                        <a:t>Defines</a:t>
                      </a:r>
                      <a:r>
                        <a:rPr lang="de-DE" sz="1200" dirty="0"/>
                        <a:t> </a:t>
                      </a:r>
                      <a:r>
                        <a:rPr lang="de-DE" sz="1200" dirty="0" err="1"/>
                        <a:t>the</a:t>
                      </a:r>
                      <a:r>
                        <a:rPr lang="de-DE" sz="1200" dirty="0"/>
                        <a:t> type </a:t>
                      </a:r>
                      <a:r>
                        <a:rPr lang="de-DE" sz="1200" dirty="0" err="1"/>
                        <a:t>of</a:t>
                      </a:r>
                      <a:r>
                        <a:rPr lang="de-DE" sz="1200" dirty="0"/>
                        <a:t> APP (Extension)</a:t>
                      </a:r>
                      <a:endParaRPr lang="en-GB" sz="1200" dirty="0"/>
                    </a:p>
                  </a:txBody>
                  <a:tcPr/>
                </a:tc>
                <a:tc>
                  <a:txBody>
                    <a:bodyPr/>
                    <a:lstStyle/>
                    <a:p>
                      <a:pPr marL="0" indent="0">
                        <a:buFontTx/>
                        <a:buNone/>
                      </a:pPr>
                      <a:r>
                        <a:rPr lang="de-DE" sz="1200" dirty="0"/>
                        <a:t>Possible </a:t>
                      </a:r>
                      <a:r>
                        <a:rPr lang="de-DE" sz="1200" dirty="0" err="1"/>
                        <a:t>values</a:t>
                      </a:r>
                      <a:endParaRPr lang="de-DE" sz="1200" dirty="0"/>
                    </a:p>
                    <a:p>
                      <a:pPr marL="171450" indent="-171450">
                        <a:buFontTx/>
                        <a:buChar char="-"/>
                      </a:pPr>
                      <a:r>
                        <a:rPr lang="de-DE" sz="1200" dirty="0"/>
                        <a:t>Level 0: „</a:t>
                      </a:r>
                      <a:r>
                        <a:rPr lang="de-DE" sz="1200" dirty="0" err="1"/>
                        <a:t>Personalization</a:t>
                      </a:r>
                      <a:r>
                        <a:rPr lang="de-DE" sz="1200" dirty="0"/>
                        <a:t>“</a:t>
                      </a:r>
                    </a:p>
                    <a:p>
                      <a:pPr marL="628650" lvl="1" indent="-171450">
                        <a:buFontTx/>
                        <a:buChar char="-"/>
                      </a:pPr>
                      <a:r>
                        <a:rPr lang="en-GB" sz="1200" dirty="0"/>
                        <a:t>only allows for inclusion of UI objects like Profiles/</a:t>
                      </a:r>
                      <a:r>
                        <a:rPr lang="en-GB" sz="1200" dirty="0" err="1"/>
                        <a:t>PageCustomizations</a:t>
                      </a:r>
                      <a:endParaRPr lang="de-DE" sz="1200" dirty="0"/>
                    </a:p>
                    <a:p>
                      <a:pPr marL="171450" indent="-171450">
                        <a:buFontTx/>
                        <a:buChar char="-"/>
                      </a:pPr>
                      <a:r>
                        <a:rPr lang="de-DE" sz="1200" dirty="0"/>
                        <a:t>Level 1: „Extension“ (Default)</a:t>
                      </a:r>
                    </a:p>
                    <a:p>
                      <a:pPr marL="628650" lvl="1" indent="-171450">
                        <a:buFontTx/>
                        <a:buChar char="-"/>
                      </a:pPr>
                      <a:r>
                        <a:rPr lang="de-DE" sz="1200" dirty="0" err="1"/>
                        <a:t>Only</a:t>
                      </a:r>
                      <a:r>
                        <a:rPr lang="de-DE" sz="1200" dirty="0"/>
                        <a:t> global C/Side </a:t>
                      </a:r>
                      <a:r>
                        <a:rPr lang="de-DE" sz="1200" dirty="0" err="1"/>
                        <a:t>Functions</a:t>
                      </a:r>
                      <a:r>
                        <a:rPr lang="de-DE" sz="1200" dirty="0"/>
                        <a:t> </a:t>
                      </a:r>
                      <a:r>
                        <a:rPr lang="de-DE" sz="1200" dirty="0" err="1"/>
                        <a:t>with</a:t>
                      </a:r>
                      <a:r>
                        <a:rPr lang="de-DE" sz="1200" dirty="0"/>
                        <a:t> „</a:t>
                      </a:r>
                      <a:r>
                        <a:rPr lang="de-DE" sz="1200" dirty="0" err="1"/>
                        <a:t>FunctionVisibility</a:t>
                      </a:r>
                      <a:r>
                        <a:rPr lang="de-DE" sz="1200" dirty="0"/>
                        <a:t>“=„External“ </a:t>
                      </a:r>
                      <a:r>
                        <a:rPr lang="de-DE" sz="1200" dirty="0" err="1"/>
                        <a:t>are</a:t>
                      </a:r>
                      <a:r>
                        <a:rPr lang="de-DE" sz="1200" dirty="0"/>
                        <a:t> </a:t>
                      </a:r>
                      <a:r>
                        <a:rPr lang="de-DE" sz="1200" dirty="0" err="1"/>
                        <a:t>accessible</a:t>
                      </a:r>
                      <a:endParaRPr lang="de-DE" sz="1200" dirty="0"/>
                    </a:p>
                    <a:p>
                      <a:pPr marL="171450" lvl="0" indent="-171450">
                        <a:buFontTx/>
                        <a:buChar char="-"/>
                      </a:pPr>
                      <a:r>
                        <a:rPr lang="de-DE" sz="1200" dirty="0"/>
                        <a:t>Level 2: Solution</a:t>
                      </a:r>
                    </a:p>
                    <a:p>
                      <a:pPr marL="628650" lvl="1" indent="-171450">
                        <a:buFontTx/>
                        <a:buChar char="-"/>
                      </a:pPr>
                      <a:r>
                        <a:rPr lang="en-GB" sz="1200" dirty="0"/>
                        <a:t>Unused at the moment, this (or something very like it) will be used to encompass the capabilities of 'Embed' apps in the future</a:t>
                      </a:r>
                      <a:endParaRPr lang="de-DE" sz="1200" dirty="0"/>
                    </a:p>
                    <a:p>
                      <a:pPr marL="171450" lvl="0" indent="-171450">
                        <a:buFontTx/>
                        <a:buChar char="-"/>
                      </a:pPr>
                      <a:r>
                        <a:rPr lang="de-DE" sz="1200" dirty="0"/>
                        <a:t>Level 3: „Internal“</a:t>
                      </a:r>
                    </a:p>
                    <a:p>
                      <a:pPr marL="628650" lvl="1" indent="-171450">
                        <a:buFontTx/>
                        <a:buChar char="-"/>
                      </a:pPr>
                      <a:r>
                        <a:rPr lang="de-DE" sz="1200" dirty="0"/>
                        <a:t>All global C/Side </a:t>
                      </a:r>
                      <a:r>
                        <a:rPr lang="de-DE" sz="1200" dirty="0" err="1"/>
                        <a:t>functions</a:t>
                      </a:r>
                      <a:r>
                        <a:rPr lang="de-DE" sz="1200" dirty="0"/>
                        <a:t> </a:t>
                      </a:r>
                      <a:r>
                        <a:rPr lang="de-DE" sz="1200" dirty="0" err="1"/>
                        <a:t>accessible</a:t>
                      </a:r>
                      <a:endParaRPr lang="de-DE" sz="1200" dirty="0"/>
                    </a:p>
                    <a:p>
                      <a:pPr marL="628650" lvl="1" indent="-171450">
                        <a:buFontTx/>
                        <a:buChar char="-"/>
                      </a:pPr>
                      <a:r>
                        <a:rPr lang="de-DE" sz="1200" dirty="0"/>
                        <a:t>NAV-Server </a:t>
                      </a:r>
                      <a:r>
                        <a:rPr lang="de-DE" sz="1200" dirty="0" err="1"/>
                        <a:t>setting</a:t>
                      </a:r>
                      <a:r>
                        <a:rPr lang="de-DE" sz="1200" dirty="0"/>
                        <a:t> „</a:t>
                      </a:r>
                      <a:r>
                        <a:rPr lang="de-DE" sz="1200" dirty="0" err="1"/>
                        <a:t>ExtensionAllowedTargetLevel</a:t>
                      </a:r>
                      <a:r>
                        <a:rPr lang="de-DE" sz="1200" dirty="0"/>
                        <a:t>“ must </a:t>
                      </a:r>
                      <a:r>
                        <a:rPr lang="de-DE" sz="1200" dirty="0" err="1"/>
                        <a:t>be</a:t>
                      </a:r>
                      <a:r>
                        <a:rPr lang="de-DE" sz="1200" dirty="0"/>
                        <a:t> „internal“, </a:t>
                      </a:r>
                      <a:r>
                        <a:rPr lang="de-DE" sz="1200" dirty="0" err="1"/>
                        <a:t>too</a:t>
                      </a:r>
                      <a:endParaRPr lang="de-DE" sz="1200" dirty="0"/>
                    </a:p>
                    <a:p>
                      <a:pPr marL="0" lvl="0" indent="0">
                        <a:buFontTx/>
                        <a:buNone/>
                      </a:pPr>
                      <a:r>
                        <a:rPr lang="de-DE" sz="1200" dirty="0"/>
                        <a:t>NAV Server </a:t>
                      </a:r>
                      <a:r>
                        <a:rPr lang="de-DE" sz="1200" dirty="0" err="1"/>
                        <a:t>setting</a:t>
                      </a:r>
                      <a:r>
                        <a:rPr lang="de-DE" sz="1200" dirty="0"/>
                        <a:t> „</a:t>
                      </a:r>
                      <a:r>
                        <a:rPr lang="de-DE" sz="1200" dirty="0" err="1"/>
                        <a:t>ExtensionAllowedTargetLevel</a:t>
                      </a:r>
                      <a:r>
                        <a:rPr lang="de-DE" sz="1200" dirty="0"/>
                        <a:t>“ </a:t>
                      </a:r>
                      <a:r>
                        <a:rPr lang="de-DE" sz="1200" dirty="0" err="1"/>
                        <a:t>should</a:t>
                      </a:r>
                      <a:r>
                        <a:rPr lang="de-DE" sz="1200" dirty="0"/>
                        <a:t> </a:t>
                      </a:r>
                      <a:r>
                        <a:rPr lang="de-DE" sz="1200" dirty="0" err="1"/>
                        <a:t>probably</a:t>
                      </a:r>
                      <a:r>
                        <a:rPr lang="de-DE" sz="1200" dirty="0"/>
                        <a:t> </a:t>
                      </a:r>
                      <a:r>
                        <a:rPr lang="de-DE" sz="1200" dirty="0" err="1"/>
                        <a:t>be</a:t>
                      </a:r>
                      <a:r>
                        <a:rPr lang="de-DE" sz="1200" dirty="0"/>
                        <a:t> </a:t>
                      </a:r>
                      <a:r>
                        <a:rPr lang="de-DE" sz="1200" dirty="0" err="1"/>
                        <a:t>as</a:t>
                      </a:r>
                      <a:r>
                        <a:rPr lang="de-DE" sz="1200" dirty="0"/>
                        <a:t> high </a:t>
                      </a:r>
                      <a:r>
                        <a:rPr lang="de-DE" sz="1200" dirty="0" err="1"/>
                        <a:t>as</a:t>
                      </a:r>
                      <a:r>
                        <a:rPr lang="de-DE" sz="1200" dirty="0"/>
                        <a:t> </a:t>
                      </a:r>
                      <a:r>
                        <a:rPr lang="de-DE" sz="1200" dirty="0" err="1"/>
                        <a:t>the</a:t>
                      </a:r>
                      <a:r>
                        <a:rPr lang="de-DE" sz="1200" dirty="0"/>
                        <a:t> </a:t>
                      </a:r>
                      <a:r>
                        <a:rPr lang="de-DE" sz="1200" dirty="0" err="1"/>
                        <a:t>desired</a:t>
                      </a:r>
                      <a:r>
                        <a:rPr lang="de-DE" sz="1200" dirty="0"/>
                        <a:t> APP </a:t>
                      </a:r>
                      <a:r>
                        <a:rPr lang="de-DE" sz="1200" dirty="0" err="1"/>
                        <a:t>level</a:t>
                      </a:r>
                      <a:r>
                        <a:rPr lang="de-DE" sz="1200" dirty="0"/>
                        <a:t>. </a:t>
                      </a:r>
                      <a:r>
                        <a:rPr lang="de-DE" sz="1200" dirty="0" err="1"/>
                        <a:t>Otherwise</a:t>
                      </a:r>
                      <a:r>
                        <a:rPr lang="de-DE" sz="1200" dirty="0"/>
                        <a:t>, </a:t>
                      </a:r>
                      <a:r>
                        <a:rPr lang="de-DE" sz="1200" dirty="0" err="1"/>
                        <a:t>the</a:t>
                      </a:r>
                      <a:r>
                        <a:rPr lang="de-DE" sz="1200" dirty="0"/>
                        <a:t> APP </a:t>
                      </a:r>
                      <a:r>
                        <a:rPr lang="de-DE" sz="1200" dirty="0" err="1"/>
                        <a:t>can</a:t>
                      </a:r>
                      <a:r>
                        <a:rPr lang="de-DE" sz="1200" dirty="0"/>
                        <a:t> not </a:t>
                      </a:r>
                      <a:r>
                        <a:rPr lang="de-DE" sz="1200" dirty="0" err="1"/>
                        <a:t>be</a:t>
                      </a:r>
                      <a:r>
                        <a:rPr lang="de-DE" sz="1200" dirty="0"/>
                        <a:t> </a:t>
                      </a:r>
                      <a:r>
                        <a:rPr lang="de-DE" sz="1200" dirty="0" err="1"/>
                        <a:t>installed</a:t>
                      </a:r>
                      <a:r>
                        <a:rPr lang="de-DE" sz="1200" dirty="0"/>
                        <a:t> (c.f.1)</a:t>
                      </a:r>
                    </a:p>
                  </a:txBody>
                  <a:tcPr/>
                </a:tc>
                <a:extLst>
                  <a:ext uri="{0D108BD9-81ED-4DB2-BD59-A6C34878D82A}">
                    <a16:rowId xmlns:a16="http://schemas.microsoft.com/office/drawing/2014/main" val="459377559"/>
                  </a:ext>
                </a:extLst>
              </a:tr>
              <a:tr h="370840">
                <a:tc>
                  <a:txBody>
                    <a:bodyPr/>
                    <a:lstStyle/>
                    <a:p>
                      <a:r>
                        <a:rPr lang="de-DE" sz="1200" dirty="0"/>
                        <a:t>„</a:t>
                      </a:r>
                      <a:r>
                        <a:rPr lang="de-DE" sz="1200" dirty="0" err="1"/>
                        <a:t>brief</a:t>
                      </a:r>
                      <a:r>
                        <a:rPr lang="de-DE" sz="1200" dirty="0"/>
                        <a:t>“</a:t>
                      </a:r>
                      <a:endParaRPr lang="en-GB" sz="1200" dirty="0"/>
                    </a:p>
                  </a:txBody>
                  <a:tcPr/>
                </a:tc>
                <a:tc>
                  <a:txBody>
                    <a:bodyPr/>
                    <a:lstStyle/>
                    <a:p>
                      <a:r>
                        <a:rPr lang="de-DE" sz="1200" dirty="0"/>
                        <a:t>Short </a:t>
                      </a:r>
                      <a:r>
                        <a:rPr lang="de-DE" sz="1200" dirty="0" err="1"/>
                        <a:t>description</a:t>
                      </a:r>
                      <a:r>
                        <a:rPr lang="de-DE" sz="1200" dirty="0"/>
                        <a:t> </a:t>
                      </a:r>
                      <a:r>
                        <a:rPr lang="de-DE" sz="1200" dirty="0" err="1"/>
                        <a:t>of</a:t>
                      </a:r>
                      <a:r>
                        <a:rPr lang="de-DE" sz="1200" dirty="0"/>
                        <a:t> </a:t>
                      </a:r>
                      <a:r>
                        <a:rPr lang="de-DE" sz="1200" dirty="0" err="1"/>
                        <a:t>the</a:t>
                      </a:r>
                      <a:r>
                        <a:rPr lang="de-DE" sz="1200" dirty="0"/>
                        <a:t> </a:t>
                      </a:r>
                      <a:r>
                        <a:rPr lang="de-DE" sz="1200" dirty="0" err="1"/>
                        <a:t>extension</a:t>
                      </a:r>
                      <a:endParaRPr lang="en-GB" sz="1200" dirty="0"/>
                    </a:p>
                  </a:txBody>
                  <a:tcPr/>
                </a:tc>
                <a:tc>
                  <a:txBody>
                    <a:bodyPr/>
                    <a:lstStyle/>
                    <a:p>
                      <a:pPr marL="0" lvl="0" indent="0">
                        <a:buFontTx/>
                        <a:buNone/>
                      </a:pPr>
                      <a:r>
                        <a:rPr lang="de-DE" sz="1200" dirty="0" err="1"/>
                        <a:t>Mandatory</a:t>
                      </a:r>
                      <a:r>
                        <a:rPr lang="de-DE" sz="1200" dirty="0"/>
                        <a:t> </a:t>
                      </a:r>
                      <a:r>
                        <a:rPr lang="de-DE" sz="1200" dirty="0" err="1"/>
                        <a:t>for</a:t>
                      </a:r>
                      <a:r>
                        <a:rPr lang="de-DE" sz="1200" dirty="0"/>
                        <a:t> App Source </a:t>
                      </a:r>
                      <a:r>
                        <a:rPr lang="de-DE" sz="1200" dirty="0" err="1"/>
                        <a:t>submission</a:t>
                      </a:r>
                      <a:endParaRPr lang="de-DE" sz="1200" dirty="0"/>
                    </a:p>
                  </a:txBody>
                  <a:tcPr/>
                </a:tc>
                <a:extLst>
                  <a:ext uri="{0D108BD9-81ED-4DB2-BD59-A6C34878D82A}">
                    <a16:rowId xmlns:a16="http://schemas.microsoft.com/office/drawing/2014/main" val="3247667711"/>
                  </a:ext>
                </a:extLst>
              </a:tr>
              <a:tr h="370840">
                <a:tc>
                  <a:txBody>
                    <a:bodyPr/>
                    <a:lstStyle/>
                    <a:p>
                      <a:r>
                        <a:rPr lang="de-DE" sz="1200" dirty="0"/>
                        <a:t>„</a:t>
                      </a:r>
                      <a:r>
                        <a:rPr lang="de-DE" sz="1200" dirty="0" err="1"/>
                        <a:t>description</a:t>
                      </a:r>
                      <a:r>
                        <a:rPr lang="de-DE" sz="1200" dirty="0"/>
                        <a:t>“</a:t>
                      </a:r>
                      <a:endParaRPr lang="en-GB" sz="1200" dirty="0"/>
                    </a:p>
                  </a:txBody>
                  <a:tcPr/>
                </a:tc>
                <a:tc>
                  <a:txBody>
                    <a:bodyPr/>
                    <a:lstStyle/>
                    <a:p>
                      <a:r>
                        <a:rPr lang="de-DE" sz="1200" dirty="0" err="1"/>
                        <a:t>Longer</a:t>
                      </a:r>
                      <a:r>
                        <a:rPr lang="de-DE" sz="1200" dirty="0"/>
                        <a:t> </a:t>
                      </a:r>
                      <a:r>
                        <a:rPr lang="de-DE" sz="1200" dirty="0" err="1"/>
                        <a:t>description</a:t>
                      </a:r>
                      <a:r>
                        <a:rPr lang="de-DE" sz="1200" dirty="0"/>
                        <a:t> </a:t>
                      </a:r>
                      <a:r>
                        <a:rPr lang="de-DE" sz="1200" dirty="0" err="1"/>
                        <a:t>of</a:t>
                      </a:r>
                      <a:r>
                        <a:rPr lang="de-DE" sz="1200" dirty="0"/>
                        <a:t> </a:t>
                      </a:r>
                      <a:r>
                        <a:rPr lang="de-DE" sz="1200" dirty="0" err="1"/>
                        <a:t>the</a:t>
                      </a:r>
                      <a:r>
                        <a:rPr lang="de-DE" sz="1200" dirty="0"/>
                        <a:t> </a:t>
                      </a:r>
                      <a:r>
                        <a:rPr lang="de-DE" sz="1200" dirty="0" err="1"/>
                        <a:t>extension</a:t>
                      </a:r>
                      <a:endParaRPr lang="en-GB" sz="1200" dirty="0"/>
                    </a:p>
                  </a:txBody>
                  <a:tcPr/>
                </a:tc>
                <a:tc>
                  <a:txBody>
                    <a:bodyPr/>
                    <a:lstStyle/>
                    <a:p>
                      <a:pPr marL="0" lvl="0" indent="0">
                        <a:buFontTx/>
                        <a:buNone/>
                      </a:pPr>
                      <a:r>
                        <a:rPr lang="de-DE" sz="1200" dirty="0" err="1"/>
                        <a:t>Mandatory</a:t>
                      </a:r>
                      <a:r>
                        <a:rPr lang="de-DE" sz="1200" dirty="0"/>
                        <a:t> </a:t>
                      </a:r>
                      <a:r>
                        <a:rPr lang="de-DE" sz="1200" dirty="0" err="1"/>
                        <a:t>for</a:t>
                      </a:r>
                      <a:r>
                        <a:rPr lang="de-DE" sz="1200" dirty="0"/>
                        <a:t> App Source </a:t>
                      </a:r>
                      <a:r>
                        <a:rPr lang="de-DE" sz="1200" dirty="0" err="1"/>
                        <a:t>submission</a:t>
                      </a:r>
                      <a:endParaRPr lang="de-DE" sz="1200" dirty="0"/>
                    </a:p>
                  </a:txBody>
                  <a:tcPr/>
                </a:tc>
                <a:extLst>
                  <a:ext uri="{0D108BD9-81ED-4DB2-BD59-A6C34878D82A}">
                    <a16:rowId xmlns:a16="http://schemas.microsoft.com/office/drawing/2014/main" val="3431163176"/>
                  </a:ext>
                </a:extLst>
              </a:tr>
              <a:tr h="370840">
                <a:tc>
                  <a:txBody>
                    <a:bodyPr/>
                    <a:lstStyle/>
                    <a:p>
                      <a:r>
                        <a:rPr lang="de-DE" sz="1200" dirty="0"/>
                        <a:t>„…….“</a:t>
                      </a:r>
                      <a:endParaRPr lang="en-GB" sz="1200" dirty="0"/>
                    </a:p>
                  </a:txBody>
                  <a:tcPr/>
                </a:tc>
                <a:tc>
                  <a:txBody>
                    <a:bodyPr/>
                    <a:lstStyle/>
                    <a:p>
                      <a:r>
                        <a:rPr lang="de-DE" sz="1200" dirty="0"/>
                        <a:t>Other App Source relevant </a:t>
                      </a:r>
                      <a:r>
                        <a:rPr lang="de-DE" sz="1200" dirty="0" err="1"/>
                        <a:t>properties</a:t>
                      </a:r>
                      <a:endParaRPr lang="en-GB" sz="1200" dirty="0"/>
                    </a:p>
                  </a:txBody>
                  <a:tcPr/>
                </a:tc>
                <a:tc>
                  <a:txBody>
                    <a:bodyPr/>
                    <a:lstStyle/>
                    <a:p>
                      <a:pPr marL="0" lvl="0" indent="0">
                        <a:buFontTx/>
                        <a:buNone/>
                      </a:pPr>
                      <a:endParaRPr lang="de-DE" sz="1200" dirty="0"/>
                    </a:p>
                  </a:txBody>
                  <a:tcPr/>
                </a:tc>
                <a:extLst>
                  <a:ext uri="{0D108BD9-81ED-4DB2-BD59-A6C34878D82A}">
                    <a16:rowId xmlns:a16="http://schemas.microsoft.com/office/drawing/2014/main" val="53326950"/>
                  </a:ext>
                </a:extLst>
              </a:tr>
              <a:tr h="370840">
                <a:tc>
                  <a:txBody>
                    <a:bodyPr/>
                    <a:lstStyle/>
                    <a:p>
                      <a:r>
                        <a:rPr lang="de-DE" sz="1200" dirty="0"/>
                        <a:t>„</a:t>
                      </a:r>
                      <a:r>
                        <a:rPr lang="de-DE" sz="1200" dirty="0" err="1"/>
                        <a:t>dependencies</a:t>
                      </a:r>
                      <a:r>
                        <a:rPr lang="de-DE" sz="1200" dirty="0"/>
                        <a:t>“</a:t>
                      </a:r>
                      <a:endParaRPr lang="en-GB" sz="1200" dirty="0"/>
                    </a:p>
                  </a:txBody>
                  <a:tcPr/>
                </a:tc>
                <a:tc>
                  <a:txBody>
                    <a:bodyPr/>
                    <a:lstStyle/>
                    <a:p>
                      <a:r>
                        <a:rPr lang="de-DE" sz="1200" dirty="0"/>
                        <a:t>List </a:t>
                      </a:r>
                      <a:r>
                        <a:rPr lang="de-DE" sz="1200" dirty="0" err="1"/>
                        <a:t>of</a:t>
                      </a:r>
                      <a:r>
                        <a:rPr lang="de-DE" sz="1200" dirty="0"/>
                        <a:t> </a:t>
                      </a:r>
                      <a:r>
                        <a:rPr lang="de-DE" sz="1200" dirty="0" err="1"/>
                        <a:t>dependencies</a:t>
                      </a:r>
                      <a:r>
                        <a:rPr lang="de-DE" sz="1200" dirty="0"/>
                        <a:t> </a:t>
                      </a:r>
                      <a:r>
                        <a:rPr lang="de-DE" sz="1200" dirty="0" err="1"/>
                        <a:t>to</a:t>
                      </a:r>
                      <a:r>
                        <a:rPr lang="de-DE" sz="1200" dirty="0"/>
                        <a:t> </a:t>
                      </a:r>
                      <a:r>
                        <a:rPr lang="de-DE" sz="1200" dirty="0" err="1"/>
                        <a:t>other</a:t>
                      </a:r>
                      <a:r>
                        <a:rPr lang="de-DE" sz="1200" dirty="0"/>
                        <a:t> </a:t>
                      </a:r>
                      <a:r>
                        <a:rPr lang="de-DE" sz="1200" dirty="0" err="1"/>
                        <a:t>apps</a:t>
                      </a:r>
                      <a:endParaRPr lang="en-GB" sz="1200" dirty="0"/>
                    </a:p>
                  </a:txBody>
                  <a:tcPr/>
                </a:tc>
                <a:tc>
                  <a:txBody>
                    <a:bodyPr/>
                    <a:lstStyle/>
                    <a:p>
                      <a:pPr marL="0" lvl="0" indent="0">
                        <a:buFontTx/>
                        <a:buNone/>
                      </a:pPr>
                      <a:endParaRPr lang="de-DE" sz="1200" dirty="0"/>
                    </a:p>
                  </a:txBody>
                  <a:tcPr/>
                </a:tc>
                <a:extLst>
                  <a:ext uri="{0D108BD9-81ED-4DB2-BD59-A6C34878D82A}">
                    <a16:rowId xmlns:a16="http://schemas.microsoft.com/office/drawing/2014/main" val="1009664312"/>
                  </a:ext>
                </a:extLst>
              </a:tr>
              <a:tr h="370840">
                <a:tc>
                  <a:txBody>
                    <a:bodyPr/>
                    <a:lstStyle/>
                    <a:p>
                      <a:r>
                        <a:rPr lang="de-DE" sz="1200" dirty="0"/>
                        <a:t>„logo“</a:t>
                      </a:r>
                      <a:endParaRPr lang="en-GB" sz="1200" dirty="0"/>
                    </a:p>
                  </a:txBody>
                  <a:tcPr/>
                </a:tc>
                <a:tc>
                  <a:txBody>
                    <a:bodyPr/>
                    <a:lstStyle/>
                    <a:p>
                      <a:r>
                        <a:rPr lang="en-GB" sz="1200" dirty="0"/>
                        <a:t>Relative path to the app package logo from the root of the package.</a:t>
                      </a:r>
                    </a:p>
                  </a:txBody>
                  <a:tcPr/>
                </a:tc>
                <a:tc>
                  <a:txBody>
                    <a:bodyPr/>
                    <a:lstStyle/>
                    <a:p>
                      <a:pPr marL="0" lvl="0" indent="0">
                        <a:buFontTx/>
                        <a:buNone/>
                      </a:pPr>
                      <a:r>
                        <a:rPr lang="de-DE" sz="1200" dirty="0" err="1"/>
                        <a:t>Mandatory</a:t>
                      </a:r>
                      <a:r>
                        <a:rPr lang="de-DE" sz="1200" dirty="0"/>
                        <a:t> </a:t>
                      </a:r>
                      <a:r>
                        <a:rPr lang="de-DE" sz="1200" dirty="0" err="1"/>
                        <a:t>for</a:t>
                      </a:r>
                      <a:r>
                        <a:rPr lang="de-DE" sz="1200" dirty="0"/>
                        <a:t> App Source </a:t>
                      </a:r>
                      <a:r>
                        <a:rPr lang="de-DE" sz="1200" dirty="0" err="1"/>
                        <a:t>submission</a:t>
                      </a:r>
                      <a:endParaRPr lang="de-DE" sz="1200" dirty="0"/>
                    </a:p>
                    <a:p>
                      <a:pPr marL="0" lvl="0" indent="0">
                        <a:buFontTx/>
                        <a:buNone/>
                      </a:pPr>
                      <a:r>
                        <a:rPr lang="de-DE" sz="1200" dirty="0"/>
                        <a:t>nice </a:t>
                      </a:r>
                      <a:r>
                        <a:rPr lang="de-DE" sz="1200" dirty="0" err="1"/>
                        <a:t>otherwise</a:t>
                      </a:r>
                      <a:endParaRPr lang="de-DE" sz="1200" dirty="0"/>
                    </a:p>
                  </a:txBody>
                  <a:tcPr/>
                </a:tc>
                <a:extLst>
                  <a:ext uri="{0D108BD9-81ED-4DB2-BD59-A6C34878D82A}">
                    <a16:rowId xmlns:a16="http://schemas.microsoft.com/office/drawing/2014/main" val="4263050241"/>
                  </a:ext>
                </a:extLst>
              </a:tr>
            </a:tbl>
          </a:graphicData>
        </a:graphic>
      </p:graphicFrame>
      <p:sp>
        <p:nvSpPr>
          <p:cNvPr id="10" name="Textplatzhalter 11">
            <a:extLst>
              <a:ext uri="{FF2B5EF4-FFF2-40B4-BE49-F238E27FC236}">
                <a16:creationId xmlns:a16="http://schemas.microsoft.com/office/drawing/2014/main" id="{C1C5F559-7766-4D56-9C3A-CDD6A51D0563}"/>
              </a:ext>
            </a:extLst>
          </p:cNvPr>
          <p:cNvSpPr txBox="1">
            <a:spLocks/>
          </p:cNvSpPr>
          <p:nvPr/>
        </p:nvSpPr>
        <p:spPr>
          <a:xfrm>
            <a:off x="360000" y="1275408"/>
            <a:ext cx="6187104" cy="374643"/>
          </a:xfrm>
          <a:prstGeom prst="rect">
            <a:avLst/>
          </a:prstGeom>
          <a:noFill/>
          <a:ln w="12700">
            <a:noFill/>
            <a:miter lim="800000"/>
          </a:ln>
        </p:spPr>
        <p:txBody>
          <a:bodyPr vert="horz" lIns="0" tIns="0" rIns="0" bIns="0" rtlCol="0">
            <a:noAutofit/>
          </a:bodyPr>
          <a:lstStyle>
            <a:lvl1pPr marL="228600" indent="-228600" algn="l" defTabSz="914400" rtl="0" eaLnBrk="1" latinLnBrk="0" hangingPunct="1">
              <a:lnSpc>
                <a:spcPct val="100000"/>
              </a:lnSpc>
              <a:spcBef>
                <a:spcPts val="1000"/>
              </a:spcBef>
              <a:buClr>
                <a:srgbClr val="F5A748"/>
              </a:buClr>
              <a:buSzPct val="100000"/>
              <a:buFontTx/>
              <a:buBlip>
                <a:blip r:embed="rId3"/>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4"/>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err="1"/>
              <a:t>Important</a:t>
            </a:r>
            <a:r>
              <a:rPr lang="de-DE" dirty="0"/>
              <a:t> Parameters II</a:t>
            </a:r>
          </a:p>
        </p:txBody>
      </p:sp>
      <p:sp>
        <p:nvSpPr>
          <p:cNvPr id="9" name="Titel 1">
            <a:extLst>
              <a:ext uri="{FF2B5EF4-FFF2-40B4-BE49-F238E27FC236}">
                <a16:creationId xmlns:a16="http://schemas.microsoft.com/office/drawing/2014/main" id="{B21915DE-BD99-4D46-BC4F-70C062484CD0}"/>
              </a:ext>
            </a:extLst>
          </p:cNvPr>
          <p:cNvSpPr>
            <a:spLocks noGrp="1"/>
          </p:cNvSpPr>
          <p:nvPr>
            <p:ph type="title"/>
          </p:nvPr>
        </p:nvSpPr>
        <p:spPr>
          <a:xfrm>
            <a:off x="360000" y="360000"/>
            <a:ext cx="11466000" cy="720000"/>
          </a:xfrm>
        </p:spPr>
        <p:txBody>
          <a:bodyPr anchor="t" anchorCtr="0"/>
          <a:lstStyle/>
          <a:p>
            <a:r>
              <a:rPr lang="en-US" dirty="0"/>
              <a:t>Boundary Conditions / Setups</a:t>
            </a:r>
            <a:r>
              <a:rPr lang="de-DE" dirty="0"/>
              <a:t>: </a:t>
            </a:r>
            <a:r>
              <a:rPr lang="en-US" dirty="0" err="1"/>
              <a:t>HowTo</a:t>
            </a:r>
            <a:r>
              <a:rPr lang="en-US" dirty="0"/>
              <a:t> handle a Project</a:t>
            </a:r>
            <a:br>
              <a:rPr lang="de-DE" dirty="0"/>
            </a:br>
            <a:r>
              <a:rPr lang="de-DE" dirty="0" err="1">
                <a:solidFill>
                  <a:schemeClr val="bg2"/>
                </a:solidFill>
              </a:rPr>
              <a:t>Specifying</a:t>
            </a:r>
            <a:r>
              <a:rPr lang="de-DE" dirty="0">
                <a:solidFill>
                  <a:schemeClr val="bg2"/>
                </a:solidFill>
              </a:rPr>
              <a:t> Extensions (APP)                                                                                 </a:t>
            </a:r>
            <a:r>
              <a:rPr lang="de-DE" dirty="0">
                <a:solidFill>
                  <a:schemeClr val="bg2"/>
                </a:solidFill>
                <a:sym typeface="Wingdings" panose="05000000000000000000" pitchFamily="2" charset="2"/>
              </a:rPr>
              <a:t> </a:t>
            </a:r>
            <a:r>
              <a:rPr lang="de-DE" dirty="0">
                <a:solidFill>
                  <a:schemeClr val="bg2"/>
                </a:solidFill>
              </a:rPr>
              <a:t> </a:t>
            </a:r>
            <a:r>
              <a:rPr lang="de-DE" dirty="0" err="1">
                <a:solidFill>
                  <a:schemeClr val="bg2"/>
                </a:solidFill>
              </a:rPr>
              <a:t>app.json</a:t>
            </a:r>
            <a:endParaRPr lang="de-DE" dirty="0">
              <a:solidFill>
                <a:schemeClr val="bg2"/>
              </a:solidFill>
            </a:endParaRPr>
          </a:p>
        </p:txBody>
      </p:sp>
    </p:spTree>
    <p:extLst>
      <p:ext uri="{BB962C8B-B14F-4D97-AF65-F5344CB8AC3E}">
        <p14:creationId xmlns:p14="http://schemas.microsoft.com/office/powerpoint/2010/main" val="849534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36</a:t>
            </a:fld>
            <a:endParaRPr lang="de-DE"/>
          </a:p>
        </p:txBody>
      </p:sp>
      <p:sp>
        <p:nvSpPr>
          <p:cNvPr id="6" name="Rechteck 5">
            <a:extLst>
              <a:ext uri="{FF2B5EF4-FFF2-40B4-BE49-F238E27FC236}">
                <a16:creationId xmlns:a16="http://schemas.microsoft.com/office/drawing/2014/main" id="{29BC9D82-9CCD-4244-A49C-ADDD8D0ED256}"/>
              </a:ext>
            </a:extLst>
          </p:cNvPr>
          <p:cNvSpPr/>
          <p:nvPr/>
        </p:nvSpPr>
        <p:spPr>
          <a:xfrm>
            <a:off x="9204719" y="6308121"/>
            <a:ext cx="2621280" cy="246221"/>
          </a:xfrm>
          <a:prstGeom prst="rect">
            <a:avLst/>
          </a:prstGeom>
        </p:spPr>
        <p:txBody>
          <a:bodyPr wrap="square">
            <a:spAutoFit/>
          </a:bodyPr>
          <a:lstStyle/>
          <a:p>
            <a:r>
              <a:rPr lang="de-DE" sz="1000" dirty="0"/>
              <a:t>1: </a:t>
            </a:r>
            <a:r>
              <a:rPr lang="de-DE" sz="1000" dirty="0">
                <a:hlinkClick r:id="rId2"/>
              </a:rPr>
              <a:t>https://github.com/Microsoft/AL/issues/734</a:t>
            </a:r>
            <a:endParaRPr lang="en-GB" sz="1000" dirty="0"/>
          </a:p>
        </p:txBody>
      </p:sp>
      <p:graphicFrame>
        <p:nvGraphicFramePr>
          <p:cNvPr id="8" name="Tabelle 7">
            <a:extLst>
              <a:ext uri="{FF2B5EF4-FFF2-40B4-BE49-F238E27FC236}">
                <a16:creationId xmlns:a16="http://schemas.microsoft.com/office/drawing/2014/main" id="{D65023B4-7E8A-4AC2-B698-4E5BAC2D0F21}"/>
              </a:ext>
            </a:extLst>
          </p:cNvPr>
          <p:cNvGraphicFramePr>
            <a:graphicFrameLocks noGrp="1"/>
          </p:cNvGraphicFramePr>
          <p:nvPr>
            <p:extLst>
              <p:ext uri="{D42A27DB-BD31-4B8C-83A1-F6EECF244321}">
                <p14:modId xmlns:p14="http://schemas.microsoft.com/office/powerpoint/2010/main" val="1407592679"/>
              </p:ext>
            </p:extLst>
          </p:nvPr>
        </p:nvGraphicFramePr>
        <p:xfrm>
          <a:off x="360000" y="1949309"/>
          <a:ext cx="11465999" cy="1468120"/>
        </p:xfrm>
        <a:graphic>
          <a:graphicData uri="http://schemas.openxmlformats.org/drawingml/2006/table">
            <a:tbl>
              <a:tblPr firstRow="1" bandRow="1">
                <a:tableStyleId>{5C22544A-7EE6-4342-B048-85BDC9FD1C3A}</a:tableStyleId>
              </a:tblPr>
              <a:tblGrid>
                <a:gridCol w="1541952">
                  <a:extLst>
                    <a:ext uri="{9D8B030D-6E8A-4147-A177-3AD203B41FA5}">
                      <a16:colId xmlns:a16="http://schemas.microsoft.com/office/drawing/2014/main" val="16530628"/>
                    </a:ext>
                  </a:extLst>
                </a:gridCol>
                <a:gridCol w="4035552">
                  <a:extLst>
                    <a:ext uri="{9D8B030D-6E8A-4147-A177-3AD203B41FA5}">
                      <a16:colId xmlns:a16="http://schemas.microsoft.com/office/drawing/2014/main" val="704961658"/>
                    </a:ext>
                  </a:extLst>
                </a:gridCol>
                <a:gridCol w="5888495">
                  <a:extLst>
                    <a:ext uri="{9D8B030D-6E8A-4147-A177-3AD203B41FA5}">
                      <a16:colId xmlns:a16="http://schemas.microsoft.com/office/drawing/2014/main" val="1091645935"/>
                    </a:ext>
                  </a:extLst>
                </a:gridCol>
              </a:tblGrid>
              <a:tr h="370840">
                <a:tc>
                  <a:txBody>
                    <a:bodyPr/>
                    <a:lstStyle/>
                    <a:p>
                      <a:r>
                        <a:rPr lang="de-DE" sz="1400" dirty="0">
                          <a:solidFill>
                            <a:srgbClr val="002060"/>
                          </a:solidFill>
                        </a:rPr>
                        <a:t>Parameter Name</a:t>
                      </a:r>
                      <a:endParaRPr lang="en-GB" sz="1400" dirty="0">
                        <a:solidFill>
                          <a:srgbClr val="002060"/>
                        </a:solidFill>
                      </a:endParaRPr>
                    </a:p>
                  </a:txBody>
                  <a:tcPr/>
                </a:tc>
                <a:tc>
                  <a:txBody>
                    <a:bodyPr/>
                    <a:lstStyle/>
                    <a:p>
                      <a:r>
                        <a:rPr lang="de-DE" sz="1400" dirty="0">
                          <a:solidFill>
                            <a:srgbClr val="002060"/>
                          </a:solidFill>
                        </a:rPr>
                        <a:t>Description</a:t>
                      </a:r>
                      <a:endParaRPr lang="en-GB" sz="1400" dirty="0">
                        <a:solidFill>
                          <a:srgbClr val="002060"/>
                        </a:solidFill>
                      </a:endParaRPr>
                    </a:p>
                  </a:txBody>
                  <a:tcPr/>
                </a:tc>
                <a:tc>
                  <a:txBody>
                    <a:bodyPr/>
                    <a:lstStyle/>
                    <a:p>
                      <a:r>
                        <a:rPr lang="de-DE" sz="1400" dirty="0" err="1">
                          <a:solidFill>
                            <a:srgbClr val="002060"/>
                          </a:solidFill>
                        </a:rPr>
                        <a:t>Remark</a:t>
                      </a:r>
                      <a:endParaRPr lang="en-GB" sz="1400" dirty="0">
                        <a:solidFill>
                          <a:srgbClr val="002060"/>
                        </a:solidFill>
                      </a:endParaRPr>
                    </a:p>
                  </a:txBody>
                  <a:tcPr/>
                </a:tc>
                <a:extLst>
                  <a:ext uri="{0D108BD9-81ED-4DB2-BD59-A6C34878D82A}">
                    <a16:rowId xmlns:a16="http://schemas.microsoft.com/office/drawing/2014/main" val="2988357291"/>
                  </a:ext>
                </a:extLst>
              </a:tr>
              <a:tr h="370840">
                <a:tc>
                  <a:txBody>
                    <a:bodyPr/>
                    <a:lstStyle/>
                    <a:p>
                      <a:r>
                        <a:rPr lang="de-DE" sz="1200" dirty="0"/>
                        <a:t>„</a:t>
                      </a:r>
                      <a:r>
                        <a:rPr lang="de-DE" sz="1200" dirty="0" err="1"/>
                        <a:t>helpBaseUrl</a:t>
                      </a:r>
                      <a:r>
                        <a:rPr lang="de-DE" sz="1200" dirty="0"/>
                        <a:t>“</a:t>
                      </a:r>
                      <a:endParaRPr lang="en-GB" sz="1200" dirty="0"/>
                    </a:p>
                  </a:txBody>
                  <a:tcPr/>
                </a:tc>
                <a:tc>
                  <a:txBody>
                    <a:bodyPr/>
                    <a:lstStyle/>
                    <a:p>
                      <a:endParaRPr lang="en-GB" sz="1200" dirty="0"/>
                    </a:p>
                  </a:txBody>
                  <a:tcPr/>
                </a:tc>
                <a:tc>
                  <a:txBody>
                    <a:bodyPr/>
                    <a:lstStyle/>
                    <a:p>
                      <a:pPr marL="0" indent="0">
                        <a:buFontTx/>
                        <a:buNone/>
                      </a:pPr>
                      <a:r>
                        <a:rPr lang="en-GB" sz="1200" dirty="0"/>
                        <a:t>The URL for the website that displays help for the current extension. The default URL is https://docs.microsoft.com/{0}/dynamics365/business-central.</a:t>
                      </a:r>
                      <a:endParaRPr lang="de-DE" sz="1200" dirty="0"/>
                    </a:p>
                  </a:txBody>
                  <a:tcPr/>
                </a:tc>
                <a:extLst>
                  <a:ext uri="{0D108BD9-81ED-4DB2-BD59-A6C34878D82A}">
                    <a16:rowId xmlns:a16="http://schemas.microsoft.com/office/drawing/2014/main" val="459377559"/>
                  </a:ext>
                </a:extLst>
              </a:tr>
              <a:tr h="370840">
                <a:tc>
                  <a:txBody>
                    <a:bodyPr/>
                    <a:lstStyle/>
                    <a:p>
                      <a:r>
                        <a:rPr lang="de-DE" sz="1200" dirty="0"/>
                        <a:t>„</a:t>
                      </a:r>
                      <a:r>
                        <a:rPr lang="de-DE" sz="1200" dirty="0" err="1"/>
                        <a:t>supportedLocales</a:t>
                      </a:r>
                      <a:r>
                        <a:rPr lang="de-DE" sz="1200" dirty="0"/>
                        <a:t>“</a:t>
                      </a:r>
                      <a:endParaRPr lang="en-GB" sz="1200" dirty="0"/>
                    </a:p>
                  </a:txBody>
                  <a:tcPr/>
                </a:tc>
                <a:tc>
                  <a:txBody>
                    <a:bodyPr/>
                    <a:lstStyle/>
                    <a:p>
                      <a:endParaRPr lang="en-GB" sz="1200" dirty="0"/>
                    </a:p>
                  </a:txBody>
                  <a:tcPr/>
                </a:tc>
                <a:tc>
                  <a:txBody>
                    <a:bodyPr/>
                    <a:lstStyle/>
                    <a:p>
                      <a:pPr marL="0" lvl="0" indent="0">
                        <a:buFontTx/>
                        <a:buNone/>
                      </a:pPr>
                      <a:r>
                        <a:rPr lang="en-GB" sz="1200" dirty="0"/>
                        <a:t>The list of locales that are supported for looking up help. The value on the list is inserted into the URL defined in the </a:t>
                      </a:r>
                      <a:r>
                        <a:rPr lang="en-GB" sz="1200" dirty="0" err="1"/>
                        <a:t>helpBaseUrl</a:t>
                      </a:r>
                      <a:r>
                        <a:rPr lang="en-GB" sz="1200" dirty="0"/>
                        <a:t> property. The first locale on the list is default. An example is "</a:t>
                      </a:r>
                      <a:r>
                        <a:rPr lang="en-GB" sz="1200" dirty="0" err="1"/>
                        <a:t>supportedLocales</a:t>
                      </a:r>
                      <a:r>
                        <a:rPr lang="en-GB" sz="1200" dirty="0"/>
                        <a:t>": ["da-DK", "</a:t>
                      </a:r>
                      <a:r>
                        <a:rPr lang="en-GB" sz="1200" dirty="0" err="1"/>
                        <a:t>en</a:t>
                      </a:r>
                      <a:r>
                        <a:rPr lang="en-GB" sz="1200" dirty="0"/>
                        <a:t>-US"].</a:t>
                      </a:r>
                      <a:endParaRPr lang="de-DE" sz="1200" dirty="0"/>
                    </a:p>
                  </a:txBody>
                  <a:tcPr/>
                </a:tc>
                <a:extLst>
                  <a:ext uri="{0D108BD9-81ED-4DB2-BD59-A6C34878D82A}">
                    <a16:rowId xmlns:a16="http://schemas.microsoft.com/office/drawing/2014/main" val="3247667711"/>
                  </a:ext>
                </a:extLst>
              </a:tr>
            </a:tbl>
          </a:graphicData>
        </a:graphic>
      </p:graphicFrame>
      <p:sp>
        <p:nvSpPr>
          <p:cNvPr id="10" name="Textplatzhalter 11">
            <a:extLst>
              <a:ext uri="{FF2B5EF4-FFF2-40B4-BE49-F238E27FC236}">
                <a16:creationId xmlns:a16="http://schemas.microsoft.com/office/drawing/2014/main" id="{C1C5F559-7766-4D56-9C3A-CDD6A51D0563}"/>
              </a:ext>
            </a:extLst>
          </p:cNvPr>
          <p:cNvSpPr txBox="1">
            <a:spLocks/>
          </p:cNvSpPr>
          <p:nvPr/>
        </p:nvSpPr>
        <p:spPr>
          <a:xfrm>
            <a:off x="360000" y="1275408"/>
            <a:ext cx="6187104" cy="374643"/>
          </a:xfrm>
          <a:prstGeom prst="rect">
            <a:avLst/>
          </a:prstGeom>
          <a:noFill/>
          <a:ln w="12700">
            <a:noFill/>
            <a:miter lim="800000"/>
          </a:ln>
        </p:spPr>
        <p:txBody>
          <a:bodyPr vert="horz" lIns="0" tIns="0" rIns="0" bIns="0" rtlCol="0">
            <a:noAutofit/>
          </a:bodyPr>
          <a:lstStyle>
            <a:lvl1pPr marL="228600" indent="-228600" algn="l" defTabSz="914400" rtl="0" eaLnBrk="1" latinLnBrk="0" hangingPunct="1">
              <a:lnSpc>
                <a:spcPct val="100000"/>
              </a:lnSpc>
              <a:spcBef>
                <a:spcPts val="1000"/>
              </a:spcBef>
              <a:buClr>
                <a:srgbClr val="F5A748"/>
              </a:buClr>
              <a:buSzPct val="100000"/>
              <a:buFontTx/>
              <a:buBlip>
                <a:blip r:embed="rId3"/>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4"/>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err="1"/>
              <a:t>Important</a:t>
            </a:r>
            <a:r>
              <a:rPr lang="de-DE" dirty="0"/>
              <a:t> Parameters III</a:t>
            </a:r>
          </a:p>
        </p:txBody>
      </p:sp>
      <p:sp>
        <p:nvSpPr>
          <p:cNvPr id="9" name="Titel 1">
            <a:extLst>
              <a:ext uri="{FF2B5EF4-FFF2-40B4-BE49-F238E27FC236}">
                <a16:creationId xmlns:a16="http://schemas.microsoft.com/office/drawing/2014/main" id="{B21915DE-BD99-4D46-BC4F-70C062484CD0}"/>
              </a:ext>
            </a:extLst>
          </p:cNvPr>
          <p:cNvSpPr>
            <a:spLocks noGrp="1"/>
          </p:cNvSpPr>
          <p:nvPr>
            <p:ph type="title"/>
          </p:nvPr>
        </p:nvSpPr>
        <p:spPr>
          <a:xfrm>
            <a:off x="360000" y="360000"/>
            <a:ext cx="11466000" cy="720000"/>
          </a:xfrm>
        </p:spPr>
        <p:txBody>
          <a:bodyPr anchor="t" anchorCtr="0"/>
          <a:lstStyle/>
          <a:p>
            <a:r>
              <a:rPr lang="en-US" dirty="0"/>
              <a:t>Boundary Conditions / Setups</a:t>
            </a:r>
            <a:r>
              <a:rPr lang="de-DE" dirty="0"/>
              <a:t>: </a:t>
            </a:r>
            <a:r>
              <a:rPr lang="en-US" dirty="0" err="1"/>
              <a:t>HowTo</a:t>
            </a:r>
            <a:r>
              <a:rPr lang="en-US" dirty="0"/>
              <a:t> handle a Project</a:t>
            </a:r>
            <a:br>
              <a:rPr lang="de-DE" dirty="0"/>
            </a:br>
            <a:r>
              <a:rPr lang="de-DE" dirty="0" err="1">
                <a:solidFill>
                  <a:schemeClr val="bg2"/>
                </a:solidFill>
              </a:rPr>
              <a:t>Specifying</a:t>
            </a:r>
            <a:r>
              <a:rPr lang="de-DE" dirty="0">
                <a:solidFill>
                  <a:schemeClr val="bg2"/>
                </a:solidFill>
              </a:rPr>
              <a:t> Extensions (APP)                                                                                 </a:t>
            </a:r>
            <a:r>
              <a:rPr lang="de-DE" dirty="0">
                <a:solidFill>
                  <a:schemeClr val="bg2"/>
                </a:solidFill>
                <a:sym typeface="Wingdings" panose="05000000000000000000" pitchFamily="2" charset="2"/>
              </a:rPr>
              <a:t> </a:t>
            </a:r>
            <a:r>
              <a:rPr lang="de-DE" dirty="0">
                <a:solidFill>
                  <a:schemeClr val="bg2"/>
                </a:solidFill>
              </a:rPr>
              <a:t> </a:t>
            </a:r>
            <a:r>
              <a:rPr lang="de-DE" dirty="0" err="1">
                <a:solidFill>
                  <a:schemeClr val="bg2"/>
                </a:solidFill>
              </a:rPr>
              <a:t>app.json</a:t>
            </a:r>
            <a:endParaRPr lang="de-DE" dirty="0">
              <a:solidFill>
                <a:schemeClr val="bg2"/>
              </a:solidFill>
            </a:endParaRPr>
          </a:p>
        </p:txBody>
      </p:sp>
    </p:spTree>
    <p:extLst>
      <p:ext uri="{BB962C8B-B14F-4D97-AF65-F5344CB8AC3E}">
        <p14:creationId xmlns:p14="http://schemas.microsoft.com/office/powerpoint/2010/main" val="3172370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FF799914-916F-4C22-84C9-91FB68E786B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7" r="7"/>
          <a:stretch>
            <a:fillRect/>
          </a:stretch>
        </p:blipFill>
        <p:spPr/>
      </p:pic>
      <p:sp>
        <p:nvSpPr>
          <p:cNvPr id="8" name="Textplatzhalter 7">
            <a:extLst>
              <a:ext uri="{FF2B5EF4-FFF2-40B4-BE49-F238E27FC236}">
                <a16:creationId xmlns:a16="http://schemas.microsoft.com/office/drawing/2014/main" id="{31AD6BD8-FE28-42F0-ABBC-4DC063BF42E2}"/>
              </a:ext>
            </a:extLst>
          </p:cNvPr>
          <p:cNvSpPr>
            <a:spLocks noGrp="1"/>
          </p:cNvSpPr>
          <p:nvPr>
            <p:ph type="body" sz="quarter" idx="14"/>
          </p:nvPr>
        </p:nvSpPr>
        <p:spPr/>
        <p:txBody>
          <a:bodyPr/>
          <a:lstStyle/>
          <a:p>
            <a:r>
              <a:rPr lang="de-DE" dirty="0"/>
              <a:t>AL Development </a:t>
            </a:r>
            <a:r>
              <a:rPr lang="de-DE" dirty="0" err="1"/>
              <a:t>against</a:t>
            </a:r>
            <a:r>
              <a:rPr lang="de-DE" dirty="0"/>
              <a:t> BC – „Architecture“</a:t>
            </a:r>
          </a:p>
          <a:p>
            <a:r>
              <a:rPr lang="de-DE" dirty="0"/>
              <a:t>Create / Setup AL Projects - </a:t>
            </a:r>
            <a:r>
              <a:rPr lang="de-DE" dirty="0" err="1"/>
              <a:t>Overview</a:t>
            </a:r>
            <a:endParaRPr lang="de-DE" dirty="0"/>
          </a:p>
          <a:p>
            <a:r>
              <a:rPr lang="de-DE" dirty="0" err="1"/>
              <a:t>Specifying</a:t>
            </a:r>
            <a:r>
              <a:rPr lang="de-DE" dirty="0"/>
              <a:t> BC Target – </a:t>
            </a:r>
            <a:r>
              <a:rPr lang="de-DE" dirty="0" err="1"/>
              <a:t>launch.json</a:t>
            </a:r>
            <a:endParaRPr lang="de-DE" dirty="0"/>
          </a:p>
          <a:p>
            <a:r>
              <a:rPr lang="de-DE" dirty="0" err="1"/>
              <a:t>Specifying</a:t>
            </a:r>
            <a:r>
              <a:rPr lang="de-DE" dirty="0"/>
              <a:t> Extensions(APP) – </a:t>
            </a:r>
            <a:r>
              <a:rPr lang="de-DE" dirty="0" err="1"/>
              <a:t>app.json</a:t>
            </a:r>
            <a:endParaRPr lang="de-DE" dirty="0"/>
          </a:p>
          <a:p>
            <a:r>
              <a:rPr lang="de-DE" sz="2000" b="1" dirty="0">
                <a:solidFill>
                  <a:srgbClr val="FF0000"/>
                </a:solidFill>
              </a:rPr>
              <a:t>Providing Target (APP) Information - Symbols</a:t>
            </a:r>
          </a:p>
          <a:p>
            <a:r>
              <a:rPr lang="de-DE" dirty="0" err="1"/>
              <a:t>Some</a:t>
            </a:r>
            <a:r>
              <a:rPr lang="de-DE" dirty="0"/>
              <a:t> </a:t>
            </a:r>
            <a:r>
              <a:rPr lang="de-DE" dirty="0" err="1"/>
              <a:t>Remarks</a:t>
            </a:r>
            <a:endParaRPr lang="de-DE" dirty="0"/>
          </a:p>
          <a:p>
            <a:r>
              <a:rPr lang="de-DE" dirty="0" err="1"/>
              <a:t>HandsOn</a:t>
            </a:r>
            <a:r>
              <a:rPr lang="de-DE" dirty="0"/>
              <a:t>: „Hello World“</a:t>
            </a:r>
          </a:p>
          <a:p>
            <a:r>
              <a:rPr lang="de-DE" dirty="0"/>
              <a:t>(De-) </a:t>
            </a:r>
            <a:r>
              <a:rPr lang="de-DE" dirty="0" err="1"/>
              <a:t>Installing</a:t>
            </a:r>
            <a:r>
              <a:rPr lang="de-DE" dirty="0"/>
              <a:t> </a:t>
            </a:r>
            <a:r>
              <a:rPr lang="de-DE" dirty="0" err="1"/>
              <a:t>the</a:t>
            </a:r>
            <a:r>
              <a:rPr lang="de-DE" dirty="0"/>
              <a:t> </a:t>
            </a:r>
            <a:r>
              <a:rPr lang="de-DE" dirty="0" err="1"/>
              <a:t>app</a:t>
            </a:r>
            <a:endParaRPr lang="de-DE" dirty="0"/>
          </a:p>
          <a:p>
            <a:endParaRPr lang="de-DE" dirty="0"/>
          </a:p>
        </p:txBody>
      </p:sp>
      <p:sp>
        <p:nvSpPr>
          <p:cNvPr id="3" name="Datumsplatzhalter 2">
            <a:extLst>
              <a:ext uri="{FF2B5EF4-FFF2-40B4-BE49-F238E27FC236}">
                <a16:creationId xmlns:a16="http://schemas.microsoft.com/office/drawing/2014/main" id="{164A01F6-C388-4CE6-B596-1B0CE7D9652B}"/>
              </a:ext>
            </a:extLst>
          </p:cNvPr>
          <p:cNvSpPr>
            <a:spLocks noGrp="1"/>
          </p:cNvSpPr>
          <p:nvPr>
            <p:ph type="dt" sz="half" idx="10"/>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C3EE151A-BE81-42C1-A4A4-75986EF31587}"/>
              </a:ext>
            </a:extLst>
          </p:cNvPr>
          <p:cNvSpPr>
            <a:spLocks noGrp="1"/>
          </p:cNvSpPr>
          <p:nvPr>
            <p:ph type="sldNum" sz="quarter" idx="12"/>
          </p:nvPr>
        </p:nvSpPr>
        <p:spPr/>
        <p:txBody>
          <a:bodyPr/>
          <a:lstStyle/>
          <a:p>
            <a:r>
              <a:rPr lang="de-DE"/>
              <a:t> </a:t>
            </a:r>
            <a:fld id="{F0389FF0-EA6C-204E-82DF-16D97CC1B00E}" type="slidenum">
              <a:rPr lang="de-DE" smtClean="0"/>
              <a:pPr/>
              <a:t>37</a:t>
            </a:fld>
            <a:endParaRPr lang="de-DE"/>
          </a:p>
        </p:txBody>
      </p:sp>
      <p:sp>
        <p:nvSpPr>
          <p:cNvPr id="6" name="Titel 5">
            <a:extLst>
              <a:ext uri="{FF2B5EF4-FFF2-40B4-BE49-F238E27FC236}">
                <a16:creationId xmlns:a16="http://schemas.microsoft.com/office/drawing/2014/main" id="{69DE2C87-02B6-47CA-9F15-82079121D756}"/>
              </a:ext>
            </a:extLst>
          </p:cNvPr>
          <p:cNvSpPr>
            <a:spLocks noGrp="1"/>
          </p:cNvSpPr>
          <p:nvPr>
            <p:ph type="title"/>
          </p:nvPr>
        </p:nvSpPr>
        <p:spPr>
          <a:xfrm>
            <a:off x="360000" y="1260000"/>
            <a:ext cx="5739175" cy="720197"/>
          </a:xfrm>
        </p:spPr>
        <p:txBody>
          <a:bodyPr/>
          <a:lstStyle/>
          <a:p>
            <a:r>
              <a:rPr lang="en-US" dirty="0"/>
              <a:t>Boundary Conditions / Setups </a:t>
            </a:r>
            <a:br>
              <a:rPr lang="en-US" dirty="0"/>
            </a:br>
            <a:r>
              <a:rPr lang="en-US" dirty="0" err="1"/>
              <a:t>HowTo</a:t>
            </a:r>
            <a:r>
              <a:rPr lang="en-US" dirty="0"/>
              <a:t> handle a Project</a:t>
            </a:r>
            <a:endParaRPr lang="de-DE" dirty="0"/>
          </a:p>
        </p:txBody>
      </p:sp>
    </p:spTree>
    <p:extLst>
      <p:ext uri="{BB962C8B-B14F-4D97-AF65-F5344CB8AC3E}">
        <p14:creationId xmlns:p14="http://schemas.microsoft.com/office/powerpoint/2010/main" val="798218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en-US" dirty="0"/>
              <a:t>Boundary Conditions / Setups</a:t>
            </a:r>
            <a:r>
              <a:rPr lang="de-DE" dirty="0"/>
              <a:t>: </a:t>
            </a:r>
            <a:r>
              <a:rPr lang="en-US" dirty="0" err="1"/>
              <a:t>HowTo</a:t>
            </a:r>
            <a:r>
              <a:rPr lang="en-US" dirty="0"/>
              <a:t> handle a Project</a:t>
            </a:r>
            <a:br>
              <a:rPr lang="de-DE" dirty="0"/>
            </a:br>
            <a:r>
              <a:rPr lang="de-DE" dirty="0">
                <a:solidFill>
                  <a:schemeClr val="bg2"/>
                </a:solidFill>
              </a:rPr>
              <a:t>Providing Target (APP) Information                                                                     </a:t>
            </a:r>
            <a:r>
              <a:rPr lang="de-DE" dirty="0">
                <a:solidFill>
                  <a:schemeClr val="bg2"/>
                </a:solidFill>
                <a:sym typeface="Wingdings" panose="05000000000000000000" pitchFamily="2" charset="2"/>
              </a:rPr>
              <a:t> </a:t>
            </a:r>
            <a:r>
              <a:rPr lang="de-DE" dirty="0">
                <a:solidFill>
                  <a:schemeClr val="bg2"/>
                </a:solidFill>
              </a:rPr>
              <a:t> </a:t>
            </a:r>
            <a:r>
              <a:rPr lang="de-DE" dirty="0" err="1">
                <a:solidFill>
                  <a:schemeClr val="bg2"/>
                </a:solidFill>
              </a:rPr>
              <a:t>symbols</a:t>
            </a:r>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38</a:t>
            </a:fld>
            <a:endParaRPr lang="de-DE"/>
          </a:p>
        </p:txBody>
      </p:sp>
      <p:sp>
        <p:nvSpPr>
          <p:cNvPr id="10" name="Textplatzhalter 11">
            <a:extLst>
              <a:ext uri="{FF2B5EF4-FFF2-40B4-BE49-F238E27FC236}">
                <a16:creationId xmlns:a16="http://schemas.microsoft.com/office/drawing/2014/main" id="{C1C5F559-7766-4D56-9C3A-CDD6A51D0563}"/>
              </a:ext>
            </a:extLst>
          </p:cNvPr>
          <p:cNvSpPr txBox="1">
            <a:spLocks/>
          </p:cNvSpPr>
          <p:nvPr/>
        </p:nvSpPr>
        <p:spPr>
          <a:xfrm>
            <a:off x="359999" y="1123004"/>
            <a:ext cx="11465999" cy="5372747"/>
          </a:xfrm>
          <a:prstGeom prst="rect">
            <a:avLst/>
          </a:prstGeom>
          <a:noFill/>
          <a:ln w="12700">
            <a:noFill/>
            <a:miter lim="800000"/>
          </a:ln>
        </p:spPr>
        <p:txBody>
          <a:bodyPr vert="horz" lIns="0" tIns="0" rIns="0" bIns="0" rtlCol="0">
            <a:noAutofit/>
          </a:bodyPr>
          <a:lstStyle>
            <a:lvl1pPr marL="228600" indent="-228600" algn="l" defTabSz="914400" rtl="0" eaLnBrk="1" latinLnBrk="0" hangingPunct="1">
              <a:lnSpc>
                <a:spcPct val="100000"/>
              </a:lnSpc>
              <a:spcBef>
                <a:spcPts val="1000"/>
              </a:spcBef>
              <a:buClr>
                <a:srgbClr val="F5A748"/>
              </a:buClr>
              <a:buSzPct val="100000"/>
              <a:buFontTx/>
              <a:buBlip>
                <a:blip r:embed="rId3"/>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4"/>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err="1"/>
              <a:t>Metadata</a:t>
            </a:r>
            <a:r>
              <a:rPr lang="de-DE" dirty="0"/>
              <a:t> </a:t>
            </a:r>
            <a:r>
              <a:rPr lang="de-DE" dirty="0" err="1"/>
              <a:t>of</a:t>
            </a:r>
            <a:r>
              <a:rPr lang="de-DE" dirty="0"/>
              <a:t> </a:t>
            </a:r>
            <a:r>
              <a:rPr lang="de-DE" dirty="0" err="1"/>
              <a:t>the</a:t>
            </a:r>
            <a:r>
              <a:rPr lang="de-DE" dirty="0"/>
              <a:t> </a:t>
            </a:r>
            <a:r>
              <a:rPr lang="de-DE" dirty="0" err="1"/>
              <a:t>objects</a:t>
            </a:r>
            <a:r>
              <a:rPr lang="de-DE" dirty="0"/>
              <a:t> (</a:t>
            </a:r>
            <a:r>
              <a:rPr lang="de-DE" dirty="0" err="1"/>
              <a:t>Platform</a:t>
            </a:r>
            <a:r>
              <a:rPr lang="de-DE" dirty="0"/>
              <a:t> &amp; </a:t>
            </a:r>
            <a:r>
              <a:rPr lang="de-DE" dirty="0" err="1"/>
              <a:t>Application</a:t>
            </a:r>
            <a:r>
              <a:rPr lang="de-DE" dirty="0"/>
              <a:t>) </a:t>
            </a:r>
            <a:r>
              <a:rPr lang="de-DE" dirty="0" err="1"/>
              <a:t>with</a:t>
            </a:r>
            <a:r>
              <a:rPr lang="de-DE" dirty="0"/>
              <a:t> </a:t>
            </a:r>
            <a:r>
              <a:rPr lang="de-DE" dirty="0" err="1"/>
              <a:t>references</a:t>
            </a:r>
            <a:r>
              <a:rPr lang="de-DE" dirty="0"/>
              <a:t> </a:t>
            </a:r>
            <a:r>
              <a:rPr lang="de-DE" dirty="0" err="1"/>
              <a:t>to</a:t>
            </a:r>
            <a:r>
              <a:rPr lang="de-DE" dirty="0"/>
              <a:t> </a:t>
            </a:r>
            <a:r>
              <a:rPr lang="de-DE" dirty="0" err="1"/>
              <a:t>fields</a:t>
            </a:r>
            <a:r>
              <a:rPr lang="de-DE" dirty="0"/>
              <a:t>, </a:t>
            </a:r>
            <a:r>
              <a:rPr lang="de-DE" dirty="0" err="1"/>
              <a:t>functions</a:t>
            </a:r>
            <a:r>
              <a:rPr lang="de-DE" dirty="0"/>
              <a:t>, etc. </a:t>
            </a:r>
            <a:r>
              <a:rPr lang="de-DE" dirty="0" err="1"/>
              <a:t>are</a:t>
            </a:r>
            <a:r>
              <a:rPr lang="de-DE" dirty="0"/>
              <a:t> </a:t>
            </a:r>
            <a:r>
              <a:rPr lang="de-DE" dirty="0" err="1"/>
              <a:t>supplied</a:t>
            </a:r>
            <a:r>
              <a:rPr lang="de-DE" dirty="0"/>
              <a:t> „via </a:t>
            </a:r>
            <a:r>
              <a:rPr lang="de-DE" dirty="0" err="1"/>
              <a:t>symbols</a:t>
            </a:r>
            <a:r>
              <a:rPr lang="de-DE" dirty="0"/>
              <a:t>“</a:t>
            </a:r>
            <a:br>
              <a:rPr lang="de-DE" dirty="0"/>
            </a:br>
            <a:endParaRPr lang="de-DE" dirty="0"/>
          </a:p>
          <a:p>
            <a:r>
              <a:rPr lang="de-DE" dirty="0" err="1"/>
              <a:t>No</a:t>
            </a:r>
            <a:r>
              <a:rPr lang="de-DE" dirty="0"/>
              <a:t> </a:t>
            </a:r>
            <a:r>
              <a:rPr lang="de-DE" dirty="0" err="1"/>
              <a:t>symbols</a:t>
            </a:r>
            <a:r>
              <a:rPr lang="de-DE" dirty="0"/>
              <a:t> </a:t>
            </a:r>
            <a:r>
              <a:rPr lang="de-DE" dirty="0">
                <a:sym typeface="Wingdings" panose="05000000000000000000" pitchFamily="2" charset="2"/>
              </a:rPr>
              <a:t> </a:t>
            </a:r>
            <a:r>
              <a:rPr lang="de-DE" dirty="0" err="1">
                <a:sym typeface="Wingdings" panose="05000000000000000000" pitchFamily="2" charset="2"/>
              </a:rPr>
              <a:t>no</a:t>
            </a:r>
            <a:r>
              <a:rPr lang="de-DE" dirty="0">
                <a:sym typeface="Wingdings" panose="05000000000000000000" pitchFamily="2" charset="2"/>
              </a:rPr>
              <a:t> Extension </a:t>
            </a:r>
            <a:r>
              <a:rPr lang="de-DE" dirty="0" err="1">
                <a:sym typeface="Wingdings" panose="05000000000000000000" pitchFamily="2" charset="2"/>
              </a:rPr>
              <a:t>programming</a:t>
            </a:r>
            <a:br>
              <a:rPr lang="de-DE" dirty="0">
                <a:sym typeface="Wingdings" panose="05000000000000000000" pitchFamily="2" charset="2"/>
              </a:rPr>
            </a:br>
            <a:endParaRPr lang="de-DE" dirty="0"/>
          </a:p>
          <a:p>
            <a:r>
              <a:rPr lang="de-DE" dirty="0"/>
              <a:t>Symbol </a:t>
            </a:r>
            <a:r>
              <a:rPr lang="de-DE" dirty="0" err="1"/>
              <a:t>download</a:t>
            </a:r>
            <a:r>
              <a:rPr lang="de-DE" dirty="0"/>
              <a:t> </a:t>
            </a:r>
            <a:r>
              <a:rPr lang="de-DE" dirty="0" err="1"/>
              <a:t>from</a:t>
            </a:r>
            <a:r>
              <a:rPr lang="de-DE" dirty="0"/>
              <a:t> </a:t>
            </a:r>
            <a:r>
              <a:rPr lang="de-DE" dirty="0" err="1"/>
              <a:t>target</a:t>
            </a:r>
            <a:r>
              <a:rPr lang="de-DE" dirty="0"/>
              <a:t> </a:t>
            </a:r>
            <a:r>
              <a:rPr lang="de-DE" dirty="0" err="1"/>
              <a:t>server</a:t>
            </a:r>
            <a:r>
              <a:rPr lang="de-DE" dirty="0"/>
              <a:t> </a:t>
            </a:r>
            <a:r>
              <a:rPr lang="de-DE" dirty="0" err="1"/>
              <a:t>yields</a:t>
            </a:r>
            <a:r>
              <a:rPr lang="de-DE" dirty="0"/>
              <a:t> </a:t>
            </a:r>
            <a:r>
              <a:rPr lang="de-DE" dirty="0" err="1"/>
              <a:t>package</a:t>
            </a:r>
            <a:r>
              <a:rPr lang="de-DE" dirty="0"/>
              <a:t> </a:t>
            </a:r>
            <a:r>
              <a:rPr lang="de-DE" dirty="0" err="1"/>
              <a:t>files</a:t>
            </a:r>
            <a:r>
              <a:rPr lang="de-DE" dirty="0"/>
              <a:t> in </a:t>
            </a:r>
            <a:r>
              <a:rPr lang="de-DE" dirty="0" err="1"/>
              <a:t>the</a:t>
            </a:r>
            <a:r>
              <a:rPr lang="de-DE" dirty="0"/>
              <a:t> </a:t>
            </a:r>
            <a:br>
              <a:rPr lang="de-DE" dirty="0"/>
            </a:br>
            <a:r>
              <a:rPr lang="de-DE" dirty="0"/>
              <a:t>„./.</a:t>
            </a:r>
            <a:r>
              <a:rPr lang="de-DE" dirty="0" err="1"/>
              <a:t>alpackages</a:t>
            </a:r>
            <a:r>
              <a:rPr lang="de-DE" dirty="0"/>
              <a:t>“ </a:t>
            </a:r>
            <a:r>
              <a:rPr lang="de-DE" dirty="0" err="1"/>
              <a:t>folder</a:t>
            </a:r>
            <a:r>
              <a:rPr lang="de-DE" dirty="0"/>
              <a:t> </a:t>
            </a:r>
            <a:r>
              <a:rPr lang="de-DE" dirty="0" err="1"/>
              <a:t>of</a:t>
            </a:r>
            <a:r>
              <a:rPr lang="de-DE" dirty="0"/>
              <a:t> </a:t>
            </a:r>
            <a:r>
              <a:rPr lang="de-DE" dirty="0" err="1"/>
              <a:t>the</a:t>
            </a:r>
            <a:r>
              <a:rPr lang="de-DE" dirty="0"/>
              <a:t> </a:t>
            </a:r>
            <a:r>
              <a:rPr lang="de-DE" dirty="0" err="1"/>
              <a:t>project</a:t>
            </a:r>
            <a:br>
              <a:rPr lang="de-DE" dirty="0"/>
            </a:br>
            <a:endParaRPr lang="de-DE" dirty="0"/>
          </a:p>
          <a:p>
            <a:r>
              <a:rPr lang="de-DE" dirty="0"/>
              <a:t>Hybrid Environments</a:t>
            </a:r>
          </a:p>
          <a:p>
            <a:pPr lvl="1"/>
            <a:r>
              <a:rPr lang="de-DE" dirty="0"/>
              <a:t>Symbols </a:t>
            </a:r>
            <a:r>
              <a:rPr lang="de-DE" dirty="0" err="1"/>
              <a:t>have</a:t>
            </a:r>
            <a:r>
              <a:rPr lang="de-DE" dirty="0"/>
              <a:t> </a:t>
            </a:r>
            <a:r>
              <a:rPr lang="de-DE" dirty="0" err="1"/>
              <a:t>to</a:t>
            </a:r>
            <a:r>
              <a:rPr lang="de-DE" dirty="0"/>
              <a:t> </a:t>
            </a:r>
            <a:r>
              <a:rPr lang="de-DE" dirty="0" err="1"/>
              <a:t>be</a:t>
            </a:r>
            <a:r>
              <a:rPr lang="de-DE" dirty="0"/>
              <a:t> </a:t>
            </a:r>
            <a:r>
              <a:rPr lang="de-DE" dirty="0" err="1"/>
              <a:t>generated</a:t>
            </a:r>
            <a:r>
              <a:rPr lang="de-DE" dirty="0"/>
              <a:t> and </a:t>
            </a:r>
            <a:r>
              <a:rPr lang="de-DE" dirty="0" err="1"/>
              <a:t>downloaded</a:t>
            </a:r>
            <a:r>
              <a:rPr lang="de-DE" dirty="0"/>
              <a:t> „</a:t>
            </a:r>
            <a:r>
              <a:rPr lang="de-DE" dirty="0" err="1"/>
              <a:t>whenever</a:t>
            </a:r>
            <a:r>
              <a:rPr lang="de-DE" dirty="0"/>
              <a:t>“ </a:t>
            </a:r>
            <a:r>
              <a:rPr lang="de-DE" dirty="0" err="1"/>
              <a:t>changes</a:t>
            </a:r>
            <a:r>
              <a:rPr lang="de-DE" dirty="0"/>
              <a:t> in C/Side </a:t>
            </a:r>
            <a:r>
              <a:rPr lang="de-DE" dirty="0" err="1"/>
              <a:t>are</a:t>
            </a:r>
            <a:r>
              <a:rPr lang="de-DE" dirty="0"/>
              <a:t> </a:t>
            </a:r>
            <a:r>
              <a:rPr lang="de-DE" dirty="0" err="1"/>
              <a:t>made</a:t>
            </a:r>
            <a:endParaRPr lang="de-DE" dirty="0"/>
          </a:p>
          <a:p>
            <a:pPr lvl="1"/>
            <a:r>
              <a:rPr lang="de-DE" dirty="0"/>
              <a:t>Generate </a:t>
            </a:r>
            <a:r>
              <a:rPr lang="de-DE" dirty="0" err="1"/>
              <a:t>symbols</a:t>
            </a:r>
            <a:r>
              <a:rPr lang="de-DE" dirty="0"/>
              <a:t> </a:t>
            </a:r>
            <a:r>
              <a:rPr lang="de-DE" dirty="0" err="1"/>
              <a:t>continuously</a:t>
            </a:r>
            <a:r>
              <a:rPr lang="de-DE" dirty="0"/>
              <a:t>: </a:t>
            </a:r>
            <a:r>
              <a:rPr lang="de-DE" dirty="0" err="1"/>
              <a:t>use</a:t>
            </a:r>
            <a:r>
              <a:rPr lang="de-DE" dirty="0"/>
              <a:t> „</a:t>
            </a:r>
            <a:r>
              <a:rPr lang="de-DE" dirty="0" err="1"/>
              <a:t>generatesymbolreference</a:t>
            </a:r>
            <a:r>
              <a:rPr lang="de-DE" dirty="0"/>
              <a:t>“ </a:t>
            </a:r>
            <a:r>
              <a:rPr lang="de-DE" dirty="0" err="1"/>
              <a:t>option</a:t>
            </a:r>
            <a:r>
              <a:rPr lang="de-DE" dirty="0"/>
              <a:t> </a:t>
            </a:r>
            <a:r>
              <a:rPr lang="de-DE" dirty="0" err="1"/>
              <a:t>of</a:t>
            </a:r>
            <a:r>
              <a:rPr lang="de-DE" dirty="0"/>
              <a:t> finsql.exe</a:t>
            </a:r>
            <a:br>
              <a:rPr lang="de-DE" dirty="0"/>
            </a:br>
            <a:r>
              <a:rPr lang="de-DE" dirty="0"/>
              <a:t>(</a:t>
            </a:r>
            <a:r>
              <a:rPr lang="de-DE" dirty="0" err="1"/>
              <a:t>c.f</a:t>
            </a:r>
            <a:r>
              <a:rPr lang="de-DE" dirty="0"/>
              <a:t>. </a:t>
            </a:r>
            <a:r>
              <a:rPr lang="de-DE" dirty="0">
                <a:hlinkClick r:id="rId5"/>
              </a:rPr>
              <a:t>https://docs.microsoft.com/en-us/dynamics-nav/developer/devenv-running-cside-and-al-side-by-side</a:t>
            </a:r>
            <a:r>
              <a:rPr lang="de-DE" dirty="0"/>
              <a:t>)</a:t>
            </a:r>
          </a:p>
          <a:p>
            <a:pPr lvl="1"/>
            <a:endParaRPr lang="de-DE" dirty="0"/>
          </a:p>
          <a:p>
            <a:r>
              <a:rPr lang="de-DE" dirty="0"/>
              <a:t>Symbol </a:t>
            </a:r>
            <a:r>
              <a:rPr lang="de-DE" dirty="0" err="1"/>
              <a:t>download</a:t>
            </a:r>
            <a:r>
              <a:rPr lang="de-DE" dirty="0"/>
              <a:t> </a:t>
            </a:r>
            <a:r>
              <a:rPr lang="de-DE" dirty="0" err="1"/>
              <a:t>successful</a:t>
            </a:r>
            <a:r>
              <a:rPr lang="de-DE" dirty="0"/>
              <a:t> but „</a:t>
            </a:r>
            <a:r>
              <a:rPr lang="de-DE" dirty="0" err="1"/>
              <a:t>no</a:t>
            </a:r>
            <a:r>
              <a:rPr lang="de-DE" dirty="0"/>
              <a:t> </a:t>
            </a:r>
            <a:r>
              <a:rPr lang="de-DE" dirty="0" err="1"/>
              <a:t>symbols</a:t>
            </a:r>
            <a:r>
              <a:rPr lang="de-DE" dirty="0"/>
              <a:t> </a:t>
            </a:r>
            <a:r>
              <a:rPr lang="de-DE" dirty="0" err="1"/>
              <a:t>present</a:t>
            </a:r>
            <a:r>
              <a:rPr lang="de-DE" dirty="0"/>
              <a:t>“</a:t>
            </a:r>
          </a:p>
          <a:p>
            <a:pPr lvl="1"/>
            <a:r>
              <a:rPr lang="de-DE" dirty="0"/>
              <a:t>Check </a:t>
            </a:r>
            <a:r>
              <a:rPr lang="de-DE" dirty="0" err="1"/>
              <a:t>symbol</a:t>
            </a:r>
            <a:r>
              <a:rPr lang="de-DE" dirty="0"/>
              <a:t> </a:t>
            </a:r>
            <a:r>
              <a:rPr lang="de-DE" dirty="0" err="1"/>
              <a:t>presence</a:t>
            </a:r>
            <a:r>
              <a:rPr lang="de-DE" dirty="0"/>
              <a:t> e.g. via </a:t>
            </a:r>
            <a:r>
              <a:rPr lang="de-DE" dirty="0" err="1"/>
              <a:t>object</a:t>
            </a:r>
            <a:r>
              <a:rPr lang="de-DE" dirty="0"/>
              <a:t> </a:t>
            </a:r>
            <a:r>
              <a:rPr lang="de-DE" dirty="0" err="1"/>
              <a:t>browser</a:t>
            </a:r>
            <a:endParaRPr lang="de-DE" dirty="0"/>
          </a:p>
          <a:p>
            <a:pPr lvl="1"/>
            <a:r>
              <a:rPr lang="de-DE" dirty="0" err="1"/>
              <a:t>If</a:t>
            </a:r>
            <a:r>
              <a:rPr lang="de-DE" dirty="0"/>
              <a:t> </a:t>
            </a:r>
            <a:r>
              <a:rPr lang="de-DE" dirty="0" err="1"/>
              <a:t>standard</a:t>
            </a:r>
            <a:r>
              <a:rPr lang="de-DE" dirty="0"/>
              <a:t> </a:t>
            </a:r>
            <a:r>
              <a:rPr lang="de-DE" dirty="0" err="1"/>
              <a:t>symbols</a:t>
            </a:r>
            <a:r>
              <a:rPr lang="de-DE" dirty="0"/>
              <a:t> </a:t>
            </a:r>
            <a:r>
              <a:rPr lang="de-DE" dirty="0" err="1"/>
              <a:t>missing</a:t>
            </a:r>
            <a:r>
              <a:rPr lang="de-DE" dirty="0"/>
              <a:t>, </a:t>
            </a:r>
            <a:r>
              <a:rPr lang="de-DE" dirty="0" err="1"/>
              <a:t>run</a:t>
            </a:r>
            <a:endParaRPr lang="de-DE" dirty="0"/>
          </a:p>
          <a:p>
            <a:pPr lvl="2"/>
            <a:r>
              <a:rPr lang="de-DE" dirty="0"/>
              <a:t>„&lt;</a:t>
            </a:r>
            <a:r>
              <a:rPr lang="de-DE" dirty="0" err="1"/>
              <a:t>PathToFinSql</a:t>
            </a:r>
            <a:r>
              <a:rPr lang="de-DE" dirty="0"/>
              <a:t>&gt;\finsql.exe" Command=</a:t>
            </a:r>
            <a:r>
              <a:rPr lang="de-DE" dirty="0" err="1"/>
              <a:t>generatesymbolreference</a:t>
            </a:r>
            <a:r>
              <a:rPr lang="de-DE" dirty="0"/>
              <a:t>, Database=&lt;</a:t>
            </a:r>
            <a:r>
              <a:rPr lang="de-DE" dirty="0" err="1"/>
              <a:t>DataBase</a:t>
            </a:r>
            <a:r>
              <a:rPr lang="de-DE" dirty="0"/>
              <a:t>&gt;, </a:t>
            </a:r>
            <a:r>
              <a:rPr lang="de-DE" dirty="0" err="1"/>
              <a:t>ServerName</a:t>
            </a:r>
            <a:r>
              <a:rPr lang="de-DE" dirty="0"/>
              <a:t>=&lt;</a:t>
            </a:r>
            <a:r>
              <a:rPr lang="de-DE" dirty="0" err="1"/>
              <a:t>NAVServerInstance</a:t>
            </a:r>
            <a:r>
              <a:rPr lang="de-DE" dirty="0"/>
              <a:t>&gt;</a:t>
            </a:r>
          </a:p>
          <a:p>
            <a:pPr marL="914400" lvl="2" indent="0">
              <a:buNone/>
            </a:pPr>
            <a:r>
              <a:rPr lang="de-DE" sz="1600" dirty="0" err="1"/>
              <a:t>to</a:t>
            </a:r>
            <a:r>
              <a:rPr lang="de-DE" sz="1600" dirty="0"/>
              <a:t> (</a:t>
            </a:r>
            <a:r>
              <a:rPr lang="de-DE" sz="1600" dirty="0" err="1"/>
              <a:t>re</a:t>
            </a:r>
            <a:r>
              <a:rPr lang="de-DE" sz="1600" dirty="0"/>
              <a:t>-)</a:t>
            </a:r>
            <a:r>
              <a:rPr lang="de-DE" sz="1600" dirty="0" err="1"/>
              <a:t>generate</a:t>
            </a:r>
            <a:r>
              <a:rPr lang="de-DE" sz="1600" dirty="0"/>
              <a:t> </a:t>
            </a:r>
            <a:r>
              <a:rPr lang="de-DE" sz="1600" dirty="0" err="1"/>
              <a:t>symbols</a:t>
            </a:r>
            <a:r>
              <a:rPr lang="de-DE" sz="1600" dirty="0"/>
              <a:t> – </a:t>
            </a:r>
            <a:r>
              <a:rPr lang="de-DE" sz="1600" dirty="0" err="1"/>
              <a:t>might</a:t>
            </a:r>
            <a:r>
              <a:rPr lang="de-DE" sz="1600" dirty="0"/>
              <a:t> </a:t>
            </a:r>
            <a:r>
              <a:rPr lang="de-DE" sz="1600" dirty="0" err="1"/>
              <a:t>be</a:t>
            </a:r>
            <a:r>
              <a:rPr lang="de-DE" sz="1600" dirty="0"/>
              <a:t> a </a:t>
            </a:r>
            <a:r>
              <a:rPr lang="de-DE" sz="1600" dirty="0" err="1"/>
              <a:t>lengthy</a:t>
            </a:r>
            <a:r>
              <a:rPr lang="de-DE" sz="1600" dirty="0"/>
              <a:t> </a:t>
            </a:r>
            <a:r>
              <a:rPr lang="de-DE" sz="1600" dirty="0" err="1"/>
              <a:t>operation</a:t>
            </a:r>
            <a:endParaRPr lang="de-DE" sz="1600" dirty="0"/>
          </a:p>
          <a:p>
            <a:pPr marL="0" indent="0">
              <a:buNone/>
            </a:pPr>
            <a:br>
              <a:rPr lang="de-DE" dirty="0"/>
            </a:br>
            <a:br>
              <a:rPr lang="de-DE" dirty="0"/>
            </a:br>
            <a:br>
              <a:rPr lang="de-DE" dirty="0"/>
            </a:br>
            <a:endParaRPr lang="de-DE" dirty="0"/>
          </a:p>
          <a:p>
            <a:endParaRPr lang="de-DE" dirty="0"/>
          </a:p>
          <a:p>
            <a:endParaRPr lang="de-DE" dirty="0"/>
          </a:p>
        </p:txBody>
      </p:sp>
      <p:pic>
        <p:nvPicPr>
          <p:cNvPr id="2" name="Grafik 1">
            <a:extLst>
              <a:ext uri="{FF2B5EF4-FFF2-40B4-BE49-F238E27FC236}">
                <a16:creationId xmlns:a16="http://schemas.microsoft.com/office/drawing/2014/main" id="{3F166AFB-547A-4465-AFCA-B02CA48B5235}"/>
              </a:ext>
            </a:extLst>
          </p:cNvPr>
          <p:cNvPicPr>
            <a:picLocks noChangeAspect="1"/>
          </p:cNvPicPr>
          <p:nvPr/>
        </p:nvPicPr>
        <p:blipFill>
          <a:blip r:embed="rId6"/>
          <a:stretch>
            <a:fillRect/>
          </a:stretch>
        </p:blipFill>
        <p:spPr>
          <a:xfrm>
            <a:off x="8869819" y="2031493"/>
            <a:ext cx="2956179" cy="1964105"/>
          </a:xfrm>
          <a:prstGeom prst="rect">
            <a:avLst/>
          </a:prstGeom>
        </p:spPr>
      </p:pic>
      <p:cxnSp>
        <p:nvCxnSpPr>
          <p:cNvPr id="6" name="Gerader Verbinder 5">
            <a:extLst>
              <a:ext uri="{FF2B5EF4-FFF2-40B4-BE49-F238E27FC236}">
                <a16:creationId xmlns:a16="http://schemas.microsoft.com/office/drawing/2014/main" id="{7FE44191-1EF6-4E13-8461-317C7F3138B0}"/>
              </a:ext>
            </a:extLst>
          </p:cNvPr>
          <p:cNvCxnSpPr/>
          <p:nvPr/>
        </p:nvCxnSpPr>
        <p:spPr>
          <a:xfrm flipH="1">
            <a:off x="6699183" y="2031493"/>
            <a:ext cx="2170636" cy="61513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2DB2262B-D1EC-43D2-B6BB-E0F03F230F26}"/>
              </a:ext>
            </a:extLst>
          </p:cNvPr>
          <p:cNvCxnSpPr/>
          <p:nvPr/>
        </p:nvCxnSpPr>
        <p:spPr>
          <a:xfrm flipH="1" flipV="1">
            <a:off x="6699183" y="2646628"/>
            <a:ext cx="2170636" cy="13489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ABF74250-4E4B-4069-A63C-7BAA74AA5A4F}"/>
              </a:ext>
            </a:extLst>
          </p:cNvPr>
          <p:cNvPicPr>
            <a:picLocks noChangeAspect="1"/>
          </p:cNvPicPr>
          <p:nvPr/>
        </p:nvPicPr>
        <p:blipFill>
          <a:blip r:embed="rId7"/>
          <a:stretch>
            <a:fillRect/>
          </a:stretch>
        </p:blipFill>
        <p:spPr>
          <a:xfrm>
            <a:off x="7293428" y="4867108"/>
            <a:ext cx="3739631" cy="845259"/>
          </a:xfrm>
          <a:prstGeom prst="rect">
            <a:avLst/>
          </a:prstGeom>
        </p:spPr>
      </p:pic>
    </p:spTree>
    <p:extLst>
      <p:ext uri="{BB962C8B-B14F-4D97-AF65-F5344CB8AC3E}">
        <p14:creationId xmlns:p14="http://schemas.microsoft.com/office/powerpoint/2010/main" val="3816931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FF799914-916F-4C22-84C9-91FB68E786B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7" r="7"/>
          <a:stretch>
            <a:fillRect/>
          </a:stretch>
        </p:blipFill>
        <p:spPr/>
      </p:pic>
      <p:sp>
        <p:nvSpPr>
          <p:cNvPr id="8" name="Textplatzhalter 7">
            <a:extLst>
              <a:ext uri="{FF2B5EF4-FFF2-40B4-BE49-F238E27FC236}">
                <a16:creationId xmlns:a16="http://schemas.microsoft.com/office/drawing/2014/main" id="{31AD6BD8-FE28-42F0-ABBC-4DC063BF42E2}"/>
              </a:ext>
            </a:extLst>
          </p:cNvPr>
          <p:cNvSpPr>
            <a:spLocks noGrp="1"/>
          </p:cNvSpPr>
          <p:nvPr>
            <p:ph type="body" sz="quarter" idx="14"/>
          </p:nvPr>
        </p:nvSpPr>
        <p:spPr/>
        <p:txBody>
          <a:bodyPr/>
          <a:lstStyle/>
          <a:p>
            <a:r>
              <a:rPr lang="de-DE" dirty="0"/>
              <a:t>AL Development </a:t>
            </a:r>
            <a:r>
              <a:rPr lang="de-DE" dirty="0" err="1"/>
              <a:t>against</a:t>
            </a:r>
            <a:r>
              <a:rPr lang="de-DE" dirty="0"/>
              <a:t> BC – „Architecture“</a:t>
            </a:r>
          </a:p>
          <a:p>
            <a:r>
              <a:rPr lang="de-DE" dirty="0"/>
              <a:t>Create / Setup AL Projects - </a:t>
            </a:r>
            <a:r>
              <a:rPr lang="de-DE" dirty="0" err="1"/>
              <a:t>Overview</a:t>
            </a:r>
            <a:endParaRPr lang="de-DE" dirty="0"/>
          </a:p>
          <a:p>
            <a:r>
              <a:rPr lang="de-DE" dirty="0" err="1"/>
              <a:t>Specifying</a:t>
            </a:r>
            <a:r>
              <a:rPr lang="de-DE" dirty="0"/>
              <a:t> BC Target – </a:t>
            </a:r>
            <a:r>
              <a:rPr lang="de-DE" dirty="0" err="1"/>
              <a:t>launch.json</a:t>
            </a:r>
            <a:endParaRPr lang="de-DE" dirty="0"/>
          </a:p>
          <a:p>
            <a:r>
              <a:rPr lang="de-DE" dirty="0" err="1"/>
              <a:t>Specifying</a:t>
            </a:r>
            <a:r>
              <a:rPr lang="de-DE" dirty="0"/>
              <a:t> Extensions(APP) – </a:t>
            </a:r>
            <a:r>
              <a:rPr lang="de-DE" dirty="0" err="1"/>
              <a:t>app.json</a:t>
            </a:r>
            <a:endParaRPr lang="de-DE" dirty="0"/>
          </a:p>
          <a:p>
            <a:r>
              <a:rPr lang="de-DE" dirty="0"/>
              <a:t>Providing Target (APP) Information - Symbols</a:t>
            </a:r>
          </a:p>
          <a:p>
            <a:r>
              <a:rPr lang="de-DE" sz="2000" b="1" dirty="0" err="1">
                <a:solidFill>
                  <a:srgbClr val="FF0000"/>
                </a:solidFill>
              </a:rPr>
              <a:t>Some</a:t>
            </a:r>
            <a:r>
              <a:rPr lang="de-DE" sz="2000" b="1" dirty="0">
                <a:solidFill>
                  <a:srgbClr val="FF0000"/>
                </a:solidFill>
              </a:rPr>
              <a:t> </a:t>
            </a:r>
            <a:r>
              <a:rPr lang="de-DE" sz="2000" b="1" dirty="0" err="1">
                <a:solidFill>
                  <a:srgbClr val="FF0000"/>
                </a:solidFill>
              </a:rPr>
              <a:t>Remarks</a:t>
            </a:r>
            <a:endParaRPr lang="de-DE" sz="2000" b="1" dirty="0">
              <a:solidFill>
                <a:srgbClr val="FF0000"/>
              </a:solidFill>
            </a:endParaRPr>
          </a:p>
          <a:p>
            <a:r>
              <a:rPr lang="de-DE" dirty="0" err="1"/>
              <a:t>HandsOn</a:t>
            </a:r>
            <a:r>
              <a:rPr lang="de-DE" dirty="0"/>
              <a:t>: „Hello World“</a:t>
            </a:r>
          </a:p>
          <a:p>
            <a:r>
              <a:rPr lang="de-DE" dirty="0"/>
              <a:t>(De-) </a:t>
            </a:r>
            <a:r>
              <a:rPr lang="de-DE" dirty="0" err="1"/>
              <a:t>Installing</a:t>
            </a:r>
            <a:r>
              <a:rPr lang="de-DE" dirty="0"/>
              <a:t> </a:t>
            </a:r>
            <a:r>
              <a:rPr lang="de-DE" dirty="0" err="1"/>
              <a:t>the</a:t>
            </a:r>
            <a:r>
              <a:rPr lang="de-DE" dirty="0"/>
              <a:t> </a:t>
            </a:r>
            <a:r>
              <a:rPr lang="de-DE" dirty="0" err="1"/>
              <a:t>app</a:t>
            </a:r>
            <a:endParaRPr lang="de-DE" dirty="0"/>
          </a:p>
          <a:p>
            <a:endParaRPr lang="de-DE" dirty="0"/>
          </a:p>
        </p:txBody>
      </p:sp>
      <p:sp>
        <p:nvSpPr>
          <p:cNvPr id="3" name="Datumsplatzhalter 2">
            <a:extLst>
              <a:ext uri="{FF2B5EF4-FFF2-40B4-BE49-F238E27FC236}">
                <a16:creationId xmlns:a16="http://schemas.microsoft.com/office/drawing/2014/main" id="{164A01F6-C388-4CE6-B596-1B0CE7D9652B}"/>
              </a:ext>
            </a:extLst>
          </p:cNvPr>
          <p:cNvSpPr>
            <a:spLocks noGrp="1"/>
          </p:cNvSpPr>
          <p:nvPr>
            <p:ph type="dt" sz="half" idx="10"/>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C3EE151A-BE81-42C1-A4A4-75986EF31587}"/>
              </a:ext>
            </a:extLst>
          </p:cNvPr>
          <p:cNvSpPr>
            <a:spLocks noGrp="1"/>
          </p:cNvSpPr>
          <p:nvPr>
            <p:ph type="sldNum" sz="quarter" idx="12"/>
          </p:nvPr>
        </p:nvSpPr>
        <p:spPr/>
        <p:txBody>
          <a:bodyPr/>
          <a:lstStyle/>
          <a:p>
            <a:r>
              <a:rPr lang="de-DE"/>
              <a:t> </a:t>
            </a:r>
            <a:fld id="{F0389FF0-EA6C-204E-82DF-16D97CC1B00E}" type="slidenum">
              <a:rPr lang="de-DE" smtClean="0"/>
              <a:pPr/>
              <a:t>39</a:t>
            </a:fld>
            <a:endParaRPr lang="de-DE"/>
          </a:p>
        </p:txBody>
      </p:sp>
      <p:sp>
        <p:nvSpPr>
          <p:cNvPr id="6" name="Titel 5">
            <a:extLst>
              <a:ext uri="{FF2B5EF4-FFF2-40B4-BE49-F238E27FC236}">
                <a16:creationId xmlns:a16="http://schemas.microsoft.com/office/drawing/2014/main" id="{69DE2C87-02B6-47CA-9F15-82079121D756}"/>
              </a:ext>
            </a:extLst>
          </p:cNvPr>
          <p:cNvSpPr>
            <a:spLocks noGrp="1"/>
          </p:cNvSpPr>
          <p:nvPr>
            <p:ph type="title"/>
          </p:nvPr>
        </p:nvSpPr>
        <p:spPr>
          <a:xfrm>
            <a:off x="360000" y="1260000"/>
            <a:ext cx="5739175" cy="720197"/>
          </a:xfrm>
        </p:spPr>
        <p:txBody>
          <a:bodyPr/>
          <a:lstStyle/>
          <a:p>
            <a:r>
              <a:rPr lang="en-US" dirty="0"/>
              <a:t>Boundary Conditions / Setups </a:t>
            </a:r>
            <a:br>
              <a:rPr lang="en-US" dirty="0"/>
            </a:br>
            <a:r>
              <a:rPr lang="en-US" dirty="0" err="1"/>
              <a:t>HowTo</a:t>
            </a:r>
            <a:r>
              <a:rPr lang="en-US" dirty="0"/>
              <a:t> handle a Project</a:t>
            </a:r>
            <a:endParaRPr lang="de-DE" dirty="0"/>
          </a:p>
        </p:txBody>
      </p:sp>
    </p:spTree>
    <p:extLst>
      <p:ext uri="{BB962C8B-B14F-4D97-AF65-F5344CB8AC3E}">
        <p14:creationId xmlns:p14="http://schemas.microsoft.com/office/powerpoint/2010/main" val="2829906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7AC533-AB6E-40B2-931C-F467E7E37A36}"/>
              </a:ext>
            </a:extLst>
          </p:cNvPr>
          <p:cNvSpPr>
            <a:spLocks noGrp="1"/>
          </p:cNvSpPr>
          <p:nvPr>
            <p:ph type="title"/>
          </p:nvPr>
        </p:nvSpPr>
        <p:spPr/>
        <p:txBody>
          <a:bodyPr/>
          <a:lstStyle/>
          <a:p>
            <a:r>
              <a:rPr lang="de-DE" dirty="0" err="1"/>
              <a:t>Literature</a:t>
            </a:r>
            <a:r>
              <a:rPr lang="de-DE" dirty="0"/>
              <a:t> / </a:t>
            </a:r>
            <a:r>
              <a:rPr lang="de-DE" dirty="0" err="1"/>
              <a:t>further</a:t>
            </a:r>
            <a:r>
              <a:rPr lang="de-DE" dirty="0"/>
              <a:t> Reading &amp; </a:t>
            </a:r>
            <a:r>
              <a:rPr lang="de-DE" dirty="0" err="1"/>
              <a:t>Watching</a:t>
            </a:r>
            <a:endParaRPr lang="en-GB" dirty="0"/>
          </a:p>
        </p:txBody>
      </p:sp>
      <p:sp>
        <p:nvSpPr>
          <p:cNvPr id="3" name="Datumsplatzhalter 2">
            <a:extLst>
              <a:ext uri="{FF2B5EF4-FFF2-40B4-BE49-F238E27FC236}">
                <a16:creationId xmlns:a16="http://schemas.microsoft.com/office/drawing/2014/main" id="{73A4291A-678A-4140-8DEC-C0C0616CC452}"/>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ED2F7F48-B7AB-4C00-B12F-316690C6BD83}"/>
              </a:ext>
            </a:extLst>
          </p:cNvPr>
          <p:cNvSpPr>
            <a:spLocks noGrp="1"/>
          </p:cNvSpPr>
          <p:nvPr>
            <p:ph type="sldNum" sz="quarter" idx="4"/>
          </p:nvPr>
        </p:nvSpPr>
        <p:spPr/>
        <p:txBody>
          <a:bodyPr/>
          <a:lstStyle/>
          <a:p>
            <a:r>
              <a:rPr lang="de-DE"/>
              <a:t> </a:t>
            </a:r>
            <a:fld id="{F0389FF0-EA6C-204E-82DF-16D97CC1B00E}" type="slidenum">
              <a:rPr lang="de-DE" smtClean="0"/>
              <a:pPr/>
              <a:t>4</a:t>
            </a:fld>
            <a:endParaRPr lang="de-DE"/>
          </a:p>
        </p:txBody>
      </p:sp>
      <p:sp>
        <p:nvSpPr>
          <p:cNvPr id="5" name="Textplatzhalter 4">
            <a:extLst>
              <a:ext uri="{FF2B5EF4-FFF2-40B4-BE49-F238E27FC236}">
                <a16:creationId xmlns:a16="http://schemas.microsoft.com/office/drawing/2014/main" id="{0982DDC2-DBAF-454D-B8CE-96A8EC5EA2FA}"/>
              </a:ext>
            </a:extLst>
          </p:cNvPr>
          <p:cNvSpPr>
            <a:spLocks noGrp="1"/>
          </p:cNvSpPr>
          <p:nvPr>
            <p:ph type="body" sz="quarter" idx="10"/>
          </p:nvPr>
        </p:nvSpPr>
        <p:spPr/>
        <p:txBody>
          <a:bodyPr/>
          <a:lstStyle/>
          <a:p>
            <a:r>
              <a:rPr lang="de-DE" dirty="0"/>
              <a:t>V</a:t>
            </a:r>
            <a:r>
              <a:rPr lang="en-GB" dirty="0"/>
              <a:t>S Code</a:t>
            </a:r>
            <a:endParaRPr lang="en-GB" dirty="0">
              <a:hlinkClick r:id="rId2"/>
            </a:endParaRPr>
          </a:p>
          <a:p>
            <a:pPr lvl="1"/>
            <a:r>
              <a:rPr lang="en-GB" dirty="0">
                <a:hlinkClick r:id="rId2"/>
              </a:rPr>
              <a:t>https://code.visualstudio.com/docs/getstarted/introvideos</a:t>
            </a:r>
            <a:endParaRPr lang="en-GB" dirty="0"/>
          </a:p>
          <a:p>
            <a:pPr lvl="1"/>
            <a:r>
              <a:rPr lang="en-GB" dirty="0">
                <a:hlinkClick r:id="rId3"/>
              </a:rPr>
              <a:t>https://jpearson.blog/2019/01/31/vs-code-powershell-git-5-things/</a:t>
            </a:r>
            <a:endParaRPr lang="en-GB" dirty="0"/>
          </a:p>
          <a:p>
            <a:pPr lvl="1"/>
            <a:r>
              <a:rPr lang="en-GB" dirty="0">
                <a:hlinkClick r:id="rId4"/>
              </a:rPr>
              <a:t>https://code.visualstudio.com/docs/getstarted/tips-and-tricks</a:t>
            </a:r>
            <a:r>
              <a:rPr lang="en-GB" dirty="0"/>
              <a:t>: multi cursor editing …</a:t>
            </a:r>
          </a:p>
          <a:p>
            <a:r>
              <a:rPr lang="de-DE" dirty="0"/>
              <a:t>…</a:t>
            </a:r>
            <a:endParaRPr lang="en-GB" dirty="0"/>
          </a:p>
        </p:txBody>
      </p:sp>
    </p:spTree>
    <p:extLst>
      <p:ext uri="{BB962C8B-B14F-4D97-AF65-F5344CB8AC3E}">
        <p14:creationId xmlns:p14="http://schemas.microsoft.com/office/powerpoint/2010/main" val="5492687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en-US" dirty="0"/>
              <a:t>Boundary Conditions / Setups</a:t>
            </a:r>
            <a:r>
              <a:rPr lang="de-DE" dirty="0"/>
              <a:t>: </a:t>
            </a:r>
            <a:r>
              <a:rPr lang="en-US" dirty="0" err="1"/>
              <a:t>HowTo</a:t>
            </a:r>
            <a:r>
              <a:rPr lang="en-US" dirty="0"/>
              <a:t> handle a Project</a:t>
            </a:r>
            <a:br>
              <a:rPr lang="de-DE" dirty="0"/>
            </a:br>
            <a:r>
              <a:rPr lang="de-DE" dirty="0" err="1">
                <a:solidFill>
                  <a:schemeClr val="bg2"/>
                </a:solidFill>
              </a:rPr>
              <a:t>Some</a:t>
            </a:r>
            <a:r>
              <a:rPr lang="de-DE" dirty="0">
                <a:solidFill>
                  <a:schemeClr val="bg2"/>
                </a:solidFill>
              </a:rPr>
              <a:t> </a:t>
            </a:r>
            <a:r>
              <a:rPr lang="de-DE" dirty="0" err="1">
                <a:solidFill>
                  <a:schemeClr val="bg2"/>
                </a:solidFill>
              </a:rPr>
              <a:t>Remarks</a:t>
            </a:r>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40</a:t>
            </a:fld>
            <a:endParaRPr lang="de-DE"/>
          </a:p>
        </p:txBody>
      </p:sp>
      <p:sp>
        <p:nvSpPr>
          <p:cNvPr id="10" name="Textplatzhalter 11">
            <a:extLst>
              <a:ext uri="{FF2B5EF4-FFF2-40B4-BE49-F238E27FC236}">
                <a16:creationId xmlns:a16="http://schemas.microsoft.com/office/drawing/2014/main" id="{C1C5F559-7766-4D56-9C3A-CDD6A51D0563}"/>
              </a:ext>
            </a:extLst>
          </p:cNvPr>
          <p:cNvSpPr txBox="1">
            <a:spLocks/>
          </p:cNvSpPr>
          <p:nvPr/>
        </p:nvSpPr>
        <p:spPr>
          <a:xfrm>
            <a:off x="359999" y="1275408"/>
            <a:ext cx="7991801" cy="5204592"/>
          </a:xfrm>
          <a:prstGeom prst="rect">
            <a:avLst/>
          </a:prstGeom>
          <a:noFill/>
          <a:ln w="12700">
            <a:noFill/>
            <a:miter lim="800000"/>
          </a:ln>
        </p:spPr>
        <p:txBody>
          <a:bodyPr vert="horz" lIns="0" tIns="0" rIns="0" bIns="0" rtlCol="0">
            <a:noAutofit/>
          </a:bodyPr>
          <a:lstStyle>
            <a:lvl1pPr marL="228600" indent="-228600" algn="l" defTabSz="914400" rtl="0" eaLnBrk="1" latinLnBrk="0" hangingPunct="1">
              <a:lnSpc>
                <a:spcPct val="100000"/>
              </a:lnSpc>
              <a:spcBef>
                <a:spcPts val="1000"/>
              </a:spcBef>
              <a:buClr>
                <a:srgbClr val="F5A748"/>
              </a:buClr>
              <a:buSzPct val="100000"/>
              <a:buFontTx/>
              <a:buBlip>
                <a:blip r:embed="rId3"/>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4"/>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400" dirty="0"/>
              <a:t>Always </a:t>
            </a:r>
            <a:r>
              <a:rPr lang="de-DE" sz="1400" dirty="0" err="1"/>
              <a:t>run</a:t>
            </a:r>
            <a:r>
              <a:rPr lang="de-DE" sz="1400" dirty="0"/>
              <a:t> VS Code „</a:t>
            </a:r>
            <a:r>
              <a:rPr lang="de-DE" sz="1400" dirty="0" err="1"/>
              <a:t>as</a:t>
            </a:r>
            <a:r>
              <a:rPr lang="de-DE" sz="1400" dirty="0"/>
              <a:t> Admin“</a:t>
            </a:r>
          </a:p>
          <a:p>
            <a:r>
              <a:rPr lang="de-DE" sz="1400" dirty="0"/>
              <a:t>„</a:t>
            </a:r>
            <a:r>
              <a:rPr lang="de-DE" sz="1400" dirty="0" err="1"/>
              <a:t>Typical</a:t>
            </a:r>
            <a:r>
              <a:rPr lang="de-DE" sz="1400" dirty="0"/>
              <a:t> </a:t>
            </a:r>
            <a:r>
              <a:rPr lang="de-DE" sz="1400" dirty="0" err="1"/>
              <a:t>errors</a:t>
            </a:r>
            <a:r>
              <a:rPr lang="de-DE" sz="1400" dirty="0"/>
              <a:t>“, </a:t>
            </a:r>
            <a:r>
              <a:rPr lang="de-DE" sz="1400" dirty="0" err="1"/>
              <a:t>occuring</a:t>
            </a:r>
            <a:r>
              <a:rPr lang="de-DE" sz="1400" dirty="0"/>
              <a:t> </a:t>
            </a:r>
            <a:r>
              <a:rPr lang="de-DE" sz="1400" dirty="0" err="1"/>
              <a:t>while</a:t>
            </a:r>
            <a:r>
              <a:rPr lang="de-DE" sz="1400" dirty="0"/>
              <a:t> </a:t>
            </a:r>
            <a:r>
              <a:rPr lang="de-DE" sz="1400" dirty="0" err="1"/>
              <a:t>symbol</a:t>
            </a:r>
            <a:r>
              <a:rPr lang="de-DE" sz="1400" dirty="0"/>
              <a:t> </a:t>
            </a:r>
            <a:r>
              <a:rPr lang="de-DE" sz="1400" dirty="0" err="1"/>
              <a:t>downloading</a:t>
            </a:r>
            <a:endParaRPr lang="de-DE" sz="1400" dirty="0"/>
          </a:p>
          <a:p>
            <a:pPr lvl="1"/>
            <a:r>
              <a:rPr lang="en-GB" sz="1200" dirty="0"/>
              <a:t>[2018-11-06 16:39:58.11] The request for path /DynamicsNAV130/dev/metadata failed with code </a:t>
            </a:r>
            <a:r>
              <a:rPr lang="en-GB" sz="1200" dirty="0" err="1"/>
              <a:t>InternalServerError</a:t>
            </a:r>
            <a:r>
              <a:rPr lang="en-GB" sz="1200" dirty="0"/>
              <a:t>. Reason: NetFx40_LegacySecurityPolicy is enabled and must be turned off in the </a:t>
            </a:r>
            <a:r>
              <a:rPr lang="en-GB" sz="1200" dirty="0" err="1"/>
              <a:t>Microsoft.Dynamics.Nav.Server.exe.config</a:t>
            </a:r>
            <a:r>
              <a:rPr lang="en-GB" sz="1200" dirty="0"/>
              <a:t> file.</a:t>
            </a:r>
          </a:p>
          <a:p>
            <a:pPr marL="457200" lvl="1" indent="0">
              <a:buNone/>
            </a:pPr>
            <a:r>
              <a:rPr lang="en-GB" sz="1200" dirty="0"/>
              <a:t>	Solution: change “true” to “false” in NetFx40… key of config file</a:t>
            </a:r>
          </a:p>
          <a:p>
            <a:pPr marL="457200" lvl="1" indent="0">
              <a:buNone/>
            </a:pPr>
            <a:r>
              <a:rPr lang="de-DE" sz="1000" dirty="0"/>
              <a:t>	</a:t>
            </a:r>
          </a:p>
          <a:p>
            <a:pPr marL="457200" lvl="1" indent="0">
              <a:buNone/>
            </a:pPr>
            <a:r>
              <a:rPr lang="de-DE" sz="1000" dirty="0"/>
              <a:t>	</a:t>
            </a:r>
          </a:p>
          <a:p>
            <a:pPr marL="457200" lvl="1" indent="0">
              <a:buNone/>
            </a:pPr>
            <a:r>
              <a:rPr lang="de-DE" sz="1000" dirty="0"/>
              <a:t>	</a:t>
            </a:r>
          </a:p>
          <a:p>
            <a:pPr marL="457200" lvl="1" indent="0">
              <a:buNone/>
            </a:pPr>
            <a:r>
              <a:rPr lang="de-DE" sz="1000" dirty="0"/>
              <a:t>	</a:t>
            </a:r>
          </a:p>
          <a:p>
            <a:pPr marL="457200" lvl="1" indent="0">
              <a:buNone/>
            </a:pPr>
            <a:r>
              <a:rPr lang="de-DE" sz="1000" dirty="0"/>
              <a:t>		</a:t>
            </a:r>
            <a:endParaRPr lang="en-GB" sz="1000" dirty="0"/>
          </a:p>
          <a:p>
            <a:pPr lvl="1"/>
            <a:r>
              <a:rPr lang="en-GB" sz="1200" dirty="0"/>
              <a:t>[2018-11-07 10:51:10.93] Error: Could not open the specified </a:t>
            </a:r>
            <a:r>
              <a:rPr lang="en-GB" sz="1200" dirty="0" err="1"/>
              <a:t>startup</a:t>
            </a:r>
            <a:r>
              <a:rPr lang="en-GB" sz="1200" dirty="0"/>
              <a:t> page. Please check that the server configuration key </a:t>
            </a:r>
            <a:r>
              <a:rPr lang="en-GB" sz="1200" dirty="0" err="1"/>
              <a:t>PublicWebBaseUrl</a:t>
            </a:r>
            <a:r>
              <a:rPr lang="en-GB" sz="1200" dirty="0"/>
              <a:t> has been properly set.</a:t>
            </a:r>
          </a:p>
          <a:p>
            <a:pPr lvl="2"/>
            <a:endParaRPr lang="de-DE" sz="1000" dirty="0"/>
          </a:p>
          <a:p>
            <a:pPr lvl="2"/>
            <a:endParaRPr lang="de-DE" sz="1000" dirty="0"/>
          </a:p>
          <a:p>
            <a:pPr lvl="2"/>
            <a:endParaRPr lang="de-DE" sz="1000" dirty="0"/>
          </a:p>
          <a:p>
            <a:pPr lvl="2"/>
            <a:endParaRPr lang="de-DE" sz="1000" dirty="0"/>
          </a:p>
          <a:p>
            <a:pPr lvl="2"/>
            <a:endParaRPr lang="de-DE" sz="1000" dirty="0"/>
          </a:p>
          <a:p>
            <a:pPr lvl="2"/>
            <a:endParaRPr lang="de-DE" sz="1000" dirty="0"/>
          </a:p>
          <a:p>
            <a:pPr lvl="2"/>
            <a:endParaRPr lang="de-DE" sz="1000" dirty="0"/>
          </a:p>
          <a:p>
            <a:pPr lvl="2"/>
            <a:endParaRPr lang="de-DE" sz="1000" dirty="0"/>
          </a:p>
          <a:p>
            <a:pPr lvl="2"/>
            <a:endParaRPr lang="en-GB" sz="1000" dirty="0"/>
          </a:p>
          <a:p>
            <a:pPr marL="0" indent="0">
              <a:buNone/>
            </a:pPr>
            <a:br>
              <a:rPr lang="de-DE" dirty="0"/>
            </a:br>
            <a:br>
              <a:rPr lang="de-DE" dirty="0"/>
            </a:br>
            <a:endParaRPr lang="de-DE" dirty="0"/>
          </a:p>
          <a:p>
            <a:endParaRPr lang="de-DE" dirty="0"/>
          </a:p>
          <a:p>
            <a:endParaRPr lang="de-DE" dirty="0"/>
          </a:p>
        </p:txBody>
      </p:sp>
      <p:pic>
        <p:nvPicPr>
          <p:cNvPr id="2" name="Grafik 1">
            <a:extLst>
              <a:ext uri="{FF2B5EF4-FFF2-40B4-BE49-F238E27FC236}">
                <a16:creationId xmlns:a16="http://schemas.microsoft.com/office/drawing/2014/main" id="{F9AED865-5617-4EF6-93D6-D72245F659A1}"/>
              </a:ext>
            </a:extLst>
          </p:cNvPr>
          <p:cNvPicPr>
            <a:picLocks noChangeAspect="1"/>
          </p:cNvPicPr>
          <p:nvPr/>
        </p:nvPicPr>
        <p:blipFill>
          <a:blip r:embed="rId5"/>
          <a:stretch>
            <a:fillRect/>
          </a:stretch>
        </p:blipFill>
        <p:spPr>
          <a:xfrm>
            <a:off x="1271587" y="2873077"/>
            <a:ext cx="6905625" cy="742950"/>
          </a:xfrm>
          <a:prstGeom prst="rect">
            <a:avLst/>
          </a:prstGeom>
        </p:spPr>
      </p:pic>
      <p:pic>
        <p:nvPicPr>
          <p:cNvPr id="6" name="Grafik 5">
            <a:extLst>
              <a:ext uri="{FF2B5EF4-FFF2-40B4-BE49-F238E27FC236}">
                <a16:creationId xmlns:a16="http://schemas.microsoft.com/office/drawing/2014/main" id="{115E3445-BC48-4803-9619-E10E4308261F}"/>
              </a:ext>
            </a:extLst>
          </p:cNvPr>
          <p:cNvPicPr>
            <a:picLocks noChangeAspect="1"/>
          </p:cNvPicPr>
          <p:nvPr/>
        </p:nvPicPr>
        <p:blipFill>
          <a:blip r:embed="rId6"/>
          <a:stretch>
            <a:fillRect/>
          </a:stretch>
        </p:blipFill>
        <p:spPr>
          <a:xfrm>
            <a:off x="1245987" y="3986037"/>
            <a:ext cx="5211964" cy="2242821"/>
          </a:xfrm>
          <a:prstGeom prst="rect">
            <a:avLst/>
          </a:prstGeom>
        </p:spPr>
      </p:pic>
    </p:spTree>
    <p:extLst>
      <p:ext uri="{BB962C8B-B14F-4D97-AF65-F5344CB8AC3E}">
        <p14:creationId xmlns:p14="http://schemas.microsoft.com/office/powerpoint/2010/main" val="2834087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en-US" dirty="0"/>
              <a:t>Boundary Conditions / Setups</a:t>
            </a:r>
            <a:r>
              <a:rPr lang="de-DE" dirty="0"/>
              <a:t>: </a:t>
            </a:r>
            <a:r>
              <a:rPr lang="en-US" dirty="0" err="1"/>
              <a:t>HowTo</a:t>
            </a:r>
            <a:r>
              <a:rPr lang="en-US" dirty="0"/>
              <a:t> handle a Project</a:t>
            </a:r>
            <a:br>
              <a:rPr lang="de-DE" dirty="0"/>
            </a:br>
            <a:r>
              <a:rPr lang="de-DE" dirty="0" err="1">
                <a:solidFill>
                  <a:schemeClr val="bg2"/>
                </a:solidFill>
              </a:rPr>
              <a:t>Some</a:t>
            </a:r>
            <a:r>
              <a:rPr lang="de-DE" dirty="0">
                <a:solidFill>
                  <a:schemeClr val="bg2"/>
                </a:solidFill>
              </a:rPr>
              <a:t> </a:t>
            </a:r>
            <a:r>
              <a:rPr lang="de-DE" dirty="0" err="1">
                <a:solidFill>
                  <a:schemeClr val="bg2"/>
                </a:solidFill>
              </a:rPr>
              <a:t>Remarks</a:t>
            </a:r>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41</a:t>
            </a:fld>
            <a:endParaRPr lang="de-DE"/>
          </a:p>
        </p:txBody>
      </p:sp>
      <p:sp>
        <p:nvSpPr>
          <p:cNvPr id="10" name="Textplatzhalter 11">
            <a:extLst>
              <a:ext uri="{FF2B5EF4-FFF2-40B4-BE49-F238E27FC236}">
                <a16:creationId xmlns:a16="http://schemas.microsoft.com/office/drawing/2014/main" id="{C1C5F559-7766-4D56-9C3A-CDD6A51D0563}"/>
              </a:ext>
            </a:extLst>
          </p:cNvPr>
          <p:cNvSpPr txBox="1">
            <a:spLocks/>
          </p:cNvSpPr>
          <p:nvPr/>
        </p:nvSpPr>
        <p:spPr>
          <a:xfrm>
            <a:off x="359999" y="1275408"/>
            <a:ext cx="7991801" cy="3556965"/>
          </a:xfrm>
          <a:prstGeom prst="rect">
            <a:avLst/>
          </a:prstGeom>
          <a:noFill/>
          <a:ln w="12700">
            <a:noFill/>
            <a:miter lim="800000"/>
          </a:ln>
        </p:spPr>
        <p:txBody>
          <a:bodyPr vert="horz" lIns="0" tIns="0" rIns="0" bIns="0" rtlCol="0">
            <a:noAutofit/>
          </a:bodyPr>
          <a:lstStyle>
            <a:lvl1pPr marL="228600" indent="-228600" algn="l" defTabSz="914400" rtl="0" eaLnBrk="1" latinLnBrk="0" hangingPunct="1">
              <a:lnSpc>
                <a:spcPct val="100000"/>
              </a:lnSpc>
              <a:spcBef>
                <a:spcPts val="1000"/>
              </a:spcBef>
              <a:buClr>
                <a:srgbClr val="F5A748"/>
              </a:buClr>
              <a:buSzPct val="100000"/>
              <a:buFontTx/>
              <a:buBlip>
                <a:blip r:embed="rId3"/>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4"/>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dirty="0"/>
              <a:t>“Typical errors”, occurring while publishing “Hello World”</a:t>
            </a:r>
          </a:p>
          <a:p>
            <a:pPr lvl="1"/>
            <a:r>
              <a:rPr lang="de-DE" sz="1200" dirty="0"/>
              <a:t>VS Code not </a:t>
            </a:r>
            <a:r>
              <a:rPr lang="de-DE" sz="1200" dirty="0" err="1"/>
              <a:t>executed</a:t>
            </a:r>
            <a:r>
              <a:rPr lang="de-DE" sz="1200" dirty="0"/>
              <a:t> „</a:t>
            </a:r>
            <a:r>
              <a:rPr lang="de-DE" sz="1200" dirty="0" err="1"/>
              <a:t>as</a:t>
            </a:r>
            <a:r>
              <a:rPr lang="de-DE" sz="1200" dirty="0"/>
              <a:t> </a:t>
            </a:r>
            <a:r>
              <a:rPr lang="de-DE" sz="1200" dirty="0" err="1"/>
              <a:t>administrator</a:t>
            </a:r>
            <a:r>
              <a:rPr lang="de-DE" sz="1200" dirty="0"/>
              <a:t>“</a:t>
            </a:r>
            <a:endParaRPr lang="en-GB" sz="1200" dirty="0"/>
          </a:p>
          <a:p>
            <a:pPr lvl="1"/>
            <a:r>
              <a:rPr lang="en-GB" sz="1200" dirty="0"/>
              <a:t>[2018-11-07 10:51:10.93] Error: Could not open the specified </a:t>
            </a:r>
            <a:r>
              <a:rPr lang="en-GB" sz="1200" dirty="0" err="1"/>
              <a:t>startup</a:t>
            </a:r>
            <a:r>
              <a:rPr lang="en-GB" sz="1200" dirty="0"/>
              <a:t> page. Please check that the server configuration key </a:t>
            </a:r>
            <a:r>
              <a:rPr lang="en-GB" sz="1200" dirty="0" err="1"/>
              <a:t>PublicWebBaseUrl</a:t>
            </a:r>
            <a:r>
              <a:rPr lang="en-GB" sz="1200" dirty="0"/>
              <a:t> has been properly set. </a:t>
            </a:r>
            <a:r>
              <a:rPr lang="en-GB" sz="1200" dirty="0">
                <a:sym typeface="Wingdings" panose="05000000000000000000" pitchFamily="2" charset="2"/>
              </a:rPr>
              <a:t> Define Setting and Restart VS Code</a:t>
            </a:r>
            <a:br>
              <a:rPr lang="de-DE" sz="1200" dirty="0"/>
            </a:br>
            <a:br>
              <a:rPr lang="de-DE" dirty="0"/>
            </a:br>
            <a:br>
              <a:rPr lang="de-DE" dirty="0"/>
            </a:br>
            <a:endParaRPr lang="de-DE" dirty="0"/>
          </a:p>
          <a:p>
            <a:endParaRPr lang="de-DE" dirty="0"/>
          </a:p>
          <a:p>
            <a:endParaRPr lang="de-DE" dirty="0"/>
          </a:p>
        </p:txBody>
      </p:sp>
      <p:pic>
        <p:nvPicPr>
          <p:cNvPr id="5" name="Grafik 4">
            <a:extLst>
              <a:ext uri="{FF2B5EF4-FFF2-40B4-BE49-F238E27FC236}">
                <a16:creationId xmlns:a16="http://schemas.microsoft.com/office/drawing/2014/main" id="{60B59F30-5B56-415C-B9E8-F5C57D52D296}"/>
              </a:ext>
            </a:extLst>
          </p:cNvPr>
          <p:cNvPicPr>
            <a:picLocks noChangeAspect="1"/>
          </p:cNvPicPr>
          <p:nvPr/>
        </p:nvPicPr>
        <p:blipFill>
          <a:blip r:embed="rId5"/>
          <a:stretch>
            <a:fillRect/>
          </a:stretch>
        </p:blipFill>
        <p:spPr>
          <a:xfrm>
            <a:off x="1024094" y="2239388"/>
            <a:ext cx="6824506" cy="4160695"/>
          </a:xfrm>
          <a:prstGeom prst="rect">
            <a:avLst/>
          </a:prstGeom>
        </p:spPr>
      </p:pic>
      <p:sp>
        <p:nvSpPr>
          <p:cNvPr id="7" name="Textfeld 6">
            <a:extLst>
              <a:ext uri="{FF2B5EF4-FFF2-40B4-BE49-F238E27FC236}">
                <a16:creationId xmlns:a16="http://schemas.microsoft.com/office/drawing/2014/main" id="{6628D46E-CD10-40BB-96AE-340177B8700A}"/>
              </a:ext>
            </a:extLst>
          </p:cNvPr>
          <p:cNvSpPr txBox="1"/>
          <p:nvPr/>
        </p:nvSpPr>
        <p:spPr>
          <a:xfrm rot="19933902">
            <a:off x="7921832" y="3012808"/>
            <a:ext cx="3807004" cy="861774"/>
          </a:xfrm>
          <a:prstGeom prst="rect">
            <a:avLst/>
          </a:prstGeom>
          <a:noFill/>
        </p:spPr>
        <p:txBody>
          <a:bodyPr wrap="none" rtlCol="0">
            <a:spAutoFit/>
          </a:bodyPr>
          <a:lstStyle/>
          <a:p>
            <a:r>
              <a:rPr lang="de-DE" i="1" dirty="0" err="1">
                <a:solidFill>
                  <a:srgbClr val="FF0000"/>
                </a:solidFill>
              </a:rPr>
              <a:t>If</a:t>
            </a:r>
            <a:r>
              <a:rPr lang="de-DE" i="1" dirty="0">
                <a:solidFill>
                  <a:srgbClr val="FF0000"/>
                </a:solidFill>
              </a:rPr>
              <a:t> </a:t>
            </a:r>
            <a:r>
              <a:rPr lang="de-DE" i="1" dirty="0" err="1">
                <a:solidFill>
                  <a:srgbClr val="FF0000"/>
                </a:solidFill>
              </a:rPr>
              <a:t>things</a:t>
            </a:r>
            <a:r>
              <a:rPr lang="de-DE" i="1" dirty="0">
                <a:solidFill>
                  <a:srgbClr val="FF0000"/>
                </a:solidFill>
              </a:rPr>
              <a:t> </a:t>
            </a:r>
            <a:r>
              <a:rPr lang="de-DE" i="1" dirty="0" err="1">
                <a:solidFill>
                  <a:srgbClr val="FF0000"/>
                </a:solidFill>
              </a:rPr>
              <a:t>don‘t</a:t>
            </a:r>
            <a:r>
              <a:rPr lang="de-DE" i="1" dirty="0">
                <a:solidFill>
                  <a:srgbClr val="FF0000"/>
                </a:solidFill>
              </a:rPr>
              <a:t> </a:t>
            </a:r>
            <a:r>
              <a:rPr lang="de-DE" i="1" dirty="0" err="1">
                <a:solidFill>
                  <a:srgbClr val="FF0000"/>
                </a:solidFill>
              </a:rPr>
              <a:t>work</a:t>
            </a:r>
            <a:r>
              <a:rPr lang="de-DE" i="1" dirty="0">
                <a:solidFill>
                  <a:srgbClr val="FF0000"/>
                </a:solidFill>
              </a:rPr>
              <a:t> </a:t>
            </a:r>
            <a:r>
              <a:rPr lang="de-DE" i="1" dirty="0" err="1">
                <a:solidFill>
                  <a:srgbClr val="FF0000"/>
                </a:solidFill>
              </a:rPr>
              <a:t>as</a:t>
            </a:r>
            <a:r>
              <a:rPr lang="de-DE" i="1" dirty="0">
                <a:solidFill>
                  <a:srgbClr val="FF0000"/>
                </a:solidFill>
              </a:rPr>
              <a:t> </a:t>
            </a:r>
            <a:r>
              <a:rPr lang="de-DE" i="1" dirty="0" err="1">
                <a:solidFill>
                  <a:srgbClr val="FF0000"/>
                </a:solidFill>
              </a:rPr>
              <a:t>expected</a:t>
            </a:r>
            <a:r>
              <a:rPr lang="de-DE" i="1" dirty="0">
                <a:solidFill>
                  <a:srgbClr val="FF0000"/>
                </a:solidFill>
              </a:rPr>
              <a:t>:</a:t>
            </a:r>
          </a:p>
          <a:p>
            <a:r>
              <a:rPr lang="de-DE" i="1" dirty="0">
                <a:solidFill>
                  <a:srgbClr val="FF0000"/>
                </a:solidFill>
              </a:rPr>
              <a:t>Restart VS Code</a:t>
            </a:r>
          </a:p>
          <a:p>
            <a:r>
              <a:rPr lang="de-DE" sz="1400" i="1" dirty="0">
                <a:solidFill>
                  <a:srgbClr val="FF0000"/>
                </a:solidFill>
              </a:rPr>
              <a:t>(e.g., </a:t>
            </a:r>
            <a:r>
              <a:rPr lang="de-DE" sz="1400" i="1" dirty="0" err="1">
                <a:solidFill>
                  <a:srgbClr val="FF0000"/>
                </a:solidFill>
              </a:rPr>
              <a:t>if</a:t>
            </a:r>
            <a:r>
              <a:rPr lang="de-DE" sz="1400" i="1" dirty="0">
                <a:solidFill>
                  <a:srgbClr val="FF0000"/>
                </a:solidFill>
              </a:rPr>
              <a:t> </a:t>
            </a:r>
            <a:r>
              <a:rPr lang="de-DE" sz="1400" i="1" dirty="0" err="1">
                <a:solidFill>
                  <a:srgbClr val="FF0000"/>
                </a:solidFill>
              </a:rPr>
              <a:t>you‘ve</a:t>
            </a:r>
            <a:r>
              <a:rPr lang="de-DE" sz="1400" i="1" dirty="0">
                <a:solidFill>
                  <a:srgbClr val="FF0000"/>
                </a:solidFill>
              </a:rPr>
              <a:t> </a:t>
            </a:r>
            <a:r>
              <a:rPr lang="de-DE" sz="1400" i="1" dirty="0" err="1">
                <a:solidFill>
                  <a:srgbClr val="FF0000"/>
                </a:solidFill>
              </a:rPr>
              <a:t>changed</a:t>
            </a:r>
            <a:r>
              <a:rPr lang="de-DE" sz="1400" i="1" dirty="0">
                <a:solidFill>
                  <a:srgbClr val="FF0000"/>
                </a:solidFill>
              </a:rPr>
              <a:t> </a:t>
            </a:r>
            <a:r>
              <a:rPr lang="de-DE" sz="1400" i="1" dirty="0" err="1">
                <a:solidFill>
                  <a:srgbClr val="FF0000"/>
                </a:solidFill>
              </a:rPr>
              <a:t>the</a:t>
            </a:r>
            <a:r>
              <a:rPr lang="de-DE" sz="1400" i="1" dirty="0">
                <a:solidFill>
                  <a:srgbClr val="FF0000"/>
                </a:solidFill>
              </a:rPr>
              <a:t> „Web Client Base URL“</a:t>
            </a:r>
          </a:p>
        </p:txBody>
      </p:sp>
    </p:spTree>
    <p:extLst>
      <p:ext uri="{BB962C8B-B14F-4D97-AF65-F5344CB8AC3E}">
        <p14:creationId xmlns:p14="http://schemas.microsoft.com/office/powerpoint/2010/main" val="3190728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en-US" dirty="0"/>
              <a:t>Boundary Conditions / Setups</a:t>
            </a:r>
            <a:r>
              <a:rPr lang="de-DE" dirty="0"/>
              <a:t>: </a:t>
            </a:r>
            <a:r>
              <a:rPr lang="en-US" dirty="0" err="1"/>
              <a:t>HowTo</a:t>
            </a:r>
            <a:r>
              <a:rPr lang="en-US" dirty="0"/>
              <a:t> handle a Project</a:t>
            </a:r>
            <a:br>
              <a:rPr lang="de-DE" dirty="0"/>
            </a:br>
            <a:r>
              <a:rPr lang="de-DE" dirty="0" err="1">
                <a:solidFill>
                  <a:schemeClr val="bg2"/>
                </a:solidFill>
              </a:rPr>
              <a:t>Some</a:t>
            </a:r>
            <a:r>
              <a:rPr lang="de-DE" dirty="0">
                <a:solidFill>
                  <a:schemeClr val="bg2"/>
                </a:solidFill>
              </a:rPr>
              <a:t> </a:t>
            </a:r>
            <a:r>
              <a:rPr lang="de-DE" dirty="0" err="1">
                <a:solidFill>
                  <a:schemeClr val="bg2"/>
                </a:solidFill>
              </a:rPr>
              <a:t>Remarks</a:t>
            </a:r>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42</a:t>
            </a:fld>
            <a:endParaRPr lang="de-DE"/>
          </a:p>
        </p:txBody>
      </p:sp>
      <p:sp>
        <p:nvSpPr>
          <p:cNvPr id="10" name="Textplatzhalter 11">
            <a:extLst>
              <a:ext uri="{FF2B5EF4-FFF2-40B4-BE49-F238E27FC236}">
                <a16:creationId xmlns:a16="http://schemas.microsoft.com/office/drawing/2014/main" id="{C1C5F559-7766-4D56-9C3A-CDD6A51D0563}"/>
              </a:ext>
            </a:extLst>
          </p:cNvPr>
          <p:cNvSpPr txBox="1">
            <a:spLocks/>
          </p:cNvSpPr>
          <p:nvPr/>
        </p:nvSpPr>
        <p:spPr>
          <a:xfrm>
            <a:off x="359999" y="1275408"/>
            <a:ext cx="7991801" cy="3556965"/>
          </a:xfrm>
          <a:prstGeom prst="rect">
            <a:avLst/>
          </a:prstGeom>
          <a:noFill/>
          <a:ln w="12700">
            <a:noFill/>
            <a:miter lim="800000"/>
          </a:ln>
        </p:spPr>
        <p:txBody>
          <a:bodyPr vert="horz" lIns="0" tIns="0" rIns="0" bIns="0" rtlCol="0">
            <a:noAutofit/>
          </a:bodyPr>
          <a:lstStyle>
            <a:lvl1pPr marL="228600" indent="-228600" algn="l" defTabSz="914400" rtl="0" eaLnBrk="1" latinLnBrk="0" hangingPunct="1">
              <a:lnSpc>
                <a:spcPct val="100000"/>
              </a:lnSpc>
              <a:spcBef>
                <a:spcPts val="1000"/>
              </a:spcBef>
              <a:buClr>
                <a:srgbClr val="F5A748"/>
              </a:buClr>
              <a:buSzPct val="100000"/>
              <a:buFontTx/>
              <a:buBlip>
                <a:blip r:embed="rId3"/>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4"/>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dirty="0"/>
              <a:t>“You cannot connect to the Classic Development Environment (</a:t>
            </a:r>
            <a:r>
              <a:rPr lang="en-GB" sz="1400" dirty="0" err="1"/>
              <a:t>Cside</a:t>
            </a:r>
            <a:r>
              <a:rPr lang="en-GB" sz="1400" dirty="0"/>
              <a:t>)”</a:t>
            </a:r>
          </a:p>
          <a:p>
            <a:r>
              <a:rPr lang="de-DE" sz="1000" dirty="0" err="1"/>
              <a:t>Perhaps</a:t>
            </a:r>
            <a:r>
              <a:rPr lang="de-DE" sz="1000" dirty="0"/>
              <a:t>, </a:t>
            </a:r>
            <a:r>
              <a:rPr lang="de-DE" sz="1000" dirty="0" err="1"/>
              <a:t>prerequisites</a:t>
            </a:r>
            <a:r>
              <a:rPr lang="de-DE" sz="1000" dirty="0"/>
              <a:t> </a:t>
            </a:r>
            <a:r>
              <a:rPr lang="de-DE" sz="1000" dirty="0" err="1"/>
              <a:t>are</a:t>
            </a:r>
            <a:r>
              <a:rPr lang="de-DE" sz="1000" dirty="0"/>
              <a:t> </a:t>
            </a:r>
            <a:r>
              <a:rPr lang="de-DE" sz="1000" dirty="0" err="1"/>
              <a:t>missing</a:t>
            </a:r>
            <a:r>
              <a:rPr lang="de-DE" sz="1000" dirty="0"/>
              <a:t>,</a:t>
            </a:r>
            <a:br>
              <a:rPr lang="de-DE" sz="1000" dirty="0"/>
            </a:br>
            <a:r>
              <a:rPr lang="en-GB" sz="1000" dirty="0"/>
              <a:t>Whether you are running </a:t>
            </a:r>
            <a:r>
              <a:rPr lang="en-GB" sz="1000" dirty="0" err="1"/>
              <a:t>CSide</a:t>
            </a:r>
            <a:r>
              <a:rPr lang="en-GB" sz="1000" dirty="0"/>
              <a:t> using Click-Once, through the </a:t>
            </a:r>
            <a:r>
              <a:rPr lang="en-GB" sz="1000" dirty="0" err="1"/>
              <a:t>navcontainerhelper</a:t>
            </a:r>
            <a:r>
              <a:rPr lang="en-GB" sz="1000" dirty="0"/>
              <a:t> or you manually copied the binaries to a shared folder, you need to have the pre-requisites installed on the computer on which you are running </a:t>
            </a:r>
            <a:r>
              <a:rPr lang="en-GB" sz="1000" dirty="0" err="1"/>
              <a:t>CSide</a:t>
            </a:r>
            <a:r>
              <a:rPr lang="en-GB" sz="1000" dirty="0"/>
              <a:t>.</a:t>
            </a:r>
            <a:br>
              <a:rPr lang="en-GB" sz="1000" dirty="0"/>
            </a:br>
            <a:r>
              <a:rPr lang="en-GB" sz="1000" dirty="0"/>
              <a:t>If </a:t>
            </a:r>
            <a:r>
              <a:rPr lang="en-GB" sz="1000" dirty="0" err="1"/>
              <a:t>CSide</a:t>
            </a:r>
            <a:r>
              <a:rPr lang="en-GB" sz="1000" dirty="0"/>
              <a:t> complains about missing DLL's or giving an ODBC error, you probably need to install these pre-requisites:</a:t>
            </a:r>
          </a:p>
          <a:p>
            <a:pPr lvl="1"/>
            <a:r>
              <a:rPr lang="en-GB" sz="800" u="sng" dirty="0">
                <a:hlinkClick r:id="rId5"/>
              </a:rPr>
              <a:t>https://download.microsoft.com/download/2/E/6/2E61CFA4-993B-4DD4-91DA-3737CD5CD6E3/vcredist_x86.exe</a:t>
            </a:r>
            <a:endParaRPr lang="en-GB" sz="800" dirty="0"/>
          </a:p>
          <a:p>
            <a:pPr lvl="1"/>
            <a:r>
              <a:rPr lang="en-GB" sz="800" u="sng" dirty="0">
                <a:hlinkClick r:id="rId6"/>
              </a:rPr>
              <a:t>https://download.microsoft.com/download/3/A/6/3A632674-A016-4E31-A675-94BE390EA739/ENU/x64/sqlncli.msi</a:t>
            </a:r>
            <a:br>
              <a:rPr lang="de-DE" sz="1400" dirty="0"/>
            </a:br>
            <a:endParaRPr lang="de-DE" sz="1400" dirty="0"/>
          </a:p>
        </p:txBody>
      </p:sp>
    </p:spTree>
    <p:extLst>
      <p:ext uri="{BB962C8B-B14F-4D97-AF65-F5344CB8AC3E}">
        <p14:creationId xmlns:p14="http://schemas.microsoft.com/office/powerpoint/2010/main" val="464077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en-US" dirty="0"/>
              <a:t>Boundary Conditions / Setups</a:t>
            </a:r>
            <a:r>
              <a:rPr lang="de-DE" dirty="0"/>
              <a:t>: </a:t>
            </a:r>
            <a:r>
              <a:rPr lang="en-US" dirty="0" err="1"/>
              <a:t>HowTo</a:t>
            </a:r>
            <a:r>
              <a:rPr lang="en-US" dirty="0"/>
              <a:t> handle a Project</a:t>
            </a:r>
            <a:br>
              <a:rPr lang="de-DE" dirty="0"/>
            </a:br>
            <a:r>
              <a:rPr lang="de-DE" dirty="0" err="1">
                <a:solidFill>
                  <a:schemeClr val="bg2"/>
                </a:solidFill>
              </a:rPr>
              <a:t>Some</a:t>
            </a:r>
            <a:r>
              <a:rPr lang="de-DE" dirty="0">
                <a:solidFill>
                  <a:schemeClr val="bg2"/>
                </a:solidFill>
              </a:rPr>
              <a:t> </a:t>
            </a:r>
            <a:r>
              <a:rPr lang="de-DE" dirty="0" err="1">
                <a:solidFill>
                  <a:schemeClr val="bg2"/>
                </a:solidFill>
              </a:rPr>
              <a:t>Remarks</a:t>
            </a:r>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43</a:t>
            </a:fld>
            <a:endParaRPr lang="de-DE"/>
          </a:p>
        </p:txBody>
      </p:sp>
      <p:sp>
        <p:nvSpPr>
          <p:cNvPr id="10" name="Textplatzhalter 11">
            <a:extLst>
              <a:ext uri="{FF2B5EF4-FFF2-40B4-BE49-F238E27FC236}">
                <a16:creationId xmlns:a16="http://schemas.microsoft.com/office/drawing/2014/main" id="{C1C5F559-7766-4D56-9C3A-CDD6A51D0563}"/>
              </a:ext>
            </a:extLst>
          </p:cNvPr>
          <p:cNvSpPr txBox="1">
            <a:spLocks/>
          </p:cNvSpPr>
          <p:nvPr/>
        </p:nvSpPr>
        <p:spPr>
          <a:xfrm>
            <a:off x="359999" y="1275408"/>
            <a:ext cx="7991801" cy="3556965"/>
          </a:xfrm>
          <a:prstGeom prst="rect">
            <a:avLst/>
          </a:prstGeom>
          <a:noFill/>
          <a:ln w="12700">
            <a:noFill/>
            <a:miter lim="800000"/>
          </a:ln>
        </p:spPr>
        <p:txBody>
          <a:bodyPr vert="horz" lIns="0" tIns="0" rIns="0" bIns="0" rtlCol="0">
            <a:noAutofit/>
          </a:bodyPr>
          <a:lstStyle>
            <a:lvl1pPr marL="228600" indent="-228600" algn="l" defTabSz="914400" rtl="0" eaLnBrk="1" latinLnBrk="0" hangingPunct="1">
              <a:lnSpc>
                <a:spcPct val="100000"/>
              </a:lnSpc>
              <a:spcBef>
                <a:spcPts val="1000"/>
              </a:spcBef>
              <a:buClr>
                <a:srgbClr val="F5A748"/>
              </a:buClr>
              <a:buSzPct val="100000"/>
              <a:buFontTx/>
              <a:buBlip>
                <a:blip r:embed="rId3"/>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4"/>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dirty="0"/>
              <a:t>“For later purposes – to get insights into “app-packages” : Install “AL Code Outline”</a:t>
            </a:r>
          </a:p>
          <a:p>
            <a:endParaRPr lang="de-DE" dirty="0"/>
          </a:p>
          <a:p>
            <a:pPr marL="0" indent="0">
              <a:buNone/>
            </a:pPr>
            <a:endParaRPr lang="de-DE" dirty="0"/>
          </a:p>
        </p:txBody>
      </p:sp>
      <p:pic>
        <p:nvPicPr>
          <p:cNvPr id="2" name="Grafik 1">
            <a:extLst>
              <a:ext uri="{FF2B5EF4-FFF2-40B4-BE49-F238E27FC236}">
                <a16:creationId xmlns:a16="http://schemas.microsoft.com/office/drawing/2014/main" id="{FC9D4B7C-AB22-4087-9B74-B387BE124148}"/>
              </a:ext>
            </a:extLst>
          </p:cNvPr>
          <p:cNvPicPr>
            <a:picLocks noChangeAspect="1"/>
          </p:cNvPicPr>
          <p:nvPr/>
        </p:nvPicPr>
        <p:blipFill>
          <a:blip r:embed="rId5"/>
          <a:stretch>
            <a:fillRect/>
          </a:stretch>
        </p:blipFill>
        <p:spPr>
          <a:xfrm>
            <a:off x="1276350" y="1629902"/>
            <a:ext cx="5295900" cy="2847975"/>
          </a:xfrm>
          <a:prstGeom prst="rect">
            <a:avLst/>
          </a:prstGeom>
        </p:spPr>
      </p:pic>
      <p:sp>
        <p:nvSpPr>
          <p:cNvPr id="6" name="Rechteck 5">
            <a:extLst>
              <a:ext uri="{FF2B5EF4-FFF2-40B4-BE49-F238E27FC236}">
                <a16:creationId xmlns:a16="http://schemas.microsoft.com/office/drawing/2014/main" id="{3B1D65A4-1E1F-43A6-ADBD-B7059D634BFC}"/>
              </a:ext>
            </a:extLst>
          </p:cNvPr>
          <p:cNvSpPr/>
          <p:nvPr/>
        </p:nvSpPr>
        <p:spPr>
          <a:xfrm>
            <a:off x="1762125" y="3209925"/>
            <a:ext cx="2781300" cy="62865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9110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FF799914-916F-4C22-84C9-91FB68E786B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7" r="7"/>
          <a:stretch>
            <a:fillRect/>
          </a:stretch>
        </p:blipFill>
        <p:spPr/>
      </p:pic>
      <p:sp>
        <p:nvSpPr>
          <p:cNvPr id="8" name="Textplatzhalter 7">
            <a:extLst>
              <a:ext uri="{FF2B5EF4-FFF2-40B4-BE49-F238E27FC236}">
                <a16:creationId xmlns:a16="http://schemas.microsoft.com/office/drawing/2014/main" id="{31AD6BD8-FE28-42F0-ABBC-4DC063BF42E2}"/>
              </a:ext>
            </a:extLst>
          </p:cNvPr>
          <p:cNvSpPr>
            <a:spLocks noGrp="1"/>
          </p:cNvSpPr>
          <p:nvPr>
            <p:ph type="body" sz="quarter" idx="14"/>
          </p:nvPr>
        </p:nvSpPr>
        <p:spPr/>
        <p:txBody>
          <a:bodyPr/>
          <a:lstStyle/>
          <a:p>
            <a:r>
              <a:rPr lang="de-DE" dirty="0"/>
              <a:t>AL Development </a:t>
            </a:r>
            <a:r>
              <a:rPr lang="de-DE" dirty="0" err="1"/>
              <a:t>against</a:t>
            </a:r>
            <a:r>
              <a:rPr lang="de-DE" dirty="0"/>
              <a:t> BC – „Architecture“</a:t>
            </a:r>
          </a:p>
          <a:p>
            <a:r>
              <a:rPr lang="de-DE" dirty="0"/>
              <a:t>Create / Setup AL Projects - </a:t>
            </a:r>
            <a:r>
              <a:rPr lang="de-DE" dirty="0" err="1"/>
              <a:t>Overview</a:t>
            </a:r>
            <a:endParaRPr lang="de-DE" dirty="0"/>
          </a:p>
          <a:p>
            <a:r>
              <a:rPr lang="de-DE" dirty="0" err="1"/>
              <a:t>Specifying</a:t>
            </a:r>
            <a:r>
              <a:rPr lang="de-DE" dirty="0"/>
              <a:t> BC Target – </a:t>
            </a:r>
            <a:r>
              <a:rPr lang="de-DE" dirty="0" err="1"/>
              <a:t>launch.json</a:t>
            </a:r>
            <a:endParaRPr lang="de-DE" dirty="0"/>
          </a:p>
          <a:p>
            <a:r>
              <a:rPr lang="de-DE" dirty="0" err="1"/>
              <a:t>Specifying</a:t>
            </a:r>
            <a:r>
              <a:rPr lang="de-DE" dirty="0"/>
              <a:t> Extensions(APP) – </a:t>
            </a:r>
            <a:r>
              <a:rPr lang="de-DE" dirty="0" err="1"/>
              <a:t>app.json</a:t>
            </a:r>
            <a:endParaRPr lang="de-DE" dirty="0"/>
          </a:p>
          <a:p>
            <a:r>
              <a:rPr lang="de-DE" dirty="0"/>
              <a:t>Providing Target (APP) Information - Symbols</a:t>
            </a:r>
          </a:p>
          <a:p>
            <a:r>
              <a:rPr lang="de-DE" dirty="0" err="1"/>
              <a:t>Some</a:t>
            </a:r>
            <a:r>
              <a:rPr lang="de-DE" dirty="0"/>
              <a:t> </a:t>
            </a:r>
            <a:r>
              <a:rPr lang="de-DE" dirty="0" err="1"/>
              <a:t>Remarks</a:t>
            </a:r>
            <a:endParaRPr lang="de-DE" dirty="0"/>
          </a:p>
          <a:p>
            <a:r>
              <a:rPr lang="de-DE" sz="2000" b="1" dirty="0" err="1">
                <a:solidFill>
                  <a:srgbClr val="FF0000"/>
                </a:solidFill>
              </a:rPr>
              <a:t>HandsOn</a:t>
            </a:r>
            <a:r>
              <a:rPr lang="de-DE" sz="2000" b="1" dirty="0">
                <a:solidFill>
                  <a:srgbClr val="FF0000"/>
                </a:solidFill>
              </a:rPr>
              <a:t>: „Hello World“</a:t>
            </a:r>
          </a:p>
          <a:p>
            <a:r>
              <a:rPr lang="de-DE" dirty="0"/>
              <a:t>(De-) </a:t>
            </a:r>
            <a:r>
              <a:rPr lang="de-DE" dirty="0" err="1"/>
              <a:t>Installing</a:t>
            </a:r>
            <a:r>
              <a:rPr lang="de-DE" dirty="0"/>
              <a:t> </a:t>
            </a:r>
            <a:r>
              <a:rPr lang="de-DE" dirty="0" err="1"/>
              <a:t>the</a:t>
            </a:r>
            <a:r>
              <a:rPr lang="de-DE" dirty="0"/>
              <a:t> </a:t>
            </a:r>
            <a:r>
              <a:rPr lang="de-DE" dirty="0" err="1"/>
              <a:t>app</a:t>
            </a:r>
            <a:endParaRPr lang="de-DE" dirty="0"/>
          </a:p>
          <a:p>
            <a:endParaRPr lang="de-DE" dirty="0"/>
          </a:p>
        </p:txBody>
      </p:sp>
      <p:sp>
        <p:nvSpPr>
          <p:cNvPr id="3" name="Datumsplatzhalter 2">
            <a:extLst>
              <a:ext uri="{FF2B5EF4-FFF2-40B4-BE49-F238E27FC236}">
                <a16:creationId xmlns:a16="http://schemas.microsoft.com/office/drawing/2014/main" id="{164A01F6-C388-4CE6-B596-1B0CE7D9652B}"/>
              </a:ext>
            </a:extLst>
          </p:cNvPr>
          <p:cNvSpPr>
            <a:spLocks noGrp="1"/>
          </p:cNvSpPr>
          <p:nvPr>
            <p:ph type="dt" sz="half" idx="10"/>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C3EE151A-BE81-42C1-A4A4-75986EF31587}"/>
              </a:ext>
            </a:extLst>
          </p:cNvPr>
          <p:cNvSpPr>
            <a:spLocks noGrp="1"/>
          </p:cNvSpPr>
          <p:nvPr>
            <p:ph type="sldNum" sz="quarter" idx="12"/>
          </p:nvPr>
        </p:nvSpPr>
        <p:spPr/>
        <p:txBody>
          <a:bodyPr/>
          <a:lstStyle/>
          <a:p>
            <a:r>
              <a:rPr lang="de-DE"/>
              <a:t> </a:t>
            </a:r>
            <a:fld id="{F0389FF0-EA6C-204E-82DF-16D97CC1B00E}" type="slidenum">
              <a:rPr lang="de-DE" smtClean="0"/>
              <a:pPr/>
              <a:t>44</a:t>
            </a:fld>
            <a:endParaRPr lang="de-DE"/>
          </a:p>
        </p:txBody>
      </p:sp>
      <p:sp>
        <p:nvSpPr>
          <p:cNvPr id="6" name="Titel 5">
            <a:extLst>
              <a:ext uri="{FF2B5EF4-FFF2-40B4-BE49-F238E27FC236}">
                <a16:creationId xmlns:a16="http://schemas.microsoft.com/office/drawing/2014/main" id="{69DE2C87-02B6-47CA-9F15-82079121D756}"/>
              </a:ext>
            </a:extLst>
          </p:cNvPr>
          <p:cNvSpPr>
            <a:spLocks noGrp="1"/>
          </p:cNvSpPr>
          <p:nvPr>
            <p:ph type="title"/>
          </p:nvPr>
        </p:nvSpPr>
        <p:spPr>
          <a:xfrm>
            <a:off x="360000" y="1260000"/>
            <a:ext cx="5739175" cy="720197"/>
          </a:xfrm>
        </p:spPr>
        <p:txBody>
          <a:bodyPr/>
          <a:lstStyle/>
          <a:p>
            <a:r>
              <a:rPr lang="en-US" dirty="0"/>
              <a:t>Boundary Conditions / Setups </a:t>
            </a:r>
            <a:br>
              <a:rPr lang="en-US" dirty="0"/>
            </a:br>
            <a:r>
              <a:rPr lang="en-US" dirty="0" err="1"/>
              <a:t>HowTo</a:t>
            </a:r>
            <a:r>
              <a:rPr lang="en-US" dirty="0"/>
              <a:t> handle a Project</a:t>
            </a:r>
            <a:endParaRPr lang="de-DE" dirty="0"/>
          </a:p>
        </p:txBody>
      </p:sp>
    </p:spTree>
    <p:extLst>
      <p:ext uri="{BB962C8B-B14F-4D97-AF65-F5344CB8AC3E}">
        <p14:creationId xmlns:p14="http://schemas.microsoft.com/office/powerpoint/2010/main" val="22889956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37" name="Grafik 36">
            <a:extLst>
              <a:ext uri="{FF2B5EF4-FFF2-40B4-BE49-F238E27FC236}">
                <a16:creationId xmlns:a16="http://schemas.microsoft.com/office/drawing/2014/main" id="{2DDDCB62-CA8A-4139-B07F-7E5BC419FD3C}"/>
              </a:ext>
            </a:extLst>
          </p:cNvPr>
          <p:cNvPicPr>
            <a:picLocks noChangeAspect="1"/>
          </p:cNvPicPr>
          <p:nvPr/>
        </p:nvPicPr>
        <p:blipFill>
          <a:blip r:embed="rId3"/>
          <a:stretch>
            <a:fillRect/>
          </a:stretch>
        </p:blipFill>
        <p:spPr>
          <a:xfrm>
            <a:off x="7893529" y="1996805"/>
            <a:ext cx="4224234" cy="1918267"/>
          </a:xfrm>
          <a:prstGeom prst="rect">
            <a:avLst/>
          </a:prstGeom>
        </p:spPr>
      </p:pic>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a:t> </a:t>
            </a:r>
            <a:fld id="{F0389FF0-EA6C-204E-82DF-16D97CC1B00E}" type="slidenum">
              <a:rPr lang="de-DE" smtClean="0"/>
              <a:pPr/>
              <a:t>45</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0000" y="360000"/>
            <a:ext cx="11466000" cy="720000"/>
          </a:xfrm>
        </p:spPr>
        <p:txBody>
          <a:bodyPr anchor="t" anchorCtr="0"/>
          <a:lstStyle/>
          <a:p>
            <a:r>
              <a:rPr lang="de-DE" dirty="0" err="1"/>
              <a:t>HandsOn</a:t>
            </a:r>
            <a:r>
              <a:rPr lang="de-DE" dirty="0"/>
              <a:t> – </a:t>
            </a:r>
            <a:r>
              <a:rPr lang="de-DE" dirty="0" err="1"/>
              <a:t>Exercise</a:t>
            </a:r>
            <a:r>
              <a:rPr lang="de-DE" dirty="0"/>
              <a:t> 1 | Hello World: </a:t>
            </a:r>
            <a:r>
              <a:rPr lang="de-DE" dirty="0" err="1"/>
              <a:t>our</a:t>
            </a:r>
            <a:r>
              <a:rPr lang="de-DE" dirty="0"/>
              <a:t> </a:t>
            </a:r>
            <a:r>
              <a:rPr lang="de-DE" dirty="0" err="1"/>
              <a:t>very</a:t>
            </a:r>
            <a:r>
              <a:rPr lang="de-DE" dirty="0"/>
              <a:t> </a:t>
            </a:r>
            <a:r>
              <a:rPr lang="de-DE" dirty="0" err="1"/>
              <a:t>first</a:t>
            </a:r>
            <a:r>
              <a:rPr lang="de-DE" dirty="0"/>
              <a:t> </a:t>
            </a:r>
            <a:r>
              <a:rPr lang="de-DE" dirty="0" err="1"/>
              <a:t>page</a:t>
            </a:r>
            <a:r>
              <a:rPr lang="de-DE" dirty="0"/>
              <a:t> </a:t>
            </a:r>
            <a:r>
              <a:rPr lang="de-DE" dirty="0" err="1"/>
              <a:t>extension</a:t>
            </a:r>
            <a:endParaRPr lang="de-DE" dirty="0">
              <a:solidFill>
                <a:schemeClr val="bg2"/>
              </a:solidFill>
            </a:endParaRPr>
          </a:p>
        </p:txBody>
      </p:sp>
      <p:sp>
        <p:nvSpPr>
          <p:cNvPr id="10" name="Rechteck 9">
            <a:extLst>
              <a:ext uri="{FF2B5EF4-FFF2-40B4-BE49-F238E27FC236}">
                <a16:creationId xmlns:a16="http://schemas.microsoft.com/office/drawing/2014/main" id="{17773278-59BB-4E9B-BEB9-846DBCFB8957}"/>
              </a:ext>
            </a:extLst>
          </p:cNvPr>
          <p:cNvSpPr/>
          <p:nvPr/>
        </p:nvSpPr>
        <p:spPr>
          <a:xfrm>
            <a:off x="360000" y="2041765"/>
            <a:ext cx="2140674" cy="2517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a:solidFill>
                  <a:srgbClr val="002060"/>
                </a:solidFill>
              </a:rPr>
              <a:t>Load Template</a:t>
            </a:r>
            <a:endParaRPr lang="en-GB" sz="800" dirty="0">
              <a:solidFill>
                <a:srgbClr val="002060"/>
              </a:solidFill>
            </a:endParaRPr>
          </a:p>
        </p:txBody>
      </p:sp>
      <p:sp>
        <p:nvSpPr>
          <p:cNvPr id="17" name="Rechteck 16">
            <a:extLst>
              <a:ext uri="{FF2B5EF4-FFF2-40B4-BE49-F238E27FC236}">
                <a16:creationId xmlns:a16="http://schemas.microsoft.com/office/drawing/2014/main" id="{BCA38C0D-6BC0-4964-A8F0-E66C3602A6CA}"/>
              </a:ext>
            </a:extLst>
          </p:cNvPr>
          <p:cNvSpPr/>
          <p:nvPr/>
        </p:nvSpPr>
        <p:spPr>
          <a:xfrm>
            <a:off x="2961160" y="2041765"/>
            <a:ext cx="4604293" cy="92307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800" dirty="0">
                <a:solidFill>
                  <a:srgbClr val="002060"/>
                </a:solidFill>
              </a:rPr>
              <a:t>Create „</a:t>
            </a:r>
            <a:r>
              <a:rPr lang="de-DE" sz="800" dirty="0">
                <a:solidFill>
                  <a:srgbClr val="FF0000"/>
                </a:solidFill>
              </a:rPr>
              <a:t>Hello World</a:t>
            </a:r>
            <a:r>
              <a:rPr lang="de-DE" sz="800" dirty="0">
                <a:solidFill>
                  <a:srgbClr val="002060"/>
                </a:solidFill>
              </a:rPr>
              <a:t>“</a:t>
            </a:r>
          </a:p>
          <a:p>
            <a:pPr marL="285750" indent="-285750">
              <a:buFontTx/>
              <a:buChar char="-"/>
            </a:pPr>
            <a:r>
              <a:rPr lang="de-DE" sz="800" i="1" dirty="0">
                <a:solidFill>
                  <a:srgbClr val="002060"/>
                </a:solidFill>
              </a:rPr>
              <a:t>Open VS Code</a:t>
            </a:r>
          </a:p>
          <a:p>
            <a:pPr marL="285750" indent="-285750">
              <a:buFontTx/>
              <a:buChar char="-"/>
            </a:pPr>
            <a:r>
              <a:rPr lang="en-GB" sz="800" i="1" dirty="0">
                <a:solidFill>
                  <a:srgbClr val="002060"/>
                </a:solidFill>
              </a:rPr>
              <a:t>Type F1 or </a:t>
            </a:r>
            <a:r>
              <a:rPr lang="en-GB" sz="800" i="1" dirty="0" err="1">
                <a:solidFill>
                  <a:srgbClr val="002060"/>
                </a:solidFill>
              </a:rPr>
              <a:t>Ctrl+Shift+P</a:t>
            </a:r>
            <a:r>
              <a:rPr lang="en-GB" sz="800" i="1" dirty="0">
                <a:solidFill>
                  <a:srgbClr val="002060"/>
                </a:solidFill>
              </a:rPr>
              <a:t> to open AL Command Line</a:t>
            </a:r>
            <a:endParaRPr lang="de-DE" sz="800" i="1" dirty="0">
              <a:solidFill>
                <a:srgbClr val="002060"/>
              </a:solidFill>
            </a:endParaRPr>
          </a:p>
          <a:p>
            <a:pPr marL="285750" indent="-285750">
              <a:buFontTx/>
              <a:buChar char="-"/>
            </a:pPr>
            <a:r>
              <a:rPr lang="de-DE" sz="800" i="1" dirty="0">
                <a:solidFill>
                  <a:srgbClr val="002060"/>
                </a:solidFill>
              </a:rPr>
              <a:t>Type a </a:t>
            </a:r>
            <a:r>
              <a:rPr lang="de-DE" sz="800" i="1" dirty="0" err="1">
                <a:solidFill>
                  <a:srgbClr val="002060"/>
                </a:solidFill>
              </a:rPr>
              <a:t>fragment</a:t>
            </a:r>
            <a:r>
              <a:rPr lang="de-DE" sz="800" i="1" dirty="0">
                <a:solidFill>
                  <a:srgbClr val="002060"/>
                </a:solidFill>
              </a:rPr>
              <a:t> </a:t>
            </a:r>
            <a:r>
              <a:rPr lang="de-DE" sz="800" i="1" dirty="0" err="1">
                <a:solidFill>
                  <a:srgbClr val="002060"/>
                </a:solidFill>
              </a:rPr>
              <a:t>of</a:t>
            </a:r>
            <a:r>
              <a:rPr lang="de-DE" sz="800" i="1" dirty="0">
                <a:solidFill>
                  <a:srgbClr val="002060"/>
                </a:solidFill>
              </a:rPr>
              <a:t> „AL: Go!“</a:t>
            </a:r>
          </a:p>
          <a:p>
            <a:pPr marL="285750" indent="-285750">
              <a:buFontTx/>
              <a:buChar char="-"/>
            </a:pPr>
            <a:r>
              <a:rPr lang="de-DE" sz="800" i="1" dirty="0" err="1">
                <a:solidFill>
                  <a:srgbClr val="002060"/>
                </a:solidFill>
              </a:rPr>
              <a:t>Choose</a:t>
            </a:r>
            <a:r>
              <a:rPr lang="de-DE" sz="800" i="1" dirty="0">
                <a:solidFill>
                  <a:srgbClr val="002060"/>
                </a:solidFill>
              </a:rPr>
              <a:t> „AL: Go!“</a:t>
            </a:r>
          </a:p>
          <a:p>
            <a:pPr marL="285750" indent="-285750">
              <a:buFontTx/>
              <a:buChar char="-"/>
            </a:pPr>
            <a:r>
              <a:rPr lang="de-DE" sz="800" i="1" dirty="0">
                <a:solidFill>
                  <a:srgbClr val="002060"/>
                </a:solidFill>
              </a:rPr>
              <a:t>Enter (AL) Project Path</a:t>
            </a:r>
          </a:p>
          <a:p>
            <a:pPr marL="285750" indent="-285750">
              <a:buFontTx/>
              <a:buChar char="-"/>
            </a:pPr>
            <a:r>
              <a:rPr lang="de-DE" sz="800" i="1" dirty="0" err="1">
                <a:solidFill>
                  <a:srgbClr val="002060"/>
                </a:solidFill>
              </a:rPr>
              <a:t>Choose</a:t>
            </a:r>
            <a:r>
              <a:rPr lang="de-DE" sz="800" i="1" dirty="0">
                <a:solidFill>
                  <a:srgbClr val="002060"/>
                </a:solidFill>
              </a:rPr>
              <a:t> Environment (Cloud / </a:t>
            </a:r>
            <a:r>
              <a:rPr lang="de-DE" sz="800" i="1" dirty="0" err="1">
                <a:solidFill>
                  <a:srgbClr val="002060"/>
                </a:solidFill>
              </a:rPr>
              <a:t>OnPremise</a:t>
            </a:r>
            <a:r>
              <a:rPr lang="de-DE" sz="800" i="1" dirty="0">
                <a:solidFill>
                  <a:srgbClr val="002060"/>
                </a:solidFill>
              </a:rPr>
              <a:t>)</a:t>
            </a:r>
            <a:endParaRPr lang="en-GB" sz="800" i="1" dirty="0">
              <a:solidFill>
                <a:srgbClr val="002060"/>
              </a:solidFill>
            </a:endParaRPr>
          </a:p>
        </p:txBody>
      </p:sp>
      <p:sp>
        <p:nvSpPr>
          <p:cNvPr id="19" name="Rechteck 18">
            <a:extLst>
              <a:ext uri="{FF2B5EF4-FFF2-40B4-BE49-F238E27FC236}">
                <a16:creationId xmlns:a16="http://schemas.microsoft.com/office/drawing/2014/main" id="{C7918E69-8CD2-43E8-85FF-96D1A1EB25EF}"/>
              </a:ext>
            </a:extLst>
          </p:cNvPr>
          <p:cNvSpPr/>
          <p:nvPr/>
        </p:nvSpPr>
        <p:spPr>
          <a:xfrm>
            <a:off x="360000" y="3141045"/>
            <a:ext cx="2140674" cy="248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a:solidFill>
                  <a:srgbClr val="002060"/>
                </a:solidFill>
              </a:rPr>
              <a:t>Configure</a:t>
            </a:r>
            <a:r>
              <a:rPr lang="de-DE" sz="800" dirty="0">
                <a:solidFill>
                  <a:srgbClr val="002060"/>
                </a:solidFill>
              </a:rPr>
              <a:t> Environment</a:t>
            </a:r>
            <a:endParaRPr lang="en-GB" sz="800" dirty="0">
              <a:solidFill>
                <a:srgbClr val="002060"/>
              </a:solidFill>
            </a:endParaRPr>
          </a:p>
        </p:txBody>
      </p:sp>
      <p:sp>
        <p:nvSpPr>
          <p:cNvPr id="20" name="Rechteck 19">
            <a:extLst>
              <a:ext uri="{FF2B5EF4-FFF2-40B4-BE49-F238E27FC236}">
                <a16:creationId xmlns:a16="http://schemas.microsoft.com/office/drawing/2014/main" id="{19161DB2-B3FF-4EA7-9F50-AF7453C016FB}"/>
              </a:ext>
            </a:extLst>
          </p:cNvPr>
          <p:cNvSpPr/>
          <p:nvPr/>
        </p:nvSpPr>
        <p:spPr>
          <a:xfrm>
            <a:off x="2961161" y="3141046"/>
            <a:ext cx="4604292" cy="268699"/>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dirty="0">
                <a:solidFill>
                  <a:srgbClr val="002060"/>
                </a:solidFill>
              </a:rPr>
              <a:t>Characterize your environment via proper values in the </a:t>
            </a:r>
            <a:r>
              <a:rPr lang="en-GB" sz="800" dirty="0" err="1">
                <a:solidFill>
                  <a:srgbClr val="FF0000"/>
                </a:solidFill>
              </a:rPr>
              <a:t>launch.json</a:t>
            </a:r>
            <a:r>
              <a:rPr lang="en-GB" sz="800" dirty="0">
                <a:solidFill>
                  <a:srgbClr val="FF0000"/>
                </a:solidFill>
              </a:rPr>
              <a:t> </a:t>
            </a:r>
            <a:r>
              <a:rPr lang="en-GB" sz="800" dirty="0">
                <a:solidFill>
                  <a:srgbClr val="002060"/>
                </a:solidFill>
              </a:rPr>
              <a:t>file</a:t>
            </a:r>
          </a:p>
        </p:txBody>
      </p:sp>
      <p:sp>
        <p:nvSpPr>
          <p:cNvPr id="21" name="Rechteck 20">
            <a:extLst>
              <a:ext uri="{FF2B5EF4-FFF2-40B4-BE49-F238E27FC236}">
                <a16:creationId xmlns:a16="http://schemas.microsoft.com/office/drawing/2014/main" id="{537170C3-DD92-447D-835A-6092D620D664}"/>
              </a:ext>
            </a:extLst>
          </p:cNvPr>
          <p:cNvSpPr/>
          <p:nvPr/>
        </p:nvSpPr>
        <p:spPr>
          <a:xfrm>
            <a:off x="360000" y="3645469"/>
            <a:ext cx="2140674" cy="248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a:solidFill>
                  <a:srgbClr val="002060"/>
                </a:solidFill>
              </a:rPr>
              <a:t>Define</a:t>
            </a:r>
            <a:r>
              <a:rPr lang="de-DE" sz="800" dirty="0">
                <a:solidFill>
                  <a:srgbClr val="002060"/>
                </a:solidFill>
              </a:rPr>
              <a:t> </a:t>
            </a:r>
            <a:r>
              <a:rPr lang="de-DE" sz="800" dirty="0" err="1">
                <a:solidFill>
                  <a:srgbClr val="002060"/>
                </a:solidFill>
              </a:rPr>
              <a:t>the</a:t>
            </a:r>
            <a:r>
              <a:rPr lang="de-DE" sz="800" dirty="0">
                <a:solidFill>
                  <a:srgbClr val="002060"/>
                </a:solidFill>
              </a:rPr>
              <a:t> APP</a:t>
            </a:r>
            <a:endParaRPr lang="en-GB" sz="800" dirty="0">
              <a:solidFill>
                <a:srgbClr val="002060"/>
              </a:solidFill>
            </a:endParaRPr>
          </a:p>
        </p:txBody>
      </p:sp>
      <p:sp>
        <p:nvSpPr>
          <p:cNvPr id="24" name="Rechteck 23">
            <a:extLst>
              <a:ext uri="{FF2B5EF4-FFF2-40B4-BE49-F238E27FC236}">
                <a16:creationId xmlns:a16="http://schemas.microsoft.com/office/drawing/2014/main" id="{2CC5E4F5-3268-482D-9F2C-DC3D893FB0F3}"/>
              </a:ext>
            </a:extLst>
          </p:cNvPr>
          <p:cNvSpPr/>
          <p:nvPr/>
        </p:nvSpPr>
        <p:spPr>
          <a:xfrm>
            <a:off x="2961161" y="3645470"/>
            <a:ext cx="4604292" cy="268699"/>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dirty="0">
                <a:solidFill>
                  <a:srgbClr val="002060"/>
                </a:solidFill>
              </a:rPr>
              <a:t>Characterize your APP via proper values in the </a:t>
            </a:r>
            <a:r>
              <a:rPr lang="en-GB" sz="800" dirty="0" err="1">
                <a:solidFill>
                  <a:srgbClr val="FF0000"/>
                </a:solidFill>
              </a:rPr>
              <a:t>app.json</a:t>
            </a:r>
            <a:r>
              <a:rPr lang="en-GB" sz="800" dirty="0">
                <a:solidFill>
                  <a:srgbClr val="FF0000"/>
                </a:solidFill>
              </a:rPr>
              <a:t> </a:t>
            </a:r>
            <a:r>
              <a:rPr lang="en-GB" sz="800" dirty="0">
                <a:solidFill>
                  <a:srgbClr val="002060"/>
                </a:solidFill>
              </a:rPr>
              <a:t>file</a:t>
            </a:r>
          </a:p>
        </p:txBody>
      </p:sp>
      <p:sp>
        <p:nvSpPr>
          <p:cNvPr id="25" name="Rechteck 24">
            <a:extLst>
              <a:ext uri="{FF2B5EF4-FFF2-40B4-BE49-F238E27FC236}">
                <a16:creationId xmlns:a16="http://schemas.microsoft.com/office/drawing/2014/main" id="{EC269FE7-D7DC-4AF9-87CF-C7AA03E3CDD0}"/>
              </a:ext>
            </a:extLst>
          </p:cNvPr>
          <p:cNvSpPr/>
          <p:nvPr/>
        </p:nvSpPr>
        <p:spPr>
          <a:xfrm>
            <a:off x="360000" y="4123572"/>
            <a:ext cx="2140674"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a:solidFill>
                  <a:srgbClr val="002060"/>
                </a:solidFill>
              </a:rPr>
              <a:t>Introduce</a:t>
            </a:r>
            <a:r>
              <a:rPr lang="de-DE" sz="800" dirty="0">
                <a:solidFill>
                  <a:srgbClr val="002060"/>
                </a:solidFill>
              </a:rPr>
              <a:t> </a:t>
            </a:r>
            <a:r>
              <a:rPr lang="de-DE" sz="800" dirty="0" err="1">
                <a:solidFill>
                  <a:srgbClr val="002060"/>
                </a:solidFill>
              </a:rPr>
              <a:t>the</a:t>
            </a:r>
            <a:r>
              <a:rPr lang="de-DE" sz="800" dirty="0">
                <a:solidFill>
                  <a:srgbClr val="002060"/>
                </a:solidFill>
              </a:rPr>
              <a:t> Target </a:t>
            </a:r>
            <a:r>
              <a:rPr lang="de-DE" sz="800" dirty="0" err="1">
                <a:solidFill>
                  <a:srgbClr val="002060"/>
                </a:solidFill>
              </a:rPr>
              <a:t>DB‘s</a:t>
            </a:r>
            <a:r>
              <a:rPr lang="de-DE" sz="800" dirty="0">
                <a:solidFill>
                  <a:srgbClr val="002060"/>
                </a:solidFill>
              </a:rPr>
              <a:t> </a:t>
            </a:r>
            <a:r>
              <a:rPr lang="de-DE" sz="800" dirty="0" err="1">
                <a:solidFill>
                  <a:srgbClr val="002060"/>
                </a:solidFill>
              </a:rPr>
              <a:t>object</a:t>
            </a:r>
            <a:r>
              <a:rPr lang="de-DE" sz="800" dirty="0">
                <a:solidFill>
                  <a:srgbClr val="002060"/>
                </a:solidFill>
              </a:rPr>
              <a:t> </a:t>
            </a:r>
            <a:r>
              <a:rPr lang="de-DE" sz="800" dirty="0" err="1">
                <a:solidFill>
                  <a:srgbClr val="002060"/>
                </a:solidFill>
              </a:rPr>
              <a:t>structure</a:t>
            </a:r>
            <a:r>
              <a:rPr lang="de-DE" sz="800" dirty="0">
                <a:solidFill>
                  <a:srgbClr val="002060"/>
                </a:solidFill>
              </a:rPr>
              <a:t> </a:t>
            </a:r>
            <a:r>
              <a:rPr lang="de-DE" sz="800" dirty="0" err="1">
                <a:solidFill>
                  <a:srgbClr val="002060"/>
                </a:solidFill>
              </a:rPr>
              <a:t>to</a:t>
            </a:r>
            <a:r>
              <a:rPr lang="de-DE" sz="800" dirty="0">
                <a:solidFill>
                  <a:srgbClr val="002060"/>
                </a:solidFill>
              </a:rPr>
              <a:t> </a:t>
            </a:r>
            <a:r>
              <a:rPr lang="de-DE" sz="800" dirty="0" err="1">
                <a:solidFill>
                  <a:srgbClr val="002060"/>
                </a:solidFill>
              </a:rPr>
              <a:t>your</a:t>
            </a:r>
            <a:r>
              <a:rPr lang="de-DE" sz="800" dirty="0">
                <a:solidFill>
                  <a:srgbClr val="002060"/>
                </a:solidFill>
              </a:rPr>
              <a:t> APP</a:t>
            </a:r>
            <a:endParaRPr lang="en-GB" sz="800" dirty="0">
              <a:solidFill>
                <a:srgbClr val="002060"/>
              </a:solidFill>
            </a:endParaRPr>
          </a:p>
        </p:txBody>
      </p:sp>
      <p:sp>
        <p:nvSpPr>
          <p:cNvPr id="27" name="Rechteck 26">
            <a:extLst>
              <a:ext uri="{FF2B5EF4-FFF2-40B4-BE49-F238E27FC236}">
                <a16:creationId xmlns:a16="http://schemas.microsoft.com/office/drawing/2014/main" id="{657A7156-7B5B-45E2-AEBF-3A9AFE7318E6}"/>
              </a:ext>
            </a:extLst>
          </p:cNvPr>
          <p:cNvSpPr/>
          <p:nvPr/>
        </p:nvSpPr>
        <p:spPr>
          <a:xfrm>
            <a:off x="8145901" y="2860710"/>
            <a:ext cx="596311" cy="10588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p>
        </p:txBody>
      </p:sp>
      <p:sp>
        <p:nvSpPr>
          <p:cNvPr id="28" name="Rechteck 27">
            <a:extLst>
              <a:ext uri="{FF2B5EF4-FFF2-40B4-BE49-F238E27FC236}">
                <a16:creationId xmlns:a16="http://schemas.microsoft.com/office/drawing/2014/main" id="{A2BCF40B-3C71-4490-BAA2-844884D7235B}"/>
              </a:ext>
            </a:extLst>
          </p:cNvPr>
          <p:cNvSpPr/>
          <p:nvPr/>
        </p:nvSpPr>
        <p:spPr>
          <a:xfrm>
            <a:off x="8142725" y="2737132"/>
            <a:ext cx="596311" cy="105881"/>
          </a:xfrm>
          <a:prstGeom prst="rect">
            <a:avLst/>
          </a:prstGeom>
          <a:no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00"/>
          </a:p>
        </p:txBody>
      </p:sp>
      <p:cxnSp>
        <p:nvCxnSpPr>
          <p:cNvPr id="18" name="Gerade Verbindung mit Pfeil 17">
            <a:extLst>
              <a:ext uri="{FF2B5EF4-FFF2-40B4-BE49-F238E27FC236}">
                <a16:creationId xmlns:a16="http://schemas.microsoft.com/office/drawing/2014/main" id="{1A641B83-6F1F-4071-8B0C-1C325A8EF4B4}"/>
              </a:ext>
            </a:extLst>
          </p:cNvPr>
          <p:cNvCxnSpPr>
            <a:cxnSpLocks/>
            <a:stCxn id="10" idx="3"/>
          </p:cNvCxnSpPr>
          <p:nvPr/>
        </p:nvCxnSpPr>
        <p:spPr>
          <a:xfrm>
            <a:off x="2500674" y="2167624"/>
            <a:ext cx="46048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21ACFB6F-AB6D-4BFF-AC4E-FC5144AABD9B}"/>
              </a:ext>
            </a:extLst>
          </p:cNvPr>
          <p:cNvCxnSpPr>
            <a:cxnSpLocks/>
            <a:stCxn id="20" idx="3"/>
            <a:endCxn id="28" idx="1"/>
          </p:cNvCxnSpPr>
          <p:nvPr/>
        </p:nvCxnSpPr>
        <p:spPr>
          <a:xfrm flipV="1">
            <a:off x="7565453" y="2790073"/>
            <a:ext cx="577272" cy="485323"/>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CCB8FCCD-AF13-4DC2-AE8F-12B0E86EC081}"/>
              </a:ext>
            </a:extLst>
          </p:cNvPr>
          <p:cNvCxnSpPr>
            <a:cxnSpLocks/>
            <a:stCxn id="24" idx="3"/>
            <a:endCxn id="27" idx="1"/>
          </p:cNvCxnSpPr>
          <p:nvPr/>
        </p:nvCxnSpPr>
        <p:spPr>
          <a:xfrm flipV="1">
            <a:off x="7565453" y="2913651"/>
            <a:ext cx="580448" cy="86616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CE0A6F55-5DFB-447A-A13E-A63961002020}"/>
              </a:ext>
            </a:extLst>
          </p:cNvPr>
          <p:cNvCxnSpPr>
            <a:cxnSpLocks/>
            <a:stCxn id="17" idx="3"/>
          </p:cNvCxnSpPr>
          <p:nvPr/>
        </p:nvCxnSpPr>
        <p:spPr>
          <a:xfrm>
            <a:off x="7565453" y="2503301"/>
            <a:ext cx="328076" cy="37585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a:extLst>
              <a:ext uri="{FF2B5EF4-FFF2-40B4-BE49-F238E27FC236}">
                <a16:creationId xmlns:a16="http://schemas.microsoft.com/office/drawing/2014/main" id="{60DD7C73-1414-4594-A2D8-CE53E5BFA086}"/>
              </a:ext>
            </a:extLst>
          </p:cNvPr>
          <p:cNvCxnSpPr>
            <a:cxnSpLocks/>
            <a:stCxn id="19" idx="3"/>
            <a:endCxn id="20" idx="1"/>
          </p:cNvCxnSpPr>
          <p:nvPr/>
        </p:nvCxnSpPr>
        <p:spPr>
          <a:xfrm>
            <a:off x="2500674" y="3265520"/>
            <a:ext cx="460487" cy="987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D0D9596B-E341-4A29-BCB1-8B4D53B20410}"/>
              </a:ext>
            </a:extLst>
          </p:cNvPr>
          <p:cNvCxnSpPr>
            <a:cxnSpLocks/>
            <a:stCxn id="21" idx="3"/>
            <a:endCxn id="24" idx="1"/>
          </p:cNvCxnSpPr>
          <p:nvPr/>
        </p:nvCxnSpPr>
        <p:spPr>
          <a:xfrm>
            <a:off x="2500674" y="3769944"/>
            <a:ext cx="460487" cy="987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18031078-2BCB-4F19-B400-715EF4CB64F0}"/>
              </a:ext>
            </a:extLst>
          </p:cNvPr>
          <p:cNvCxnSpPr>
            <a:cxnSpLocks/>
            <a:stCxn id="10" idx="2"/>
            <a:endCxn id="19" idx="0"/>
          </p:cNvCxnSpPr>
          <p:nvPr/>
        </p:nvCxnSpPr>
        <p:spPr>
          <a:xfrm>
            <a:off x="1430337" y="2293482"/>
            <a:ext cx="0" cy="84756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Gerade Verbindung mit Pfeil 50">
            <a:extLst>
              <a:ext uri="{FF2B5EF4-FFF2-40B4-BE49-F238E27FC236}">
                <a16:creationId xmlns:a16="http://schemas.microsoft.com/office/drawing/2014/main" id="{012F3009-64B1-42CA-B81C-AAA752190FB2}"/>
              </a:ext>
            </a:extLst>
          </p:cNvPr>
          <p:cNvCxnSpPr>
            <a:cxnSpLocks/>
            <a:stCxn id="19" idx="2"/>
            <a:endCxn id="21" idx="0"/>
          </p:cNvCxnSpPr>
          <p:nvPr/>
        </p:nvCxnSpPr>
        <p:spPr>
          <a:xfrm>
            <a:off x="1430337" y="3389994"/>
            <a:ext cx="0" cy="25547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Gerade Verbindung mit Pfeil 53">
            <a:extLst>
              <a:ext uri="{FF2B5EF4-FFF2-40B4-BE49-F238E27FC236}">
                <a16:creationId xmlns:a16="http://schemas.microsoft.com/office/drawing/2014/main" id="{CAE98FA7-5A26-44DD-BDBB-AF8C05848B16}"/>
              </a:ext>
            </a:extLst>
          </p:cNvPr>
          <p:cNvCxnSpPr>
            <a:cxnSpLocks/>
            <a:stCxn id="21" idx="2"/>
            <a:endCxn id="25" idx="0"/>
          </p:cNvCxnSpPr>
          <p:nvPr/>
        </p:nvCxnSpPr>
        <p:spPr>
          <a:xfrm>
            <a:off x="1430337" y="3894418"/>
            <a:ext cx="0" cy="22915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8" name="Rechteck 57">
            <a:extLst>
              <a:ext uri="{FF2B5EF4-FFF2-40B4-BE49-F238E27FC236}">
                <a16:creationId xmlns:a16="http://schemas.microsoft.com/office/drawing/2014/main" id="{562C8929-17B1-4B80-A601-1ED16193073E}"/>
              </a:ext>
            </a:extLst>
          </p:cNvPr>
          <p:cNvSpPr/>
          <p:nvPr/>
        </p:nvSpPr>
        <p:spPr>
          <a:xfrm>
            <a:off x="2961161" y="4123572"/>
            <a:ext cx="4604296" cy="55320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800" dirty="0">
                <a:solidFill>
                  <a:srgbClr val="FF0000"/>
                </a:solidFill>
              </a:rPr>
              <a:t>Download Symbols</a:t>
            </a:r>
            <a:endParaRPr lang="en-GB" sz="800" dirty="0">
              <a:solidFill>
                <a:srgbClr val="FF0000"/>
              </a:solidFill>
            </a:endParaRPr>
          </a:p>
          <a:p>
            <a:pPr marL="285750" indent="-285750">
              <a:buFontTx/>
              <a:buChar char="-"/>
            </a:pPr>
            <a:r>
              <a:rPr lang="en-GB" sz="800" i="1" dirty="0">
                <a:solidFill>
                  <a:srgbClr val="002060"/>
                </a:solidFill>
              </a:rPr>
              <a:t>Type F1 or </a:t>
            </a:r>
            <a:r>
              <a:rPr lang="en-GB" sz="800" i="1" dirty="0" err="1">
                <a:solidFill>
                  <a:srgbClr val="002060"/>
                </a:solidFill>
              </a:rPr>
              <a:t>Ctrl+Shift+P</a:t>
            </a:r>
            <a:r>
              <a:rPr lang="en-GB" sz="800" i="1" dirty="0">
                <a:solidFill>
                  <a:srgbClr val="002060"/>
                </a:solidFill>
              </a:rPr>
              <a:t> to open AL Command Line</a:t>
            </a:r>
          </a:p>
          <a:p>
            <a:pPr marL="285750" indent="-285750">
              <a:buFontTx/>
              <a:buChar char="-"/>
            </a:pPr>
            <a:r>
              <a:rPr lang="de-DE" sz="800" i="1" dirty="0">
                <a:solidFill>
                  <a:srgbClr val="002060"/>
                </a:solidFill>
              </a:rPr>
              <a:t>T</a:t>
            </a:r>
            <a:r>
              <a:rPr lang="en-GB" sz="800" i="1" dirty="0" err="1">
                <a:solidFill>
                  <a:srgbClr val="002060"/>
                </a:solidFill>
              </a:rPr>
              <a:t>ype</a:t>
            </a:r>
            <a:r>
              <a:rPr lang="en-GB" sz="800" i="1" dirty="0">
                <a:solidFill>
                  <a:srgbClr val="002060"/>
                </a:solidFill>
              </a:rPr>
              <a:t> a fragment of “Download Symbols”</a:t>
            </a:r>
          </a:p>
          <a:p>
            <a:pPr marL="285750" indent="-285750">
              <a:buFontTx/>
              <a:buChar char="-"/>
            </a:pPr>
            <a:r>
              <a:rPr lang="de-DE" sz="800" i="1" dirty="0">
                <a:solidFill>
                  <a:srgbClr val="002060"/>
                </a:solidFill>
              </a:rPr>
              <a:t>C</a:t>
            </a:r>
            <a:r>
              <a:rPr lang="en-GB" sz="800" i="1" dirty="0" err="1">
                <a:solidFill>
                  <a:srgbClr val="002060"/>
                </a:solidFill>
              </a:rPr>
              <a:t>hoose</a:t>
            </a:r>
            <a:r>
              <a:rPr lang="en-GB" sz="800" i="1" dirty="0">
                <a:solidFill>
                  <a:srgbClr val="002060"/>
                </a:solidFill>
              </a:rPr>
              <a:t> “Download Symbols” </a:t>
            </a:r>
          </a:p>
        </p:txBody>
      </p:sp>
      <p:cxnSp>
        <p:nvCxnSpPr>
          <p:cNvPr id="69" name="Gerade Verbindung mit Pfeil 68">
            <a:extLst>
              <a:ext uri="{FF2B5EF4-FFF2-40B4-BE49-F238E27FC236}">
                <a16:creationId xmlns:a16="http://schemas.microsoft.com/office/drawing/2014/main" id="{80F58EB1-4352-4DA9-97B2-559E1FF70629}"/>
              </a:ext>
            </a:extLst>
          </p:cNvPr>
          <p:cNvCxnSpPr>
            <a:cxnSpLocks/>
            <a:stCxn id="25" idx="3"/>
          </p:cNvCxnSpPr>
          <p:nvPr/>
        </p:nvCxnSpPr>
        <p:spPr>
          <a:xfrm>
            <a:off x="2500674" y="4306135"/>
            <a:ext cx="46048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C8737F40-70DF-4E9E-A22D-511F1E323F5E}"/>
              </a:ext>
            </a:extLst>
          </p:cNvPr>
          <p:cNvSpPr/>
          <p:nvPr/>
        </p:nvSpPr>
        <p:spPr>
          <a:xfrm>
            <a:off x="3253338" y="2333028"/>
            <a:ext cx="4185715" cy="343497"/>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lang="de-DE" sz="800" i="1" dirty="0">
                <a:solidFill>
                  <a:srgbClr val="00B050"/>
                </a:solidFill>
              </a:rPr>
              <a:t>Oder: „</a:t>
            </a:r>
            <a:r>
              <a:rPr lang="de-DE" sz="800" i="1" dirty="0" err="1">
                <a:solidFill>
                  <a:srgbClr val="00B050"/>
                </a:solidFill>
              </a:rPr>
              <a:t>Alt+A</a:t>
            </a:r>
            <a:r>
              <a:rPr lang="de-DE" sz="800" i="1" dirty="0">
                <a:solidFill>
                  <a:srgbClr val="00B050"/>
                </a:solidFill>
              </a:rPr>
              <a:t>, </a:t>
            </a:r>
            <a:r>
              <a:rPr lang="de-DE" sz="800" i="1" dirty="0" err="1">
                <a:solidFill>
                  <a:srgbClr val="00B050"/>
                </a:solidFill>
              </a:rPr>
              <a:t>Alt+L</a:t>
            </a:r>
            <a:r>
              <a:rPr lang="de-DE" sz="800" i="1" dirty="0">
                <a:solidFill>
                  <a:srgbClr val="00B050"/>
                </a:solidFill>
              </a:rPr>
              <a:t>“</a:t>
            </a:r>
            <a:endParaRPr lang="en-GB" sz="800" i="1" dirty="0">
              <a:solidFill>
                <a:srgbClr val="00B050"/>
              </a:solidFill>
            </a:endParaRPr>
          </a:p>
        </p:txBody>
      </p:sp>
      <p:sp>
        <p:nvSpPr>
          <p:cNvPr id="46" name="Rechteck 45">
            <a:extLst>
              <a:ext uri="{FF2B5EF4-FFF2-40B4-BE49-F238E27FC236}">
                <a16:creationId xmlns:a16="http://schemas.microsoft.com/office/drawing/2014/main" id="{55E44A9A-E79A-4699-ABDA-FDF61C4FE5D1}"/>
              </a:ext>
            </a:extLst>
          </p:cNvPr>
          <p:cNvSpPr/>
          <p:nvPr/>
        </p:nvSpPr>
        <p:spPr>
          <a:xfrm>
            <a:off x="360000" y="5172207"/>
            <a:ext cx="2140674" cy="1086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02060"/>
                </a:solidFill>
              </a:rPr>
              <a:t>Compile</a:t>
            </a:r>
            <a:r>
              <a:rPr lang="de-DE" dirty="0">
                <a:solidFill>
                  <a:srgbClr val="002060"/>
                </a:solidFill>
              </a:rPr>
              <a:t> / Publish /</a:t>
            </a:r>
          </a:p>
          <a:p>
            <a:pPr algn="ctr"/>
            <a:r>
              <a:rPr lang="de-DE" dirty="0" err="1">
                <a:solidFill>
                  <a:srgbClr val="002060"/>
                </a:solidFill>
              </a:rPr>
              <a:t>Install</a:t>
            </a:r>
            <a:r>
              <a:rPr lang="de-DE" dirty="0">
                <a:solidFill>
                  <a:srgbClr val="002060"/>
                </a:solidFill>
              </a:rPr>
              <a:t> / Launch</a:t>
            </a:r>
          </a:p>
          <a:p>
            <a:pPr algn="ctr"/>
            <a:r>
              <a:rPr lang="de-DE" dirty="0" err="1">
                <a:solidFill>
                  <a:srgbClr val="002060"/>
                </a:solidFill>
              </a:rPr>
              <a:t>the</a:t>
            </a:r>
            <a:r>
              <a:rPr lang="de-DE" dirty="0">
                <a:solidFill>
                  <a:srgbClr val="002060"/>
                </a:solidFill>
              </a:rPr>
              <a:t> APP</a:t>
            </a:r>
            <a:endParaRPr lang="en-GB" dirty="0">
              <a:solidFill>
                <a:srgbClr val="002060"/>
              </a:solidFill>
            </a:endParaRPr>
          </a:p>
        </p:txBody>
      </p:sp>
      <p:sp>
        <p:nvSpPr>
          <p:cNvPr id="47" name="Rechteck 46">
            <a:extLst>
              <a:ext uri="{FF2B5EF4-FFF2-40B4-BE49-F238E27FC236}">
                <a16:creationId xmlns:a16="http://schemas.microsoft.com/office/drawing/2014/main" id="{73DC273C-90FE-49E1-A3E0-DF96B95E913A}"/>
              </a:ext>
            </a:extLst>
          </p:cNvPr>
          <p:cNvSpPr/>
          <p:nvPr/>
        </p:nvSpPr>
        <p:spPr>
          <a:xfrm>
            <a:off x="2961160" y="5172339"/>
            <a:ext cx="4604296" cy="1086809"/>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rgbClr val="FF0000"/>
                </a:solidFill>
              </a:rPr>
              <a:t>Hit „F5“ in VS Code ….</a:t>
            </a:r>
            <a:endParaRPr lang="en-GB" sz="1600" dirty="0">
              <a:solidFill>
                <a:srgbClr val="FF0000"/>
              </a:solidFill>
            </a:endParaRPr>
          </a:p>
        </p:txBody>
      </p:sp>
      <p:cxnSp>
        <p:nvCxnSpPr>
          <p:cNvPr id="49" name="Gerade Verbindung mit Pfeil 48">
            <a:extLst>
              <a:ext uri="{FF2B5EF4-FFF2-40B4-BE49-F238E27FC236}">
                <a16:creationId xmlns:a16="http://schemas.microsoft.com/office/drawing/2014/main" id="{E0DD14E7-1697-44B7-AE8B-B1686E57A737}"/>
              </a:ext>
            </a:extLst>
          </p:cNvPr>
          <p:cNvCxnSpPr>
            <a:cxnSpLocks/>
            <a:stCxn id="25" idx="2"/>
            <a:endCxn id="46" idx="0"/>
          </p:cNvCxnSpPr>
          <p:nvPr/>
        </p:nvCxnSpPr>
        <p:spPr>
          <a:xfrm>
            <a:off x="1430337" y="4488697"/>
            <a:ext cx="0" cy="68351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1E725290-5B2F-4154-9B27-1B8F3B9443F3}"/>
              </a:ext>
            </a:extLst>
          </p:cNvPr>
          <p:cNvCxnSpPr>
            <a:cxnSpLocks/>
            <a:stCxn id="46" idx="3"/>
            <a:endCxn id="47" idx="1"/>
          </p:cNvCxnSpPr>
          <p:nvPr/>
        </p:nvCxnSpPr>
        <p:spPr>
          <a:xfrm>
            <a:off x="2500674" y="5715612"/>
            <a:ext cx="460486" cy="13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5" name="Rechteck 54">
            <a:extLst>
              <a:ext uri="{FF2B5EF4-FFF2-40B4-BE49-F238E27FC236}">
                <a16:creationId xmlns:a16="http://schemas.microsoft.com/office/drawing/2014/main" id="{324AE7AA-6D07-48FE-B150-60A9C5941CF7}"/>
              </a:ext>
            </a:extLst>
          </p:cNvPr>
          <p:cNvSpPr/>
          <p:nvPr/>
        </p:nvSpPr>
        <p:spPr>
          <a:xfrm>
            <a:off x="359999" y="1138291"/>
            <a:ext cx="7205453" cy="25171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rgbClr val="002060"/>
                </a:solidFill>
              </a:rPr>
              <a:t>Understand</a:t>
            </a:r>
            <a:r>
              <a:rPr lang="de-DE" sz="1200" dirty="0">
                <a:solidFill>
                  <a:srgbClr val="002060"/>
                </a:solidFill>
              </a:rPr>
              <a:t> </a:t>
            </a:r>
            <a:r>
              <a:rPr lang="de-DE" sz="1200" dirty="0" err="1">
                <a:solidFill>
                  <a:srgbClr val="002060"/>
                </a:solidFill>
              </a:rPr>
              <a:t>the</a:t>
            </a:r>
            <a:r>
              <a:rPr lang="de-DE" sz="1200" dirty="0">
                <a:solidFill>
                  <a:srgbClr val="002060"/>
                </a:solidFill>
              </a:rPr>
              <a:t> </a:t>
            </a:r>
            <a:r>
              <a:rPr lang="de-DE" sz="1200" dirty="0" err="1">
                <a:solidFill>
                  <a:srgbClr val="002060"/>
                </a:solidFill>
              </a:rPr>
              <a:t>Example</a:t>
            </a:r>
            <a:r>
              <a:rPr lang="de-DE" sz="1200" dirty="0">
                <a:solidFill>
                  <a:srgbClr val="002060"/>
                </a:solidFill>
              </a:rPr>
              <a:t> Extension „Hello World“</a:t>
            </a:r>
            <a:endParaRPr lang="en-GB" sz="1200" dirty="0">
              <a:solidFill>
                <a:srgbClr val="002060"/>
              </a:solidFill>
            </a:endParaRPr>
          </a:p>
        </p:txBody>
      </p:sp>
      <p:sp>
        <p:nvSpPr>
          <p:cNvPr id="56" name="Rechteck 55">
            <a:extLst>
              <a:ext uri="{FF2B5EF4-FFF2-40B4-BE49-F238E27FC236}">
                <a16:creationId xmlns:a16="http://schemas.microsoft.com/office/drawing/2014/main" id="{B91BB000-B57F-4F41-ADC6-E4D4982FBA5E}"/>
              </a:ext>
            </a:extLst>
          </p:cNvPr>
          <p:cNvSpPr/>
          <p:nvPr/>
        </p:nvSpPr>
        <p:spPr>
          <a:xfrm>
            <a:off x="359999" y="1585593"/>
            <a:ext cx="7205453" cy="25171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rgbClr val="002060"/>
                </a:solidFill>
              </a:rPr>
              <a:t>Configure</a:t>
            </a:r>
            <a:r>
              <a:rPr lang="de-DE" sz="1200" dirty="0">
                <a:solidFill>
                  <a:srgbClr val="002060"/>
                </a:solidFill>
              </a:rPr>
              <a:t> </a:t>
            </a:r>
            <a:r>
              <a:rPr lang="de-DE" sz="1200" dirty="0" err="1">
                <a:solidFill>
                  <a:srgbClr val="002060"/>
                </a:solidFill>
              </a:rPr>
              <a:t>your</a:t>
            </a:r>
            <a:r>
              <a:rPr lang="de-DE" sz="1200" dirty="0">
                <a:solidFill>
                  <a:srgbClr val="002060"/>
                </a:solidFill>
              </a:rPr>
              <a:t> Environment /  Run </a:t>
            </a:r>
            <a:r>
              <a:rPr lang="de-DE" sz="1200" dirty="0" err="1">
                <a:solidFill>
                  <a:srgbClr val="002060"/>
                </a:solidFill>
              </a:rPr>
              <a:t>the</a:t>
            </a:r>
            <a:r>
              <a:rPr lang="de-DE" sz="1200" dirty="0">
                <a:solidFill>
                  <a:srgbClr val="002060"/>
                </a:solidFill>
              </a:rPr>
              <a:t> </a:t>
            </a:r>
            <a:r>
              <a:rPr lang="de-DE" sz="1200" dirty="0" err="1">
                <a:solidFill>
                  <a:srgbClr val="002060"/>
                </a:solidFill>
              </a:rPr>
              <a:t>Example</a:t>
            </a:r>
            <a:endParaRPr lang="en-GB" sz="1200" dirty="0">
              <a:solidFill>
                <a:srgbClr val="002060"/>
              </a:solidFill>
            </a:endParaRPr>
          </a:p>
        </p:txBody>
      </p:sp>
      <p:sp>
        <p:nvSpPr>
          <p:cNvPr id="38" name="Rechteck 37">
            <a:extLst>
              <a:ext uri="{FF2B5EF4-FFF2-40B4-BE49-F238E27FC236}">
                <a16:creationId xmlns:a16="http://schemas.microsoft.com/office/drawing/2014/main" id="{77D11214-034B-474A-8352-C0A427F3B8C7}"/>
              </a:ext>
            </a:extLst>
          </p:cNvPr>
          <p:cNvSpPr/>
          <p:nvPr/>
        </p:nvSpPr>
        <p:spPr>
          <a:xfrm>
            <a:off x="11174173"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40" name="Grafik 39" descr="Zahnräder">
            <a:extLst>
              <a:ext uri="{FF2B5EF4-FFF2-40B4-BE49-F238E27FC236}">
                <a16:creationId xmlns:a16="http://schemas.microsoft.com/office/drawing/2014/main" id="{44739251-23D1-49D3-BE94-69DF5F49A5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02444" y="462751"/>
            <a:ext cx="530833" cy="530833"/>
          </a:xfrm>
          <a:prstGeom prst="rect">
            <a:avLst/>
          </a:prstGeom>
        </p:spPr>
      </p:pic>
      <p:sp>
        <p:nvSpPr>
          <p:cNvPr id="41" name="Textfeld 40">
            <a:extLst>
              <a:ext uri="{FF2B5EF4-FFF2-40B4-BE49-F238E27FC236}">
                <a16:creationId xmlns:a16="http://schemas.microsoft.com/office/drawing/2014/main" id="{7BDB9866-A15A-460D-A368-D43E0316F45D}"/>
              </a:ext>
            </a:extLst>
          </p:cNvPr>
          <p:cNvSpPr txBox="1"/>
          <p:nvPr/>
        </p:nvSpPr>
        <p:spPr>
          <a:xfrm rot="19933902">
            <a:off x="7891686" y="4617822"/>
            <a:ext cx="3807004" cy="861774"/>
          </a:xfrm>
          <a:prstGeom prst="rect">
            <a:avLst/>
          </a:prstGeom>
          <a:noFill/>
        </p:spPr>
        <p:txBody>
          <a:bodyPr wrap="none" rtlCol="0">
            <a:spAutoFit/>
          </a:bodyPr>
          <a:lstStyle/>
          <a:p>
            <a:r>
              <a:rPr lang="de-DE" i="1" dirty="0" err="1">
                <a:solidFill>
                  <a:srgbClr val="FF0000"/>
                </a:solidFill>
              </a:rPr>
              <a:t>If</a:t>
            </a:r>
            <a:r>
              <a:rPr lang="de-DE" i="1" dirty="0">
                <a:solidFill>
                  <a:srgbClr val="FF0000"/>
                </a:solidFill>
              </a:rPr>
              <a:t> </a:t>
            </a:r>
            <a:r>
              <a:rPr lang="de-DE" i="1" dirty="0" err="1">
                <a:solidFill>
                  <a:srgbClr val="FF0000"/>
                </a:solidFill>
              </a:rPr>
              <a:t>things</a:t>
            </a:r>
            <a:r>
              <a:rPr lang="de-DE" i="1" dirty="0">
                <a:solidFill>
                  <a:srgbClr val="FF0000"/>
                </a:solidFill>
              </a:rPr>
              <a:t> </a:t>
            </a:r>
            <a:r>
              <a:rPr lang="de-DE" i="1" dirty="0" err="1">
                <a:solidFill>
                  <a:srgbClr val="FF0000"/>
                </a:solidFill>
              </a:rPr>
              <a:t>don‘t</a:t>
            </a:r>
            <a:r>
              <a:rPr lang="de-DE" i="1" dirty="0">
                <a:solidFill>
                  <a:srgbClr val="FF0000"/>
                </a:solidFill>
              </a:rPr>
              <a:t> </a:t>
            </a:r>
            <a:r>
              <a:rPr lang="de-DE" i="1" dirty="0" err="1">
                <a:solidFill>
                  <a:srgbClr val="FF0000"/>
                </a:solidFill>
              </a:rPr>
              <a:t>work</a:t>
            </a:r>
            <a:r>
              <a:rPr lang="de-DE" i="1" dirty="0">
                <a:solidFill>
                  <a:srgbClr val="FF0000"/>
                </a:solidFill>
              </a:rPr>
              <a:t> </a:t>
            </a:r>
            <a:r>
              <a:rPr lang="de-DE" i="1" dirty="0" err="1">
                <a:solidFill>
                  <a:srgbClr val="FF0000"/>
                </a:solidFill>
              </a:rPr>
              <a:t>as</a:t>
            </a:r>
            <a:r>
              <a:rPr lang="de-DE" i="1" dirty="0">
                <a:solidFill>
                  <a:srgbClr val="FF0000"/>
                </a:solidFill>
              </a:rPr>
              <a:t> </a:t>
            </a:r>
            <a:r>
              <a:rPr lang="de-DE" i="1" dirty="0" err="1">
                <a:solidFill>
                  <a:srgbClr val="FF0000"/>
                </a:solidFill>
              </a:rPr>
              <a:t>expected</a:t>
            </a:r>
            <a:r>
              <a:rPr lang="de-DE" i="1" dirty="0">
                <a:solidFill>
                  <a:srgbClr val="FF0000"/>
                </a:solidFill>
              </a:rPr>
              <a:t>:</a:t>
            </a:r>
          </a:p>
          <a:p>
            <a:r>
              <a:rPr lang="de-DE" i="1" dirty="0">
                <a:solidFill>
                  <a:srgbClr val="FF0000"/>
                </a:solidFill>
              </a:rPr>
              <a:t>Restart VS Code</a:t>
            </a:r>
          </a:p>
          <a:p>
            <a:r>
              <a:rPr lang="de-DE" sz="1400" i="1" dirty="0">
                <a:solidFill>
                  <a:srgbClr val="FF0000"/>
                </a:solidFill>
              </a:rPr>
              <a:t>(e.g., </a:t>
            </a:r>
            <a:r>
              <a:rPr lang="de-DE" sz="1400" i="1" dirty="0" err="1">
                <a:solidFill>
                  <a:srgbClr val="FF0000"/>
                </a:solidFill>
              </a:rPr>
              <a:t>if</a:t>
            </a:r>
            <a:r>
              <a:rPr lang="de-DE" sz="1400" i="1" dirty="0">
                <a:solidFill>
                  <a:srgbClr val="FF0000"/>
                </a:solidFill>
              </a:rPr>
              <a:t> </a:t>
            </a:r>
            <a:r>
              <a:rPr lang="de-DE" sz="1400" i="1" dirty="0" err="1">
                <a:solidFill>
                  <a:srgbClr val="FF0000"/>
                </a:solidFill>
              </a:rPr>
              <a:t>you‘ve</a:t>
            </a:r>
            <a:r>
              <a:rPr lang="de-DE" sz="1400" i="1" dirty="0">
                <a:solidFill>
                  <a:srgbClr val="FF0000"/>
                </a:solidFill>
              </a:rPr>
              <a:t> </a:t>
            </a:r>
            <a:r>
              <a:rPr lang="de-DE" sz="1400" i="1" dirty="0" err="1">
                <a:solidFill>
                  <a:srgbClr val="FF0000"/>
                </a:solidFill>
              </a:rPr>
              <a:t>changed</a:t>
            </a:r>
            <a:r>
              <a:rPr lang="de-DE" sz="1400" i="1" dirty="0">
                <a:solidFill>
                  <a:srgbClr val="FF0000"/>
                </a:solidFill>
              </a:rPr>
              <a:t> </a:t>
            </a:r>
            <a:r>
              <a:rPr lang="de-DE" sz="1400" i="1" dirty="0" err="1">
                <a:solidFill>
                  <a:srgbClr val="FF0000"/>
                </a:solidFill>
              </a:rPr>
              <a:t>the</a:t>
            </a:r>
            <a:r>
              <a:rPr lang="de-DE" sz="1400" i="1" dirty="0">
                <a:solidFill>
                  <a:srgbClr val="FF0000"/>
                </a:solidFill>
              </a:rPr>
              <a:t> „Web Client Base URL“</a:t>
            </a:r>
          </a:p>
        </p:txBody>
      </p:sp>
    </p:spTree>
    <p:extLst>
      <p:ext uri="{BB962C8B-B14F-4D97-AF65-F5344CB8AC3E}">
        <p14:creationId xmlns:p14="http://schemas.microsoft.com/office/powerpoint/2010/main" val="233456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9" grpId="0" animBg="1"/>
      <p:bldP spid="20" grpId="0" animBg="1"/>
      <p:bldP spid="21" grpId="0" animBg="1"/>
      <p:bldP spid="24" grpId="0" animBg="1"/>
      <p:bldP spid="25" grpId="0" animBg="1"/>
      <p:bldP spid="27" grpId="0" animBg="1"/>
      <p:bldP spid="28" grpId="0" animBg="1"/>
      <p:bldP spid="58" grpId="0" animBg="1"/>
      <p:bldP spid="36" grpId="0" animBg="1"/>
      <p:bldP spid="46" grpId="0" animBg="1"/>
      <p:bldP spid="47" grpId="0" animBg="1"/>
      <p:bldP spid="55" grpId="0" animBg="1"/>
      <p:bldP spid="5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FF799914-916F-4C22-84C9-91FB68E786B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7" r="7"/>
          <a:stretch>
            <a:fillRect/>
          </a:stretch>
        </p:blipFill>
        <p:spPr>
          <a:xfrm>
            <a:off x="0" y="170375"/>
            <a:ext cx="12186000" cy="6678000"/>
          </a:xfrm>
        </p:spPr>
      </p:pic>
      <p:sp>
        <p:nvSpPr>
          <p:cNvPr id="8" name="Textplatzhalter 7">
            <a:extLst>
              <a:ext uri="{FF2B5EF4-FFF2-40B4-BE49-F238E27FC236}">
                <a16:creationId xmlns:a16="http://schemas.microsoft.com/office/drawing/2014/main" id="{31AD6BD8-FE28-42F0-ABBC-4DC063BF42E2}"/>
              </a:ext>
            </a:extLst>
          </p:cNvPr>
          <p:cNvSpPr>
            <a:spLocks noGrp="1"/>
          </p:cNvSpPr>
          <p:nvPr>
            <p:ph type="body" sz="quarter" idx="14"/>
          </p:nvPr>
        </p:nvSpPr>
        <p:spPr/>
        <p:txBody>
          <a:bodyPr/>
          <a:lstStyle/>
          <a:p>
            <a:r>
              <a:rPr lang="de-DE" dirty="0"/>
              <a:t>AL Development </a:t>
            </a:r>
            <a:r>
              <a:rPr lang="de-DE" dirty="0" err="1"/>
              <a:t>against</a:t>
            </a:r>
            <a:r>
              <a:rPr lang="de-DE" dirty="0"/>
              <a:t> BC – „Architecture“</a:t>
            </a:r>
          </a:p>
          <a:p>
            <a:r>
              <a:rPr lang="de-DE" dirty="0"/>
              <a:t>Create / Setup AL Projects - </a:t>
            </a:r>
            <a:r>
              <a:rPr lang="de-DE" dirty="0" err="1"/>
              <a:t>Overview</a:t>
            </a:r>
            <a:endParaRPr lang="de-DE" dirty="0"/>
          </a:p>
          <a:p>
            <a:r>
              <a:rPr lang="de-DE" dirty="0" err="1"/>
              <a:t>Specifying</a:t>
            </a:r>
            <a:r>
              <a:rPr lang="de-DE" dirty="0"/>
              <a:t> BC Target – </a:t>
            </a:r>
            <a:r>
              <a:rPr lang="de-DE" dirty="0" err="1"/>
              <a:t>launch.json</a:t>
            </a:r>
            <a:endParaRPr lang="de-DE" dirty="0"/>
          </a:p>
          <a:p>
            <a:r>
              <a:rPr lang="de-DE" dirty="0" err="1"/>
              <a:t>Specifying</a:t>
            </a:r>
            <a:r>
              <a:rPr lang="de-DE" dirty="0"/>
              <a:t> Extensions(APP) – </a:t>
            </a:r>
            <a:r>
              <a:rPr lang="de-DE" dirty="0" err="1"/>
              <a:t>app.json</a:t>
            </a:r>
            <a:endParaRPr lang="de-DE" dirty="0"/>
          </a:p>
          <a:p>
            <a:r>
              <a:rPr lang="de-DE" dirty="0"/>
              <a:t>Providing Target (APP) Information - Symbols</a:t>
            </a:r>
          </a:p>
          <a:p>
            <a:r>
              <a:rPr lang="de-DE" dirty="0" err="1"/>
              <a:t>Some</a:t>
            </a:r>
            <a:r>
              <a:rPr lang="de-DE" dirty="0"/>
              <a:t> </a:t>
            </a:r>
            <a:r>
              <a:rPr lang="de-DE" dirty="0" err="1"/>
              <a:t>Remarks</a:t>
            </a:r>
            <a:endParaRPr lang="de-DE" dirty="0"/>
          </a:p>
          <a:p>
            <a:r>
              <a:rPr lang="de-DE" dirty="0" err="1"/>
              <a:t>HandsOn</a:t>
            </a:r>
            <a:r>
              <a:rPr lang="de-DE" dirty="0"/>
              <a:t>: „Hello World“</a:t>
            </a:r>
          </a:p>
          <a:p>
            <a:r>
              <a:rPr lang="de-DE" b="1" dirty="0">
                <a:solidFill>
                  <a:srgbClr val="FF0000"/>
                </a:solidFill>
              </a:rPr>
              <a:t>(De-) </a:t>
            </a:r>
            <a:r>
              <a:rPr lang="de-DE" b="1" dirty="0" err="1">
                <a:solidFill>
                  <a:srgbClr val="FF0000"/>
                </a:solidFill>
              </a:rPr>
              <a:t>Installing</a:t>
            </a:r>
            <a:r>
              <a:rPr lang="de-DE" b="1" dirty="0">
                <a:solidFill>
                  <a:srgbClr val="FF0000"/>
                </a:solidFill>
              </a:rPr>
              <a:t> </a:t>
            </a:r>
            <a:r>
              <a:rPr lang="de-DE" b="1" dirty="0" err="1">
                <a:solidFill>
                  <a:srgbClr val="FF0000"/>
                </a:solidFill>
              </a:rPr>
              <a:t>the</a:t>
            </a:r>
            <a:r>
              <a:rPr lang="de-DE" b="1" dirty="0">
                <a:solidFill>
                  <a:srgbClr val="FF0000"/>
                </a:solidFill>
              </a:rPr>
              <a:t> </a:t>
            </a:r>
            <a:r>
              <a:rPr lang="de-DE" b="1" dirty="0" err="1">
                <a:solidFill>
                  <a:srgbClr val="FF0000"/>
                </a:solidFill>
              </a:rPr>
              <a:t>app</a:t>
            </a:r>
            <a:endParaRPr lang="de-DE" b="1" dirty="0">
              <a:solidFill>
                <a:srgbClr val="FF0000"/>
              </a:solidFill>
            </a:endParaRPr>
          </a:p>
          <a:p>
            <a:endParaRPr lang="de-DE" dirty="0"/>
          </a:p>
        </p:txBody>
      </p:sp>
      <p:sp>
        <p:nvSpPr>
          <p:cNvPr id="3" name="Datumsplatzhalter 2">
            <a:extLst>
              <a:ext uri="{FF2B5EF4-FFF2-40B4-BE49-F238E27FC236}">
                <a16:creationId xmlns:a16="http://schemas.microsoft.com/office/drawing/2014/main" id="{164A01F6-C388-4CE6-B596-1B0CE7D9652B}"/>
              </a:ext>
            </a:extLst>
          </p:cNvPr>
          <p:cNvSpPr>
            <a:spLocks noGrp="1"/>
          </p:cNvSpPr>
          <p:nvPr>
            <p:ph type="dt" sz="half" idx="10"/>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C3EE151A-BE81-42C1-A4A4-75986EF31587}"/>
              </a:ext>
            </a:extLst>
          </p:cNvPr>
          <p:cNvSpPr>
            <a:spLocks noGrp="1"/>
          </p:cNvSpPr>
          <p:nvPr>
            <p:ph type="sldNum" sz="quarter" idx="12"/>
          </p:nvPr>
        </p:nvSpPr>
        <p:spPr/>
        <p:txBody>
          <a:bodyPr/>
          <a:lstStyle/>
          <a:p>
            <a:r>
              <a:rPr lang="de-DE"/>
              <a:t> </a:t>
            </a:r>
            <a:fld id="{F0389FF0-EA6C-204E-82DF-16D97CC1B00E}" type="slidenum">
              <a:rPr lang="de-DE" smtClean="0"/>
              <a:pPr/>
              <a:t>46</a:t>
            </a:fld>
            <a:endParaRPr lang="de-DE"/>
          </a:p>
        </p:txBody>
      </p:sp>
      <p:sp>
        <p:nvSpPr>
          <p:cNvPr id="6" name="Titel 5">
            <a:extLst>
              <a:ext uri="{FF2B5EF4-FFF2-40B4-BE49-F238E27FC236}">
                <a16:creationId xmlns:a16="http://schemas.microsoft.com/office/drawing/2014/main" id="{69DE2C87-02B6-47CA-9F15-82079121D756}"/>
              </a:ext>
            </a:extLst>
          </p:cNvPr>
          <p:cNvSpPr>
            <a:spLocks noGrp="1"/>
          </p:cNvSpPr>
          <p:nvPr>
            <p:ph type="title"/>
          </p:nvPr>
        </p:nvSpPr>
        <p:spPr>
          <a:xfrm>
            <a:off x="360000" y="1260000"/>
            <a:ext cx="5739175" cy="720197"/>
          </a:xfrm>
        </p:spPr>
        <p:txBody>
          <a:bodyPr/>
          <a:lstStyle/>
          <a:p>
            <a:r>
              <a:rPr lang="en-US" dirty="0"/>
              <a:t>Boundary Conditions / Setups </a:t>
            </a:r>
            <a:br>
              <a:rPr lang="en-US" dirty="0"/>
            </a:br>
            <a:r>
              <a:rPr lang="en-US" dirty="0" err="1"/>
              <a:t>HowTo</a:t>
            </a:r>
            <a:r>
              <a:rPr lang="en-US" dirty="0"/>
              <a:t> handle a Project</a:t>
            </a:r>
            <a:endParaRPr lang="de-DE" dirty="0"/>
          </a:p>
        </p:txBody>
      </p:sp>
    </p:spTree>
    <p:extLst>
      <p:ext uri="{BB962C8B-B14F-4D97-AF65-F5344CB8AC3E}">
        <p14:creationId xmlns:p14="http://schemas.microsoft.com/office/powerpoint/2010/main" val="41864335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2" name="Rechteck 21">
            <a:extLst>
              <a:ext uri="{FF2B5EF4-FFF2-40B4-BE49-F238E27FC236}">
                <a16:creationId xmlns:a16="http://schemas.microsoft.com/office/drawing/2014/main" id="{2B1B5395-DE8D-4138-8BFB-4940B608A9D5}"/>
              </a:ext>
            </a:extLst>
          </p:cNvPr>
          <p:cNvSpPr/>
          <p:nvPr/>
        </p:nvSpPr>
        <p:spPr>
          <a:xfrm>
            <a:off x="11174173"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a:t> </a:t>
            </a:r>
            <a:fld id="{F0389FF0-EA6C-204E-82DF-16D97CC1B00E}" type="slidenum">
              <a:rPr lang="de-DE" smtClean="0"/>
              <a:pPr/>
              <a:t>47</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0000" y="360000"/>
            <a:ext cx="11466000" cy="720000"/>
          </a:xfrm>
        </p:spPr>
        <p:txBody>
          <a:bodyPr anchor="t" anchorCtr="0"/>
          <a:lstStyle/>
          <a:p>
            <a:r>
              <a:rPr lang="en-US" dirty="0" err="1"/>
              <a:t>HandsOn</a:t>
            </a:r>
            <a:r>
              <a:rPr lang="en-US" dirty="0"/>
              <a:t> </a:t>
            </a:r>
            <a:r>
              <a:rPr lang="de-DE" dirty="0"/>
              <a:t> – </a:t>
            </a:r>
            <a:r>
              <a:rPr lang="de-DE" dirty="0" err="1"/>
              <a:t>Exercise</a:t>
            </a:r>
            <a:r>
              <a:rPr lang="de-DE" dirty="0"/>
              <a:t> 2 |</a:t>
            </a:r>
            <a:r>
              <a:rPr lang="en-US" dirty="0"/>
              <a:t> Deinstalling the app (via Client)</a:t>
            </a:r>
            <a:endParaRPr lang="de-DE" dirty="0">
              <a:solidFill>
                <a:schemeClr val="bg2"/>
              </a:solidFill>
            </a:endParaRPr>
          </a:p>
        </p:txBody>
      </p:sp>
      <p:sp>
        <p:nvSpPr>
          <p:cNvPr id="34" name="Rechteck 33">
            <a:extLst>
              <a:ext uri="{FF2B5EF4-FFF2-40B4-BE49-F238E27FC236}">
                <a16:creationId xmlns:a16="http://schemas.microsoft.com/office/drawing/2014/main" id="{946D461E-138A-4CD7-9906-FF5568B0FB5C}"/>
              </a:ext>
            </a:extLst>
          </p:cNvPr>
          <p:cNvSpPr/>
          <p:nvPr/>
        </p:nvSpPr>
        <p:spPr>
          <a:xfrm>
            <a:off x="359999" y="1378950"/>
            <a:ext cx="3316851" cy="51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Open Client</a:t>
            </a:r>
            <a:endParaRPr lang="en-GB" dirty="0">
              <a:solidFill>
                <a:srgbClr val="002060"/>
              </a:solidFill>
            </a:endParaRPr>
          </a:p>
        </p:txBody>
      </p:sp>
      <p:sp>
        <p:nvSpPr>
          <p:cNvPr id="40" name="Rechteck 39">
            <a:extLst>
              <a:ext uri="{FF2B5EF4-FFF2-40B4-BE49-F238E27FC236}">
                <a16:creationId xmlns:a16="http://schemas.microsoft.com/office/drawing/2014/main" id="{FAA6F452-3FA1-4884-9604-93A0C687AF8F}"/>
              </a:ext>
            </a:extLst>
          </p:cNvPr>
          <p:cNvSpPr/>
          <p:nvPr/>
        </p:nvSpPr>
        <p:spPr>
          <a:xfrm>
            <a:off x="359999" y="3196131"/>
            <a:ext cx="3316852" cy="61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Search „Extension Management“</a:t>
            </a:r>
            <a:endParaRPr lang="en-GB" dirty="0">
              <a:solidFill>
                <a:srgbClr val="002060"/>
              </a:solidFill>
            </a:endParaRPr>
          </a:p>
        </p:txBody>
      </p:sp>
      <p:sp>
        <p:nvSpPr>
          <p:cNvPr id="41" name="Rechteck 40">
            <a:extLst>
              <a:ext uri="{FF2B5EF4-FFF2-40B4-BE49-F238E27FC236}">
                <a16:creationId xmlns:a16="http://schemas.microsoft.com/office/drawing/2014/main" id="{EA9CA74E-C038-4C92-A281-D9FB121D8E63}"/>
              </a:ext>
            </a:extLst>
          </p:cNvPr>
          <p:cNvSpPr/>
          <p:nvPr/>
        </p:nvSpPr>
        <p:spPr>
          <a:xfrm>
            <a:off x="4312657" y="3196132"/>
            <a:ext cx="3252796" cy="6149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060"/>
                </a:solidFill>
              </a:rPr>
              <a:t>Press “Show more options” </a:t>
            </a:r>
          </a:p>
          <a:p>
            <a:r>
              <a:rPr lang="en-GB" sz="1600" dirty="0">
                <a:solidFill>
                  <a:srgbClr val="002060"/>
                </a:solidFill>
              </a:rPr>
              <a:t>and choose “Uninstall”</a:t>
            </a:r>
          </a:p>
        </p:txBody>
      </p:sp>
      <p:cxnSp>
        <p:nvCxnSpPr>
          <p:cNvPr id="62" name="Gerade Verbindung mit Pfeil 61">
            <a:extLst>
              <a:ext uri="{FF2B5EF4-FFF2-40B4-BE49-F238E27FC236}">
                <a16:creationId xmlns:a16="http://schemas.microsoft.com/office/drawing/2014/main" id="{C3AE70F3-8F8D-4478-8395-DA281587EE06}"/>
              </a:ext>
            </a:extLst>
          </p:cNvPr>
          <p:cNvCxnSpPr>
            <a:cxnSpLocks/>
            <a:stCxn id="40" idx="3"/>
            <a:endCxn id="41" idx="1"/>
          </p:cNvCxnSpPr>
          <p:nvPr/>
        </p:nvCxnSpPr>
        <p:spPr>
          <a:xfrm>
            <a:off x="3676851" y="3503590"/>
            <a:ext cx="635806"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63">
            <a:extLst>
              <a:ext uri="{FF2B5EF4-FFF2-40B4-BE49-F238E27FC236}">
                <a16:creationId xmlns:a16="http://schemas.microsoft.com/office/drawing/2014/main" id="{7090CCF2-5475-47DF-B328-42C3D9DD50EF}"/>
              </a:ext>
            </a:extLst>
          </p:cNvPr>
          <p:cNvCxnSpPr>
            <a:cxnSpLocks/>
            <a:stCxn id="34" idx="2"/>
            <a:endCxn id="40" idx="0"/>
          </p:cNvCxnSpPr>
          <p:nvPr/>
        </p:nvCxnSpPr>
        <p:spPr>
          <a:xfrm>
            <a:off x="2018425" y="1889088"/>
            <a:ext cx="0" cy="130704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321446CD-8325-45D2-8DAB-4A34E9F4C318}"/>
              </a:ext>
            </a:extLst>
          </p:cNvPr>
          <p:cNvPicPr>
            <a:picLocks noChangeAspect="1"/>
          </p:cNvPicPr>
          <p:nvPr/>
        </p:nvPicPr>
        <p:blipFill>
          <a:blip r:embed="rId3"/>
          <a:stretch>
            <a:fillRect/>
          </a:stretch>
        </p:blipFill>
        <p:spPr>
          <a:xfrm>
            <a:off x="9306000" y="1773823"/>
            <a:ext cx="1928672" cy="1729766"/>
          </a:xfrm>
          <a:prstGeom prst="rect">
            <a:avLst/>
          </a:prstGeom>
        </p:spPr>
      </p:pic>
      <p:sp>
        <p:nvSpPr>
          <p:cNvPr id="18" name="Textfeld 17">
            <a:extLst>
              <a:ext uri="{FF2B5EF4-FFF2-40B4-BE49-F238E27FC236}">
                <a16:creationId xmlns:a16="http://schemas.microsoft.com/office/drawing/2014/main" id="{1772B923-C8AB-40CF-BF16-DF337834799A}"/>
              </a:ext>
            </a:extLst>
          </p:cNvPr>
          <p:cNvSpPr txBox="1"/>
          <p:nvPr/>
        </p:nvSpPr>
        <p:spPr>
          <a:xfrm>
            <a:off x="9211377" y="3811048"/>
            <a:ext cx="2421112" cy="523220"/>
          </a:xfrm>
          <a:prstGeom prst="rect">
            <a:avLst/>
          </a:prstGeom>
          <a:noFill/>
        </p:spPr>
        <p:txBody>
          <a:bodyPr wrap="none" rtlCol="0">
            <a:spAutoFit/>
          </a:bodyPr>
          <a:lstStyle/>
          <a:p>
            <a:r>
              <a:rPr lang="de-DE" sz="1400" dirty="0"/>
              <a:t>Extension </a:t>
            </a:r>
            <a:r>
              <a:rPr lang="de-DE" sz="1400" dirty="0" err="1"/>
              <a:t>is</a:t>
            </a:r>
            <a:r>
              <a:rPr lang="de-DE" sz="1400" dirty="0"/>
              <a:t> </a:t>
            </a:r>
            <a:r>
              <a:rPr lang="de-DE" sz="1400" dirty="0" err="1"/>
              <a:t>now</a:t>
            </a:r>
            <a:r>
              <a:rPr lang="de-DE" sz="1400" dirty="0"/>
              <a:t> „</a:t>
            </a:r>
            <a:r>
              <a:rPr lang="de-DE" sz="1400" dirty="0" err="1"/>
              <a:t>Uninstalled</a:t>
            </a:r>
            <a:r>
              <a:rPr lang="de-DE" sz="1400" dirty="0"/>
              <a:t>“</a:t>
            </a:r>
          </a:p>
          <a:p>
            <a:r>
              <a:rPr lang="de-DE" sz="1400" dirty="0"/>
              <a:t>but not „</a:t>
            </a:r>
            <a:r>
              <a:rPr lang="de-DE" sz="1400" dirty="0" err="1"/>
              <a:t>Unpublished</a:t>
            </a:r>
            <a:r>
              <a:rPr lang="de-DE" sz="1400" dirty="0"/>
              <a:t>“</a:t>
            </a:r>
            <a:endParaRPr lang="en-GB" sz="1400" dirty="0"/>
          </a:p>
        </p:txBody>
      </p:sp>
      <p:cxnSp>
        <p:nvCxnSpPr>
          <p:cNvPr id="20" name="Gerade Verbindung mit Pfeil 19">
            <a:extLst>
              <a:ext uri="{FF2B5EF4-FFF2-40B4-BE49-F238E27FC236}">
                <a16:creationId xmlns:a16="http://schemas.microsoft.com/office/drawing/2014/main" id="{2DC3DB20-A174-4D42-817A-D1CB84A378F7}"/>
              </a:ext>
            </a:extLst>
          </p:cNvPr>
          <p:cNvCxnSpPr>
            <a:stCxn id="16" idx="1"/>
            <a:endCxn id="41" idx="3"/>
          </p:cNvCxnSpPr>
          <p:nvPr/>
        </p:nvCxnSpPr>
        <p:spPr>
          <a:xfrm flipH="1">
            <a:off x="7565453" y="2638706"/>
            <a:ext cx="1740547" cy="864884"/>
          </a:xfrm>
          <a:prstGeom prst="straightConnector1">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51" name="Gerade Verbindung mit Pfeil 50">
            <a:extLst>
              <a:ext uri="{FF2B5EF4-FFF2-40B4-BE49-F238E27FC236}">
                <a16:creationId xmlns:a16="http://schemas.microsoft.com/office/drawing/2014/main" id="{40EEB4FF-421F-41B6-9813-2E48ADAF39CA}"/>
              </a:ext>
            </a:extLst>
          </p:cNvPr>
          <p:cNvCxnSpPr>
            <a:cxnSpLocks/>
            <a:stCxn id="41" idx="3"/>
            <a:endCxn id="18" idx="1"/>
          </p:cNvCxnSpPr>
          <p:nvPr/>
        </p:nvCxnSpPr>
        <p:spPr>
          <a:xfrm>
            <a:off x="7565453" y="3503590"/>
            <a:ext cx="1645924" cy="569068"/>
          </a:xfrm>
          <a:prstGeom prst="straightConnector1">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54" name="Rechteck 53">
            <a:extLst>
              <a:ext uri="{FF2B5EF4-FFF2-40B4-BE49-F238E27FC236}">
                <a16:creationId xmlns:a16="http://schemas.microsoft.com/office/drawing/2014/main" id="{AC1890EB-AC8C-4195-82E3-F80686FBE387}"/>
              </a:ext>
            </a:extLst>
          </p:cNvPr>
          <p:cNvSpPr/>
          <p:nvPr/>
        </p:nvSpPr>
        <p:spPr>
          <a:xfrm>
            <a:off x="4312657" y="4503176"/>
            <a:ext cx="3252796" cy="6149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060"/>
                </a:solidFill>
              </a:rPr>
              <a:t>Press “Show more options” </a:t>
            </a:r>
          </a:p>
          <a:p>
            <a:r>
              <a:rPr lang="en-GB" sz="1600" dirty="0">
                <a:solidFill>
                  <a:srgbClr val="002060"/>
                </a:solidFill>
              </a:rPr>
              <a:t>and choose “Unpublish”</a:t>
            </a:r>
          </a:p>
        </p:txBody>
      </p:sp>
      <p:cxnSp>
        <p:nvCxnSpPr>
          <p:cNvPr id="55" name="Gerade Verbindung mit Pfeil 54">
            <a:extLst>
              <a:ext uri="{FF2B5EF4-FFF2-40B4-BE49-F238E27FC236}">
                <a16:creationId xmlns:a16="http://schemas.microsoft.com/office/drawing/2014/main" id="{E9E66237-6070-45D5-A58F-E36D160CD7AA}"/>
              </a:ext>
            </a:extLst>
          </p:cNvPr>
          <p:cNvCxnSpPr>
            <a:cxnSpLocks/>
            <a:stCxn id="41" idx="2"/>
            <a:endCxn id="54" idx="0"/>
          </p:cNvCxnSpPr>
          <p:nvPr/>
        </p:nvCxnSpPr>
        <p:spPr>
          <a:xfrm>
            <a:off x="5939055" y="3811048"/>
            <a:ext cx="0" cy="692128"/>
          </a:xfrm>
          <a:prstGeom prst="straightConnector1">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58" name="Textfeld 57">
            <a:extLst>
              <a:ext uri="{FF2B5EF4-FFF2-40B4-BE49-F238E27FC236}">
                <a16:creationId xmlns:a16="http://schemas.microsoft.com/office/drawing/2014/main" id="{3E5510E1-39F5-41CC-96D1-78B7A7D1CEE4}"/>
              </a:ext>
            </a:extLst>
          </p:cNvPr>
          <p:cNvSpPr txBox="1"/>
          <p:nvPr/>
        </p:nvSpPr>
        <p:spPr>
          <a:xfrm>
            <a:off x="9211377" y="4549024"/>
            <a:ext cx="2775183" cy="523220"/>
          </a:xfrm>
          <a:prstGeom prst="rect">
            <a:avLst/>
          </a:prstGeom>
          <a:noFill/>
        </p:spPr>
        <p:txBody>
          <a:bodyPr wrap="none" rtlCol="0">
            <a:spAutoFit/>
          </a:bodyPr>
          <a:lstStyle/>
          <a:p>
            <a:r>
              <a:rPr lang="de-DE" sz="1400" dirty="0"/>
              <a:t>Extension </a:t>
            </a:r>
            <a:r>
              <a:rPr lang="de-DE" sz="1400" dirty="0" err="1"/>
              <a:t>is</a:t>
            </a:r>
            <a:r>
              <a:rPr lang="de-DE" sz="1400" dirty="0"/>
              <a:t> </a:t>
            </a:r>
            <a:r>
              <a:rPr lang="de-DE" sz="1400" dirty="0" err="1"/>
              <a:t>now</a:t>
            </a:r>
            <a:r>
              <a:rPr lang="de-DE" sz="1400" dirty="0"/>
              <a:t> </a:t>
            </a:r>
          </a:p>
          <a:p>
            <a:r>
              <a:rPr lang="de-DE" sz="1400" dirty="0"/>
              <a:t>„</a:t>
            </a:r>
            <a:r>
              <a:rPr lang="de-DE" sz="1400" dirty="0" err="1"/>
              <a:t>no</a:t>
            </a:r>
            <a:r>
              <a:rPr lang="de-DE" sz="1400" dirty="0"/>
              <a:t> </a:t>
            </a:r>
            <a:r>
              <a:rPr lang="de-DE" sz="1400" dirty="0" err="1"/>
              <a:t>longer</a:t>
            </a:r>
            <a:r>
              <a:rPr lang="de-DE" sz="1400" dirty="0"/>
              <a:t> </a:t>
            </a:r>
            <a:r>
              <a:rPr lang="de-DE" sz="1400" dirty="0" err="1"/>
              <a:t>available</a:t>
            </a:r>
            <a:r>
              <a:rPr lang="de-DE" sz="1400" dirty="0"/>
              <a:t> on </a:t>
            </a:r>
            <a:r>
              <a:rPr lang="de-DE" sz="1400" dirty="0" err="1"/>
              <a:t>the</a:t>
            </a:r>
            <a:r>
              <a:rPr lang="de-DE" sz="1400" dirty="0"/>
              <a:t> </a:t>
            </a:r>
            <a:r>
              <a:rPr lang="de-DE" sz="1400" dirty="0" err="1"/>
              <a:t>system</a:t>
            </a:r>
            <a:r>
              <a:rPr lang="de-DE" sz="1400" dirty="0"/>
              <a:t>“</a:t>
            </a:r>
          </a:p>
        </p:txBody>
      </p:sp>
      <p:cxnSp>
        <p:nvCxnSpPr>
          <p:cNvPr id="69" name="Gerade Verbindung mit Pfeil 68">
            <a:extLst>
              <a:ext uri="{FF2B5EF4-FFF2-40B4-BE49-F238E27FC236}">
                <a16:creationId xmlns:a16="http://schemas.microsoft.com/office/drawing/2014/main" id="{B8611C71-30D8-4303-8138-FCE9746C555C}"/>
              </a:ext>
            </a:extLst>
          </p:cNvPr>
          <p:cNvCxnSpPr>
            <a:cxnSpLocks/>
            <a:stCxn id="54" idx="3"/>
            <a:endCxn id="58" idx="1"/>
          </p:cNvCxnSpPr>
          <p:nvPr/>
        </p:nvCxnSpPr>
        <p:spPr>
          <a:xfrm>
            <a:off x="7565453" y="4810634"/>
            <a:ext cx="1645924" cy="0"/>
          </a:xfrm>
          <a:prstGeom prst="straightConnector1">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2" name="Rechteck 1">
            <a:extLst>
              <a:ext uri="{FF2B5EF4-FFF2-40B4-BE49-F238E27FC236}">
                <a16:creationId xmlns:a16="http://schemas.microsoft.com/office/drawing/2014/main" id="{7333D3A7-D11B-47F2-A8CF-328E6F236465}"/>
              </a:ext>
            </a:extLst>
          </p:cNvPr>
          <p:cNvSpPr/>
          <p:nvPr/>
        </p:nvSpPr>
        <p:spPr>
          <a:xfrm>
            <a:off x="2901940" y="5425550"/>
            <a:ext cx="6074230" cy="131536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err="1">
                <a:solidFill>
                  <a:srgbClr val="FF0000"/>
                </a:solidFill>
              </a:rPr>
              <a:t>Learn</a:t>
            </a:r>
            <a:r>
              <a:rPr lang="de-DE" sz="1600" dirty="0">
                <a:solidFill>
                  <a:srgbClr val="FF0000"/>
                </a:solidFill>
              </a:rPr>
              <a:t> - </a:t>
            </a:r>
            <a:r>
              <a:rPr lang="de-DE" sz="1600" dirty="0" err="1">
                <a:solidFill>
                  <a:srgbClr val="FF0000"/>
                </a:solidFill>
              </a:rPr>
              <a:t>Why</a:t>
            </a:r>
            <a:r>
              <a:rPr lang="de-DE" sz="1600" dirty="0">
                <a:solidFill>
                  <a:srgbClr val="FF0000"/>
                </a:solidFill>
              </a:rPr>
              <a:t> </a:t>
            </a:r>
            <a:r>
              <a:rPr lang="de-DE" sz="1600" dirty="0" err="1">
                <a:solidFill>
                  <a:srgbClr val="FF0000"/>
                </a:solidFill>
              </a:rPr>
              <a:t>this</a:t>
            </a:r>
            <a:r>
              <a:rPr lang="de-DE" sz="1600" dirty="0">
                <a:solidFill>
                  <a:srgbClr val="FF0000"/>
                </a:solidFill>
              </a:rPr>
              <a:t> 2 </a:t>
            </a:r>
            <a:r>
              <a:rPr lang="de-DE" sz="1600" dirty="0" err="1">
                <a:solidFill>
                  <a:srgbClr val="FF0000"/>
                </a:solidFill>
              </a:rPr>
              <a:t>step</a:t>
            </a:r>
            <a:r>
              <a:rPr lang="de-DE" sz="1600" dirty="0">
                <a:solidFill>
                  <a:srgbClr val="FF0000"/>
                </a:solidFill>
              </a:rPr>
              <a:t> </a:t>
            </a:r>
            <a:r>
              <a:rPr lang="de-DE" sz="1600" dirty="0" err="1">
                <a:solidFill>
                  <a:srgbClr val="FF0000"/>
                </a:solidFill>
              </a:rPr>
              <a:t>procedure</a:t>
            </a:r>
            <a:r>
              <a:rPr lang="de-DE" sz="1600" dirty="0">
                <a:solidFill>
                  <a:srgbClr val="FF0000"/>
                </a:solidFill>
              </a:rPr>
              <a:t>?</a:t>
            </a:r>
          </a:p>
          <a:p>
            <a:r>
              <a:rPr lang="de-DE" sz="1600" dirty="0" err="1">
                <a:solidFill>
                  <a:srgbClr val="FF0000"/>
                </a:solidFill>
              </a:rPr>
              <a:t>To</a:t>
            </a:r>
            <a:r>
              <a:rPr lang="de-DE" sz="1600" dirty="0">
                <a:solidFill>
                  <a:srgbClr val="FF0000"/>
                </a:solidFill>
              </a:rPr>
              <a:t> </a:t>
            </a:r>
            <a:r>
              <a:rPr lang="de-DE" sz="1600" dirty="0" err="1">
                <a:solidFill>
                  <a:srgbClr val="FF0000"/>
                </a:solidFill>
              </a:rPr>
              <a:t>be</a:t>
            </a:r>
            <a:r>
              <a:rPr lang="de-DE" sz="1600" dirty="0">
                <a:solidFill>
                  <a:srgbClr val="FF0000"/>
                </a:solidFill>
              </a:rPr>
              <a:t> </a:t>
            </a:r>
            <a:r>
              <a:rPr lang="de-DE" sz="1600" dirty="0" err="1">
                <a:solidFill>
                  <a:srgbClr val="FF0000"/>
                </a:solidFill>
              </a:rPr>
              <a:t>able</a:t>
            </a:r>
            <a:r>
              <a:rPr lang="de-DE" sz="1600" dirty="0">
                <a:solidFill>
                  <a:srgbClr val="FF0000"/>
                </a:solidFill>
              </a:rPr>
              <a:t> </a:t>
            </a:r>
            <a:r>
              <a:rPr lang="de-DE" sz="1600" dirty="0" err="1">
                <a:solidFill>
                  <a:srgbClr val="FF0000"/>
                </a:solidFill>
              </a:rPr>
              <a:t>to</a:t>
            </a:r>
            <a:r>
              <a:rPr lang="de-DE" sz="1600" dirty="0">
                <a:solidFill>
                  <a:srgbClr val="FF0000"/>
                </a:solidFill>
              </a:rPr>
              <a:t> </a:t>
            </a:r>
            <a:r>
              <a:rPr lang="de-DE" sz="1600" dirty="0" err="1">
                <a:solidFill>
                  <a:srgbClr val="FF0000"/>
                </a:solidFill>
              </a:rPr>
              <a:t>have</a:t>
            </a:r>
            <a:r>
              <a:rPr lang="de-DE" sz="1600" dirty="0">
                <a:solidFill>
                  <a:srgbClr val="FF0000"/>
                </a:solidFill>
              </a:rPr>
              <a:t> an </a:t>
            </a:r>
            <a:r>
              <a:rPr lang="de-DE" sz="1600" dirty="0" err="1">
                <a:solidFill>
                  <a:srgbClr val="FF0000"/>
                </a:solidFill>
              </a:rPr>
              <a:t>extension</a:t>
            </a:r>
            <a:r>
              <a:rPr lang="de-DE" sz="1600" dirty="0">
                <a:solidFill>
                  <a:srgbClr val="FF0000"/>
                </a:solidFill>
              </a:rPr>
              <a:t> </a:t>
            </a:r>
            <a:r>
              <a:rPr lang="de-DE" sz="1600" dirty="0" err="1">
                <a:solidFill>
                  <a:srgbClr val="FF0000"/>
                </a:solidFill>
              </a:rPr>
              <a:t>available</a:t>
            </a:r>
            <a:r>
              <a:rPr lang="de-DE" sz="1600" dirty="0">
                <a:solidFill>
                  <a:srgbClr val="FF0000"/>
                </a:solidFill>
              </a:rPr>
              <a:t> on </a:t>
            </a:r>
            <a:r>
              <a:rPr lang="de-DE" sz="1600" dirty="0" err="1">
                <a:solidFill>
                  <a:srgbClr val="FF0000"/>
                </a:solidFill>
              </a:rPr>
              <a:t>dedicated</a:t>
            </a:r>
            <a:r>
              <a:rPr lang="de-DE" sz="1600" dirty="0">
                <a:solidFill>
                  <a:srgbClr val="FF0000"/>
                </a:solidFill>
              </a:rPr>
              <a:t> </a:t>
            </a:r>
            <a:r>
              <a:rPr lang="de-DE" sz="1600" dirty="0" err="1">
                <a:solidFill>
                  <a:srgbClr val="FF0000"/>
                </a:solidFill>
              </a:rPr>
              <a:t>tenants</a:t>
            </a:r>
            <a:r>
              <a:rPr lang="de-DE" sz="1600" dirty="0">
                <a:solidFill>
                  <a:srgbClr val="FF0000"/>
                </a:solidFill>
              </a:rPr>
              <a:t> </a:t>
            </a:r>
            <a:r>
              <a:rPr lang="de-DE" sz="1600" dirty="0" err="1">
                <a:solidFill>
                  <a:srgbClr val="FF0000"/>
                </a:solidFill>
              </a:rPr>
              <a:t>only</a:t>
            </a:r>
            <a:r>
              <a:rPr lang="de-DE" sz="1600" dirty="0">
                <a:solidFill>
                  <a:srgbClr val="FF0000"/>
                </a:solidFill>
              </a:rPr>
              <a:t> </a:t>
            </a:r>
          </a:p>
          <a:p>
            <a:endParaRPr lang="de-DE" sz="1600" dirty="0">
              <a:solidFill>
                <a:srgbClr val="FF0000"/>
              </a:solidFill>
              <a:sym typeface="Wingdings" panose="05000000000000000000" pitchFamily="2" charset="2"/>
            </a:endParaRPr>
          </a:p>
          <a:p>
            <a:r>
              <a:rPr lang="de-DE" sz="1600" dirty="0">
                <a:solidFill>
                  <a:srgbClr val="FF0000"/>
                </a:solidFill>
                <a:sym typeface="Wingdings" panose="05000000000000000000" pitchFamily="2" charset="2"/>
              </a:rPr>
              <a:t> publish </a:t>
            </a:r>
            <a:r>
              <a:rPr lang="de-DE" sz="1600" dirty="0" err="1">
                <a:solidFill>
                  <a:srgbClr val="FF0000"/>
                </a:solidFill>
                <a:sym typeface="Wingdings" panose="05000000000000000000" pitchFamily="2" charset="2"/>
              </a:rPr>
              <a:t>into</a:t>
            </a:r>
            <a:r>
              <a:rPr lang="de-DE" sz="1600" dirty="0">
                <a:solidFill>
                  <a:srgbClr val="FF0000"/>
                </a:solidFill>
                <a:sym typeface="Wingdings" panose="05000000000000000000" pitchFamily="2" charset="2"/>
              </a:rPr>
              <a:t> a </a:t>
            </a:r>
            <a:r>
              <a:rPr lang="de-DE" sz="1600" dirty="0" err="1">
                <a:solidFill>
                  <a:srgbClr val="FF0000"/>
                </a:solidFill>
                <a:sym typeface="Wingdings" panose="05000000000000000000" pitchFamily="2" charset="2"/>
              </a:rPr>
              <a:t>data</a:t>
            </a:r>
            <a:r>
              <a:rPr lang="de-DE" sz="1600" dirty="0">
                <a:solidFill>
                  <a:srgbClr val="FF0000"/>
                </a:solidFill>
                <a:sym typeface="Wingdings" panose="05000000000000000000" pitchFamily="2" charset="2"/>
              </a:rPr>
              <a:t> </a:t>
            </a:r>
            <a:r>
              <a:rPr lang="de-DE" sz="1600" dirty="0" err="1">
                <a:solidFill>
                  <a:srgbClr val="FF0000"/>
                </a:solidFill>
                <a:sym typeface="Wingdings" panose="05000000000000000000" pitchFamily="2" charset="2"/>
              </a:rPr>
              <a:t>base</a:t>
            </a:r>
            <a:endParaRPr lang="de-DE" sz="1600" dirty="0">
              <a:solidFill>
                <a:srgbClr val="FF0000"/>
              </a:solidFill>
              <a:sym typeface="Wingdings" panose="05000000000000000000" pitchFamily="2" charset="2"/>
            </a:endParaRPr>
          </a:p>
          <a:p>
            <a:r>
              <a:rPr lang="de-DE" sz="1600" dirty="0">
                <a:solidFill>
                  <a:srgbClr val="FF0000"/>
                </a:solidFill>
                <a:sym typeface="Wingdings" panose="05000000000000000000" pitchFamily="2" charset="2"/>
              </a:rPr>
              <a:t> </a:t>
            </a:r>
            <a:r>
              <a:rPr lang="de-DE" sz="1600" dirty="0" err="1">
                <a:solidFill>
                  <a:srgbClr val="FF0000"/>
                </a:solidFill>
                <a:sym typeface="Wingdings" panose="05000000000000000000" pitchFamily="2" charset="2"/>
              </a:rPr>
              <a:t>Install</a:t>
            </a:r>
            <a:r>
              <a:rPr lang="de-DE" sz="1600" dirty="0">
                <a:solidFill>
                  <a:srgbClr val="FF0000"/>
                </a:solidFill>
                <a:sym typeface="Wingdings" panose="05000000000000000000" pitchFamily="2" charset="2"/>
              </a:rPr>
              <a:t> </a:t>
            </a:r>
            <a:r>
              <a:rPr lang="de-DE" sz="1600" dirty="0" err="1">
                <a:solidFill>
                  <a:srgbClr val="FF0000"/>
                </a:solidFill>
                <a:sym typeface="Wingdings" panose="05000000000000000000" pitchFamily="2" charset="2"/>
              </a:rPr>
              <a:t>into</a:t>
            </a:r>
            <a:r>
              <a:rPr lang="de-DE" sz="1600" dirty="0">
                <a:solidFill>
                  <a:srgbClr val="FF0000"/>
                </a:solidFill>
                <a:sym typeface="Wingdings" panose="05000000000000000000" pitchFamily="2" charset="2"/>
              </a:rPr>
              <a:t> a </a:t>
            </a:r>
            <a:r>
              <a:rPr lang="de-DE" sz="1600" dirty="0" err="1">
                <a:solidFill>
                  <a:srgbClr val="FF0000"/>
                </a:solidFill>
                <a:sym typeface="Wingdings" panose="05000000000000000000" pitchFamily="2" charset="2"/>
              </a:rPr>
              <a:t>tenant</a:t>
            </a:r>
            <a:endParaRPr lang="en-GB" sz="1600" dirty="0">
              <a:solidFill>
                <a:srgbClr val="FF0000"/>
              </a:solidFill>
            </a:endParaRPr>
          </a:p>
        </p:txBody>
      </p:sp>
      <p:cxnSp>
        <p:nvCxnSpPr>
          <p:cNvPr id="21" name="Gerade Verbindung mit Pfeil 20">
            <a:extLst>
              <a:ext uri="{FF2B5EF4-FFF2-40B4-BE49-F238E27FC236}">
                <a16:creationId xmlns:a16="http://schemas.microsoft.com/office/drawing/2014/main" id="{078BB8F4-EB10-41EA-9439-EA806EC51AA7}"/>
              </a:ext>
            </a:extLst>
          </p:cNvPr>
          <p:cNvCxnSpPr>
            <a:cxnSpLocks/>
            <a:stCxn id="54" idx="2"/>
            <a:endCxn id="2" idx="0"/>
          </p:cNvCxnSpPr>
          <p:nvPr/>
        </p:nvCxnSpPr>
        <p:spPr>
          <a:xfrm>
            <a:off x="5939055" y="5118092"/>
            <a:ext cx="0" cy="307458"/>
          </a:xfrm>
          <a:prstGeom prst="straightConnector1">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9449D8FC-4E05-4E4E-8D41-47031EF0DD89}"/>
              </a:ext>
            </a:extLst>
          </p:cNvPr>
          <p:cNvSpPr txBox="1"/>
          <p:nvPr/>
        </p:nvSpPr>
        <p:spPr>
          <a:xfrm>
            <a:off x="9731142" y="5544151"/>
            <a:ext cx="1446422" cy="307777"/>
          </a:xfrm>
          <a:prstGeom prst="rect">
            <a:avLst/>
          </a:prstGeom>
          <a:noFill/>
        </p:spPr>
        <p:txBody>
          <a:bodyPr wrap="none" rtlCol="0">
            <a:spAutoFit/>
          </a:bodyPr>
          <a:lstStyle/>
          <a:p>
            <a:r>
              <a:rPr lang="de-DE" sz="1400" dirty="0"/>
              <a:t>!! </a:t>
            </a:r>
            <a:r>
              <a:rPr lang="de-DE" sz="1400" dirty="0" err="1"/>
              <a:t>data</a:t>
            </a:r>
            <a:r>
              <a:rPr lang="de-DE" sz="1400" dirty="0"/>
              <a:t> </a:t>
            </a:r>
            <a:r>
              <a:rPr lang="de-DE" sz="1400" dirty="0" err="1"/>
              <a:t>remains</a:t>
            </a:r>
            <a:r>
              <a:rPr lang="de-DE" sz="1400" dirty="0"/>
              <a:t> !!</a:t>
            </a:r>
            <a:endParaRPr lang="en-GB" sz="1400" dirty="0"/>
          </a:p>
        </p:txBody>
      </p:sp>
      <p:pic>
        <p:nvPicPr>
          <p:cNvPr id="24" name="Grafik 23" descr="Zahnräder">
            <a:extLst>
              <a:ext uri="{FF2B5EF4-FFF2-40B4-BE49-F238E27FC236}">
                <a16:creationId xmlns:a16="http://schemas.microsoft.com/office/drawing/2014/main" id="{4B6B4A15-7DAD-422B-AA4A-AC14B5C917D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02444" y="462751"/>
            <a:ext cx="530833" cy="530833"/>
          </a:xfrm>
          <a:prstGeom prst="rect">
            <a:avLst/>
          </a:prstGeom>
        </p:spPr>
      </p:pic>
    </p:spTree>
    <p:extLst>
      <p:ext uri="{BB962C8B-B14F-4D97-AF65-F5344CB8AC3E}">
        <p14:creationId xmlns:p14="http://schemas.microsoft.com/office/powerpoint/2010/main" val="145150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0" grpId="0" animBg="1"/>
      <p:bldP spid="41" grpId="0" animBg="1"/>
      <p:bldP spid="18" grpId="0"/>
      <p:bldP spid="54" grpId="0" animBg="1"/>
      <p:bldP spid="58" grpId="0"/>
      <p:bldP spid="2" grpId="0" animBg="1"/>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a:t> </a:t>
            </a:r>
            <a:fld id="{F0389FF0-EA6C-204E-82DF-16D97CC1B00E}" type="slidenum">
              <a:rPr lang="de-DE" smtClean="0"/>
              <a:pPr/>
              <a:t>48</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0000" y="360000"/>
            <a:ext cx="11466000" cy="720000"/>
          </a:xfrm>
        </p:spPr>
        <p:txBody>
          <a:bodyPr anchor="t" anchorCtr="0"/>
          <a:lstStyle/>
          <a:p>
            <a:r>
              <a:rPr lang="en-US" dirty="0"/>
              <a:t>Boundary Conditions / Setups</a:t>
            </a:r>
            <a:r>
              <a:rPr lang="de-DE" dirty="0"/>
              <a:t>: </a:t>
            </a:r>
            <a:r>
              <a:rPr lang="en-US" dirty="0" err="1"/>
              <a:t>HowTo</a:t>
            </a:r>
            <a:r>
              <a:rPr lang="en-US" dirty="0"/>
              <a:t> handle a Project</a:t>
            </a:r>
            <a:br>
              <a:rPr lang="de-DE" dirty="0"/>
            </a:br>
            <a:r>
              <a:rPr lang="de-DE" dirty="0" err="1">
                <a:solidFill>
                  <a:schemeClr val="bg2"/>
                </a:solidFill>
              </a:rPr>
              <a:t>Installing</a:t>
            </a:r>
            <a:r>
              <a:rPr lang="de-DE" dirty="0">
                <a:solidFill>
                  <a:schemeClr val="bg2"/>
                </a:solidFill>
              </a:rPr>
              <a:t> </a:t>
            </a:r>
            <a:r>
              <a:rPr lang="de-DE" dirty="0" err="1">
                <a:solidFill>
                  <a:schemeClr val="bg2"/>
                </a:solidFill>
              </a:rPr>
              <a:t>the</a:t>
            </a:r>
            <a:r>
              <a:rPr lang="de-DE" dirty="0">
                <a:solidFill>
                  <a:schemeClr val="bg2"/>
                </a:solidFill>
              </a:rPr>
              <a:t> </a:t>
            </a:r>
            <a:r>
              <a:rPr lang="de-DE" dirty="0" err="1">
                <a:solidFill>
                  <a:schemeClr val="bg2"/>
                </a:solidFill>
              </a:rPr>
              <a:t>app</a:t>
            </a:r>
            <a:r>
              <a:rPr lang="de-DE" dirty="0">
                <a:solidFill>
                  <a:schemeClr val="bg2"/>
                </a:solidFill>
              </a:rPr>
              <a:t> via Client</a:t>
            </a:r>
          </a:p>
        </p:txBody>
      </p:sp>
      <p:sp>
        <p:nvSpPr>
          <p:cNvPr id="72" name="Textplatzhalter 4">
            <a:extLst>
              <a:ext uri="{FF2B5EF4-FFF2-40B4-BE49-F238E27FC236}">
                <a16:creationId xmlns:a16="http://schemas.microsoft.com/office/drawing/2014/main" id="{8675F0FF-96A9-4C59-AE90-873E927C3C8F}"/>
              </a:ext>
            </a:extLst>
          </p:cNvPr>
          <p:cNvSpPr>
            <a:spLocks noGrp="1"/>
          </p:cNvSpPr>
          <p:nvPr>
            <p:ph type="body" sz="quarter" idx="10"/>
          </p:nvPr>
        </p:nvSpPr>
        <p:spPr>
          <a:xfrm>
            <a:off x="360000" y="1440000"/>
            <a:ext cx="11466000" cy="4896000"/>
          </a:xfrm>
        </p:spPr>
        <p:txBody>
          <a:bodyPr/>
          <a:lstStyle/>
          <a:p>
            <a:r>
              <a:rPr lang="de-DE" dirty="0"/>
              <a:t>On </a:t>
            </a:r>
            <a:r>
              <a:rPr lang="de-DE" dirty="0" err="1"/>
              <a:t>Premise</a:t>
            </a:r>
            <a:r>
              <a:rPr lang="de-DE" dirty="0"/>
              <a:t>, at </a:t>
            </a:r>
            <a:r>
              <a:rPr lang="de-DE" dirty="0" err="1"/>
              <a:t>the</a:t>
            </a:r>
            <a:r>
              <a:rPr lang="de-DE" dirty="0"/>
              <a:t> </a:t>
            </a:r>
            <a:r>
              <a:rPr lang="de-DE" dirty="0" err="1"/>
              <a:t>moment</a:t>
            </a:r>
            <a:r>
              <a:rPr lang="de-DE" dirty="0"/>
              <a:t>, </a:t>
            </a:r>
            <a:r>
              <a:rPr lang="de-DE" dirty="0" err="1"/>
              <a:t>there</a:t>
            </a:r>
            <a:r>
              <a:rPr lang="de-DE" dirty="0"/>
              <a:t> </a:t>
            </a:r>
            <a:r>
              <a:rPr lang="de-DE" dirty="0" err="1"/>
              <a:t>is</a:t>
            </a:r>
            <a:r>
              <a:rPr lang="de-DE" dirty="0"/>
              <a:t> </a:t>
            </a:r>
            <a:r>
              <a:rPr lang="de-DE" dirty="0" err="1"/>
              <a:t>no</a:t>
            </a:r>
            <a:r>
              <a:rPr lang="de-DE" dirty="0"/>
              <a:t> </a:t>
            </a:r>
            <a:r>
              <a:rPr lang="de-DE" dirty="0" err="1"/>
              <a:t>way</a:t>
            </a:r>
            <a:r>
              <a:rPr lang="de-DE" dirty="0"/>
              <a:t> </a:t>
            </a:r>
            <a:r>
              <a:rPr lang="de-DE" dirty="0" err="1"/>
              <a:t>of</a:t>
            </a:r>
            <a:r>
              <a:rPr lang="de-DE" dirty="0"/>
              <a:t> </a:t>
            </a:r>
            <a:r>
              <a:rPr lang="de-DE" dirty="0" err="1"/>
              <a:t>installing</a:t>
            </a:r>
            <a:r>
              <a:rPr lang="de-DE" dirty="0"/>
              <a:t> an </a:t>
            </a:r>
            <a:r>
              <a:rPr lang="de-DE" dirty="0" err="1"/>
              <a:t>app</a:t>
            </a:r>
            <a:r>
              <a:rPr lang="de-DE" dirty="0"/>
              <a:t> </a:t>
            </a:r>
            <a:r>
              <a:rPr lang="de-DE" dirty="0" err="1"/>
              <a:t>from</a:t>
            </a:r>
            <a:r>
              <a:rPr lang="de-DE" dirty="0"/>
              <a:t> </a:t>
            </a:r>
            <a:r>
              <a:rPr lang="de-DE" dirty="0" err="1"/>
              <a:t>within</a:t>
            </a:r>
            <a:r>
              <a:rPr lang="de-DE" dirty="0"/>
              <a:t> </a:t>
            </a:r>
            <a:r>
              <a:rPr lang="de-DE" dirty="0" err="1"/>
              <a:t>client</a:t>
            </a:r>
            <a:endParaRPr lang="de-DE" dirty="0"/>
          </a:p>
          <a:p>
            <a:r>
              <a:rPr lang="de-DE" dirty="0" err="1"/>
              <a:t>Installing</a:t>
            </a:r>
            <a:r>
              <a:rPr lang="de-DE" dirty="0"/>
              <a:t> via </a:t>
            </a:r>
            <a:r>
              <a:rPr lang="de-DE" dirty="0" err="1"/>
              <a:t>Powershell</a:t>
            </a:r>
            <a:r>
              <a:rPr lang="de-DE" dirty="0"/>
              <a:t>: </a:t>
            </a:r>
            <a:r>
              <a:rPr lang="de-DE" dirty="0" err="1"/>
              <a:t>wait</a:t>
            </a:r>
            <a:r>
              <a:rPr lang="de-DE" dirty="0"/>
              <a:t> </a:t>
            </a:r>
            <a:r>
              <a:rPr lang="de-DE" dirty="0" err="1"/>
              <a:t>for</a:t>
            </a:r>
            <a:r>
              <a:rPr lang="de-DE" dirty="0"/>
              <a:t> </a:t>
            </a:r>
            <a:r>
              <a:rPr lang="de-DE" dirty="0" err="1"/>
              <a:t>later</a:t>
            </a:r>
            <a:endParaRPr lang="en-GB" dirty="0"/>
          </a:p>
        </p:txBody>
      </p:sp>
    </p:spTree>
    <p:extLst>
      <p:ext uri="{BB962C8B-B14F-4D97-AF65-F5344CB8AC3E}">
        <p14:creationId xmlns:p14="http://schemas.microsoft.com/office/powerpoint/2010/main" val="953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1FAE3CBF-6F34-4515-BD90-678E813B905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8" b="18"/>
          <a:stretch>
            <a:fillRect/>
          </a:stretch>
        </p:blipFill>
        <p:spPr>
          <a:xfrm>
            <a:off x="0" y="180000"/>
            <a:ext cx="12193200" cy="6681946"/>
          </a:xfrm>
        </p:spPr>
      </p:pic>
      <p:sp>
        <p:nvSpPr>
          <p:cNvPr id="3" name="Textplatzhalter 2"/>
          <p:cNvSpPr>
            <a:spLocks noGrp="1"/>
          </p:cNvSpPr>
          <p:nvPr>
            <p:ph type="body" sz="quarter" idx="14"/>
          </p:nvPr>
        </p:nvSpPr>
        <p:spPr>
          <a:xfrm>
            <a:off x="-1" y="894413"/>
            <a:ext cx="6271491" cy="5454000"/>
          </a:xfrm>
        </p:spPr>
        <p:txBody>
          <a:bodyPr/>
          <a:lstStyle/>
          <a:p>
            <a:r>
              <a:rPr lang="en-US" dirty="0"/>
              <a:t>Preliminaries (</a:t>
            </a:r>
            <a:r>
              <a:rPr lang="en-US" dirty="0" err="1"/>
              <a:t>Intellisense</a:t>
            </a:r>
            <a:r>
              <a:rPr lang="en-US" dirty="0"/>
              <a:t> / Txt2AL Converter / …)</a:t>
            </a:r>
          </a:p>
          <a:p>
            <a:r>
              <a:rPr lang="en-US" dirty="0" err="1"/>
              <a:t>HandsOn</a:t>
            </a:r>
            <a:r>
              <a:rPr lang="en-US" dirty="0"/>
              <a:t> … My first Page Extension – </a:t>
            </a:r>
            <a:r>
              <a:rPr lang="en-US" dirty="0" err="1"/>
              <a:t>CaptionML</a:t>
            </a:r>
            <a:endParaRPr lang="en-US" dirty="0"/>
          </a:p>
          <a:p>
            <a:r>
              <a:rPr lang="en-US" dirty="0"/>
              <a:t>App Organization</a:t>
            </a:r>
          </a:p>
          <a:p>
            <a:r>
              <a:rPr lang="en-US" dirty="0"/>
              <a:t>Object Types: Theory and </a:t>
            </a:r>
            <a:r>
              <a:rPr lang="en-US" dirty="0" err="1"/>
              <a:t>HandsOn</a:t>
            </a:r>
            <a:endParaRPr lang="en-US" dirty="0"/>
          </a:p>
        </p:txBody>
      </p:sp>
      <p:sp>
        <p:nvSpPr>
          <p:cNvPr id="4" name="Datumsplatzhalter 3"/>
          <p:cNvSpPr>
            <a:spLocks noGrp="1"/>
          </p:cNvSpPr>
          <p:nvPr>
            <p:ph type="dt" sz="half" idx="10"/>
          </p:nvPr>
        </p:nvSpPr>
        <p:spPr/>
        <p:txBody>
          <a:bodyPr/>
          <a:lstStyle/>
          <a:p>
            <a:r>
              <a:rPr lang="en-GB"/>
              <a:t>COSMO CONSULT-Gruppe</a:t>
            </a:r>
          </a:p>
        </p:txBody>
      </p:sp>
      <p:sp>
        <p:nvSpPr>
          <p:cNvPr id="5" name="Foliennummernplatzhalter 4"/>
          <p:cNvSpPr>
            <a:spLocks noGrp="1"/>
          </p:cNvSpPr>
          <p:nvPr>
            <p:ph type="sldNum" sz="quarter" idx="12"/>
          </p:nvPr>
        </p:nvSpPr>
        <p:spPr/>
        <p:txBody>
          <a:bodyPr/>
          <a:lstStyle/>
          <a:p>
            <a:fld id="{2DD39A07-95E1-44B6-B081-DB56D8861B48}" type="slidenum">
              <a:rPr lang="de-DE" smtClean="0"/>
              <a:t>49</a:t>
            </a:fld>
            <a:endParaRPr lang="de-DE"/>
          </a:p>
        </p:txBody>
      </p:sp>
      <p:sp>
        <p:nvSpPr>
          <p:cNvPr id="6" name="Titel 5"/>
          <p:cNvSpPr>
            <a:spLocks noGrp="1"/>
          </p:cNvSpPr>
          <p:nvPr>
            <p:ph type="title"/>
          </p:nvPr>
        </p:nvSpPr>
        <p:spPr/>
        <p:txBody>
          <a:bodyPr/>
          <a:lstStyle/>
          <a:p>
            <a:r>
              <a:rPr lang="de-DE" dirty="0" err="1"/>
              <a:t>Programming</a:t>
            </a:r>
            <a:r>
              <a:rPr lang="de-DE" dirty="0"/>
              <a:t> in AL</a:t>
            </a:r>
          </a:p>
        </p:txBody>
      </p:sp>
      <p:pic>
        <p:nvPicPr>
          <p:cNvPr id="2" name="Grafik 1">
            <a:extLst>
              <a:ext uri="{FF2B5EF4-FFF2-40B4-BE49-F238E27FC236}">
                <a16:creationId xmlns:a16="http://schemas.microsoft.com/office/drawing/2014/main" id="{A6C5CB53-D68A-40E9-8CDA-1DB76DC5314B}"/>
              </a:ext>
            </a:extLst>
          </p:cNvPr>
          <p:cNvPicPr>
            <a:picLocks noChangeAspect="1"/>
          </p:cNvPicPr>
          <p:nvPr/>
        </p:nvPicPr>
        <p:blipFill>
          <a:blip r:embed="rId4"/>
          <a:stretch>
            <a:fillRect/>
          </a:stretch>
        </p:blipFill>
        <p:spPr>
          <a:xfrm>
            <a:off x="4516658" y="1260000"/>
            <a:ext cx="1219048" cy="1219048"/>
          </a:xfrm>
          <a:prstGeom prst="rect">
            <a:avLst/>
          </a:prstGeom>
        </p:spPr>
      </p:pic>
    </p:spTree>
    <p:extLst>
      <p:ext uri="{BB962C8B-B14F-4D97-AF65-F5344CB8AC3E}">
        <p14:creationId xmlns:p14="http://schemas.microsoft.com/office/powerpoint/2010/main" val="4196612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a:t>COSMO CONSULT-Gruppe</a:t>
            </a:r>
          </a:p>
        </p:txBody>
      </p:sp>
      <p:sp>
        <p:nvSpPr>
          <p:cNvPr id="3" name="Foliennummernplatzhalter 2"/>
          <p:cNvSpPr>
            <a:spLocks noGrp="1"/>
          </p:cNvSpPr>
          <p:nvPr>
            <p:ph type="sldNum" sz="quarter" idx="12"/>
          </p:nvPr>
        </p:nvSpPr>
        <p:spPr/>
        <p:txBody>
          <a:bodyPr/>
          <a:lstStyle/>
          <a:p>
            <a:fld id="{2DD39A07-95E1-44B6-B081-DB56D8861B48}" type="slidenum">
              <a:rPr lang="en-US" smtClean="0"/>
              <a:pPr/>
              <a:t>5</a:t>
            </a:fld>
            <a:endParaRPr lang="en-US"/>
          </a:p>
        </p:txBody>
      </p:sp>
      <p:sp>
        <p:nvSpPr>
          <p:cNvPr id="4" name="Textplatzhalter 3"/>
          <p:cNvSpPr>
            <a:spLocks noGrp="1"/>
          </p:cNvSpPr>
          <p:nvPr>
            <p:ph type="body" sz="quarter" idx="15"/>
          </p:nvPr>
        </p:nvSpPr>
        <p:spPr>
          <a:xfrm>
            <a:off x="972000" y="1800000"/>
            <a:ext cx="10854000" cy="432000"/>
          </a:xfrm>
        </p:spPr>
        <p:txBody>
          <a:bodyPr/>
          <a:lstStyle/>
          <a:p>
            <a:r>
              <a:rPr lang="en-US" dirty="0">
                <a:solidFill>
                  <a:schemeClr val="tx1"/>
                </a:solidFill>
              </a:rPr>
              <a:t>Basis</a:t>
            </a:r>
          </a:p>
        </p:txBody>
      </p:sp>
      <p:sp>
        <p:nvSpPr>
          <p:cNvPr id="5" name="Textplatzhalter 4"/>
          <p:cNvSpPr>
            <a:spLocks noGrp="1"/>
          </p:cNvSpPr>
          <p:nvPr>
            <p:ph type="body" sz="quarter" idx="16"/>
          </p:nvPr>
        </p:nvSpPr>
        <p:spPr>
          <a:xfrm>
            <a:off x="360000" y="1800000"/>
            <a:ext cx="432000" cy="432000"/>
          </a:xfrm>
        </p:spPr>
        <p:txBody>
          <a:bodyPr/>
          <a:lstStyle/>
          <a:p>
            <a:r>
              <a:rPr lang="en-US"/>
              <a:t>1</a:t>
            </a:r>
          </a:p>
        </p:txBody>
      </p:sp>
      <p:sp>
        <p:nvSpPr>
          <p:cNvPr id="6" name="Titel 5"/>
          <p:cNvSpPr>
            <a:spLocks noGrp="1"/>
          </p:cNvSpPr>
          <p:nvPr>
            <p:ph type="title"/>
          </p:nvPr>
        </p:nvSpPr>
        <p:spPr/>
        <p:txBody>
          <a:bodyPr/>
          <a:lstStyle/>
          <a:p>
            <a:r>
              <a:rPr lang="en-US"/>
              <a:t>Agenda</a:t>
            </a:r>
          </a:p>
        </p:txBody>
      </p:sp>
      <p:sp>
        <p:nvSpPr>
          <p:cNvPr id="7" name="Textplatzhalter 6"/>
          <p:cNvSpPr>
            <a:spLocks noGrp="1"/>
          </p:cNvSpPr>
          <p:nvPr>
            <p:ph type="body" sz="quarter" idx="17"/>
          </p:nvPr>
        </p:nvSpPr>
        <p:spPr>
          <a:xfrm>
            <a:off x="972000" y="2400000"/>
            <a:ext cx="10854000" cy="432000"/>
          </a:xfrm>
        </p:spPr>
        <p:txBody>
          <a:bodyPr/>
          <a:lstStyle/>
          <a:p>
            <a:r>
              <a:rPr lang="en-GB" dirty="0"/>
              <a:t>Boundary Conditions / Setups: </a:t>
            </a:r>
            <a:r>
              <a:rPr lang="en-GB" dirty="0" err="1"/>
              <a:t>HowTo</a:t>
            </a:r>
            <a:r>
              <a:rPr lang="en-GB" dirty="0"/>
              <a:t> handle a Project - a Repetition</a:t>
            </a:r>
            <a:endParaRPr lang="en-US" dirty="0"/>
          </a:p>
        </p:txBody>
      </p:sp>
      <p:sp>
        <p:nvSpPr>
          <p:cNvPr id="8" name="Textplatzhalter 7"/>
          <p:cNvSpPr>
            <a:spLocks noGrp="1"/>
          </p:cNvSpPr>
          <p:nvPr>
            <p:ph type="body" sz="quarter" idx="18"/>
          </p:nvPr>
        </p:nvSpPr>
        <p:spPr>
          <a:xfrm>
            <a:off x="360000" y="2400000"/>
            <a:ext cx="432000" cy="432000"/>
          </a:xfrm>
        </p:spPr>
        <p:txBody>
          <a:bodyPr/>
          <a:lstStyle/>
          <a:p>
            <a:r>
              <a:rPr lang="en-US"/>
              <a:t>2</a:t>
            </a:r>
          </a:p>
        </p:txBody>
      </p:sp>
      <p:sp>
        <p:nvSpPr>
          <p:cNvPr id="9" name="Textplatzhalter 8"/>
          <p:cNvSpPr>
            <a:spLocks noGrp="1"/>
          </p:cNvSpPr>
          <p:nvPr>
            <p:ph type="body" sz="quarter" idx="19"/>
          </p:nvPr>
        </p:nvSpPr>
        <p:spPr>
          <a:xfrm>
            <a:off x="972000" y="3000000"/>
            <a:ext cx="10854000" cy="432000"/>
          </a:xfrm>
        </p:spPr>
        <p:txBody>
          <a:bodyPr/>
          <a:lstStyle/>
          <a:p>
            <a:r>
              <a:rPr lang="en-US" dirty="0"/>
              <a:t>Programming in AL</a:t>
            </a:r>
          </a:p>
        </p:txBody>
      </p:sp>
      <p:sp>
        <p:nvSpPr>
          <p:cNvPr id="10" name="Textplatzhalter 9"/>
          <p:cNvSpPr>
            <a:spLocks noGrp="1"/>
          </p:cNvSpPr>
          <p:nvPr>
            <p:ph type="body" sz="quarter" idx="20"/>
          </p:nvPr>
        </p:nvSpPr>
        <p:spPr>
          <a:xfrm>
            <a:off x="360000" y="3000000"/>
            <a:ext cx="432000" cy="432000"/>
          </a:xfrm>
        </p:spPr>
        <p:txBody>
          <a:bodyPr/>
          <a:lstStyle/>
          <a:p>
            <a:r>
              <a:rPr lang="en-US"/>
              <a:t>3</a:t>
            </a:r>
          </a:p>
        </p:txBody>
      </p:sp>
      <p:sp>
        <p:nvSpPr>
          <p:cNvPr id="11" name="Textplatzhalter 10"/>
          <p:cNvSpPr>
            <a:spLocks noGrp="1"/>
          </p:cNvSpPr>
          <p:nvPr>
            <p:ph type="body" sz="quarter" idx="21"/>
          </p:nvPr>
        </p:nvSpPr>
        <p:spPr>
          <a:xfrm>
            <a:off x="972000" y="3600000"/>
            <a:ext cx="10854000" cy="432000"/>
          </a:xfrm>
        </p:spPr>
        <p:txBody>
          <a:bodyPr/>
          <a:lstStyle/>
          <a:p>
            <a:r>
              <a:rPr lang="en-US" dirty="0"/>
              <a:t>Miscellaneous</a:t>
            </a:r>
          </a:p>
        </p:txBody>
      </p:sp>
      <p:sp>
        <p:nvSpPr>
          <p:cNvPr id="12" name="Textplatzhalter 11"/>
          <p:cNvSpPr>
            <a:spLocks noGrp="1"/>
          </p:cNvSpPr>
          <p:nvPr>
            <p:ph type="body" sz="quarter" idx="22"/>
          </p:nvPr>
        </p:nvSpPr>
        <p:spPr>
          <a:xfrm>
            <a:off x="360000" y="3600000"/>
            <a:ext cx="432000" cy="432000"/>
          </a:xfrm>
        </p:spPr>
        <p:txBody>
          <a:bodyPr/>
          <a:lstStyle/>
          <a:p>
            <a:r>
              <a:rPr lang="en-US"/>
              <a:t>4</a:t>
            </a:r>
          </a:p>
        </p:txBody>
      </p:sp>
      <p:sp>
        <p:nvSpPr>
          <p:cNvPr id="13" name="Textplatzhalter 12"/>
          <p:cNvSpPr>
            <a:spLocks noGrp="1"/>
          </p:cNvSpPr>
          <p:nvPr>
            <p:ph type="body" sz="quarter" idx="23"/>
          </p:nvPr>
        </p:nvSpPr>
        <p:spPr>
          <a:xfrm>
            <a:off x="972000" y="4200000"/>
            <a:ext cx="10854000" cy="432000"/>
          </a:xfrm>
        </p:spPr>
        <p:txBody>
          <a:bodyPr/>
          <a:lstStyle/>
          <a:p>
            <a:r>
              <a:rPr lang="en-US"/>
              <a:t>Q &amp; A</a:t>
            </a:r>
          </a:p>
        </p:txBody>
      </p:sp>
      <p:sp>
        <p:nvSpPr>
          <p:cNvPr id="14" name="Textplatzhalter 13"/>
          <p:cNvSpPr>
            <a:spLocks noGrp="1"/>
          </p:cNvSpPr>
          <p:nvPr>
            <p:ph type="body" sz="quarter" idx="24"/>
          </p:nvPr>
        </p:nvSpPr>
        <p:spPr>
          <a:xfrm>
            <a:off x="360000" y="4200000"/>
            <a:ext cx="432000" cy="432000"/>
          </a:xfrm>
        </p:spPr>
        <p:txBody>
          <a:bodyPr/>
          <a:lstStyle/>
          <a:p>
            <a:r>
              <a:rPr lang="en-US"/>
              <a:t>5</a:t>
            </a:r>
          </a:p>
        </p:txBody>
      </p:sp>
    </p:spTree>
    <p:extLst>
      <p:ext uri="{BB962C8B-B14F-4D97-AF65-F5344CB8AC3E}">
        <p14:creationId xmlns:p14="http://schemas.microsoft.com/office/powerpoint/2010/main" val="34896426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1FAE3CBF-6F34-4515-BD90-678E813B905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8" b="18"/>
          <a:stretch>
            <a:fillRect/>
          </a:stretch>
        </p:blipFill>
        <p:spPr>
          <a:xfrm>
            <a:off x="0" y="180000"/>
            <a:ext cx="12193200" cy="6681946"/>
          </a:xfrm>
        </p:spPr>
      </p:pic>
      <p:sp>
        <p:nvSpPr>
          <p:cNvPr id="3" name="Textplatzhalter 2"/>
          <p:cNvSpPr>
            <a:spLocks noGrp="1"/>
          </p:cNvSpPr>
          <p:nvPr>
            <p:ph type="body" sz="quarter" idx="14"/>
          </p:nvPr>
        </p:nvSpPr>
        <p:spPr>
          <a:xfrm>
            <a:off x="-1" y="894413"/>
            <a:ext cx="6271491" cy="5454000"/>
          </a:xfrm>
        </p:spPr>
        <p:txBody>
          <a:bodyPr/>
          <a:lstStyle/>
          <a:p>
            <a:r>
              <a:rPr lang="en-US" b="1" dirty="0">
                <a:solidFill>
                  <a:srgbClr val="FF0000"/>
                </a:solidFill>
              </a:rPr>
              <a:t>Preliminaries (</a:t>
            </a:r>
            <a:r>
              <a:rPr lang="en-US" b="1" dirty="0" err="1">
                <a:solidFill>
                  <a:srgbClr val="FF0000"/>
                </a:solidFill>
              </a:rPr>
              <a:t>Intellisense</a:t>
            </a:r>
            <a:r>
              <a:rPr lang="en-US" b="1" dirty="0">
                <a:solidFill>
                  <a:srgbClr val="FF0000"/>
                </a:solidFill>
              </a:rPr>
              <a:t> / Txt2AL Converter / …)</a:t>
            </a:r>
          </a:p>
          <a:p>
            <a:r>
              <a:rPr lang="en-US" dirty="0" err="1"/>
              <a:t>HandsOn</a:t>
            </a:r>
            <a:r>
              <a:rPr lang="en-US" dirty="0"/>
              <a:t> … My first Page Extension – </a:t>
            </a:r>
            <a:r>
              <a:rPr lang="en-US" dirty="0" err="1"/>
              <a:t>CaptionML</a:t>
            </a:r>
            <a:endParaRPr lang="en-US" dirty="0"/>
          </a:p>
          <a:p>
            <a:r>
              <a:rPr lang="en-US" dirty="0"/>
              <a:t>App Organization</a:t>
            </a:r>
          </a:p>
          <a:p>
            <a:r>
              <a:rPr lang="en-US" dirty="0"/>
              <a:t>Object Types: Theory and </a:t>
            </a:r>
            <a:r>
              <a:rPr lang="en-US" dirty="0" err="1"/>
              <a:t>HandsOn</a:t>
            </a:r>
            <a:endParaRPr lang="en-US" dirty="0"/>
          </a:p>
        </p:txBody>
      </p:sp>
      <p:sp>
        <p:nvSpPr>
          <p:cNvPr id="4" name="Datumsplatzhalter 3"/>
          <p:cNvSpPr>
            <a:spLocks noGrp="1"/>
          </p:cNvSpPr>
          <p:nvPr>
            <p:ph type="dt" sz="half" idx="10"/>
          </p:nvPr>
        </p:nvSpPr>
        <p:spPr/>
        <p:txBody>
          <a:bodyPr/>
          <a:lstStyle/>
          <a:p>
            <a:r>
              <a:rPr lang="en-GB"/>
              <a:t>COSMO CONSULT-Gruppe</a:t>
            </a:r>
          </a:p>
        </p:txBody>
      </p:sp>
      <p:sp>
        <p:nvSpPr>
          <p:cNvPr id="5" name="Foliennummernplatzhalter 4"/>
          <p:cNvSpPr>
            <a:spLocks noGrp="1"/>
          </p:cNvSpPr>
          <p:nvPr>
            <p:ph type="sldNum" sz="quarter" idx="12"/>
          </p:nvPr>
        </p:nvSpPr>
        <p:spPr/>
        <p:txBody>
          <a:bodyPr/>
          <a:lstStyle/>
          <a:p>
            <a:fld id="{2DD39A07-95E1-44B6-B081-DB56D8861B48}" type="slidenum">
              <a:rPr lang="de-DE" smtClean="0"/>
              <a:t>50</a:t>
            </a:fld>
            <a:endParaRPr lang="de-DE"/>
          </a:p>
        </p:txBody>
      </p:sp>
      <p:sp>
        <p:nvSpPr>
          <p:cNvPr id="6" name="Titel 5"/>
          <p:cNvSpPr>
            <a:spLocks noGrp="1"/>
          </p:cNvSpPr>
          <p:nvPr>
            <p:ph type="title"/>
          </p:nvPr>
        </p:nvSpPr>
        <p:spPr/>
        <p:txBody>
          <a:bodyPr/>
          <a:lstStyle/>
          <a:p>
            <a:r>
              <a:rPr lang="de-DE" dirty="0" err="1"/>
              <a:t>Programming</a:t>
            </a:r>
            <a:r>
              <a:rPr lang="de-DE" dirty="0"/>
              <a:t> in AL</a:t>
            </a:r>
          </a:p>
        </p:txBody>
      </p:sp>
      <p:pic>
        <p:nvPicPr>
          <p:cNvPr id="2" name="Grafik 1">
            <a:extLst>
              <a:ext uri="{FF2B5EF4-FFF2-40B4-BE49-F238E27FC236}">
                <a16:creationId xmlns:a16="http://schemas.microsoft.com/office/drawing/2014/main" id="{A6C5CB53-D68A-40E9-8CDA-1DB76DC5314B}"/>
              </a:ext>
            </a:extLst>
          </p:cNvPr>
          <p:cNvPicPr>
            <a:picLocks noChangeAspect="1"/>
          </p:cNvPicPr>
          <p:nvPr/>
        </p:nvPicPr>
        <p:blipFill>
          <a:blip r:embed="rId4"/>
          <a:stretch>
            <a:fillRect/>
          </a:stretch>
        </p:blipFill>
        <p:spPr>
          <a:xfrm>
            <a:off x="4516658" y="1260000"/>
            <a:ext cx="1219048" cy="1219048"/>
          </a:xfrm>
          <a:prstGeom prst="rect">
            <a:avLst/>
          </a:prstGeom>
        </p:spPr>
      </p:pic>
    </p:spTree>
    <p:extLst>
      <p:ext uri="{BB962C8B-B14F-4D97-AF65-F5344CB8AC3E}">
        <p14:creationId xmlns:p14="http://schemas.microsoft.com/office/powerpoint/2010/main" val="26301610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19EEE04-21C1-4FB3-BCA4-4081703DA885}"/>
              </a:ext>
            </a:extLst>
          </p:cNvPr>
          <p:cNvSpPr>
            <a:spLocks noGrp="1"/>
          </p:cNvSpPr>
          <p:nvPr>
            <p:ph type="body" sz="quarter" idx="10"/>
          </p:nvPr>
        </p:nvSpPr>
        <p:spPr>
          <a:xfrm>
            <a:off x="359999" y="1275408"/>
            <a:ext cx="11466000" cy="2454202"/>
          </a:xfrm>
        </p:spPr>
        <p:txBody>
          <a:bodyPr/>
          <a:lstStyle/>
          <a:p>
            <a:r>
              <a:rPr lang="de-DE" dirty="0" err="1"/>
              <a:t>Context</a:t>
            </a:r>
            <a:r>
              <a:rPr lang="de-DE" dirty="0"/>
              <a:t> </a:t>
            </a:r>
            <a:r>
              <a:rPr lang="de-DE" dirty="0" err="1"/>
              <a:t>Intellisense</a:t>
            </a:r>
            <a:endParaRPr lang="de-DE" dirty="0"/>
          </a:p>
          <a:p>
            <a:pPr lvl="1" fontAlgn="ctr"/>
            <a:r>
              <a:rPr lang="de-DE" dirty="0" err="1"/>
              <a:t>shows</a:t>
            </a:r>
            <a:r>
              <a:rPr lang="de-DE" dirty="0"/>
              <a:t> </a:t>
            </a:r>
            <a:r>
              <a:rPr lang="de-DE" dirty="0" err="1"/>
              <a:t>what</a:t>
            </a:r>
            <a:r>
              <a:rPr lang="de-DE" dirty="0"/>
              <a:t> </a:t>
            </a:r>
            <a:r>
              <a:rPr lang="de-DE" dirty="0" err="1"/>
              <a:t>is</a:t>
            </a:r>
            <a:r>
              <a:rPr lang="de-DE" dirty="0"/>
              <a:t> possible in </a:t>
            </a:r>
            <a:r>
              <a:rPr lang="de-DE" dirty="0" err="1"/>
              <a:t>the</a:t>
            </a:r>
            <a:r>
              <a:rPr lang="de-DE" dirty="0"/>
              <a:t> </a:t>
            </a:r>
            <a:r>
              <a:rPr lang="de-DE" dirty="0" err="1"/>
              <a:t>current</a:t>
            </a:r>
            <a:r>
              <a:rPr lang="de-DE" dirty="0"/>
              <a:t> </a:t>
            </a:r>
            <a:r>
              <a:rPr lang="de-DE" dirty="0" err="1"/>
              <a:t>context</a:t>
            </a:r>
            <a:r>
              <a:rPr lang="de-DE" dirty="0"/>
              <a:t> </a:t>
            </a:r>
            <a:r>
              <a:rPr lang="de-DE" dirty="0" err="1"/>
              <a:t>of</a:t>
            </a:r>
            <a:r>
              <a:rPr lang="de-DE" dirty="0"/>
              <a:t> </a:t>
            </a:r>
            <a:r>
              <a:rPr lang="de-DE" dirty="0" err="1"/>
              <a:t>the</a:t>
            </a:r>
            <a:r>
              <a:rPr lang="de-DE" dirty="0"/>
              <a:t> </a:t>
            </a:r>
            <a:r>
              <a:rPr lang="de-DE" dirty="0" err="1"/>
              <a:t>cursor</a:t>
            </a:r>
            <a:r>
              <a:rPr lang="de-DE" dirty="0"/>
              <a:t>.</a:t>
            </a:r>
          </a:p>
          <a:p>
            <a:pPr lvl="2" fontAlgn="ctr"/>
            <a:r>
              <a:rPr lang="de-DE" dirty="0"/>
              <a:t>Possible Properties</a:t>
            </a:r>
          </a:p>
          <a:p>
            <a:pPr lvl="2" fontAlgn="ctr"/>
            <a:r>
              <a:rPr lang="de-DE" dirty="0"/>
              <a:t>Possible Property-Values</a:t>
            </a:r>
          </a:p>
          <a:p>
            <a:pPr lvl="2" fontAlgn="ctr"/>
            <a:r>
              <a:rPr lang="de-DE" dirty="0"/>
              <a:t>Next possible </a:t>
            </a:r>
            <a:r>
              <a:rPr lang="de-DE" dirty="0" err="1"/>
              <a:t>Object</a:t>
            </a:r>
            <a:r>
              <a:rPr lang="de-DE" dirty="0"/>
              <a:t>-/Field-ID</a:t>
            </a:r>
          </a:p>
          <a:p>
            <a:pPr lvl="2" fontAlgn="ctr"/>
            <a:r>
              <a:rPr lang="de-DE" dirty="0" err="1"/>
              <a:t>Eventing</a:t>
            </a:r>
            <a:r>
              <a:rPr lang="de-DE" dirty="0"/>
              <a:t>: Parametervorschlag auf Basis der Publisher Eigenschaften</a:t>
            </a:r>
          </a:p>
          <a:p>
            <a:pPr lvl="2" fontAlgn="ctr"/>
            <a:r>
              <a:rPr lang="de-DE" dirty="0"/>
              <a:t>…</a:t>
            </a:r>
          </a:p>
          <a:p>
            <a:pPr lvl="1" fontAlgn="ctr"/>
            <a:r>
              <a:rPr lang="de-DE" dirty="0"/>
              <a:t>Shortcut: </a:t>
            </a:r>
            <a:r>
              <a:rPr lang="de-DE" dirty="0" err="1"/>
              <a:t>Ctrl+Space</a:t>
            </a:r>
            <a:endParaRPr lang="de-DE" dirty="0"/>
          </a:p>
          <a:p>
            <a:pPr lvl="2"/>
            <a:endParaRPr lang="de-DE" dirty="0"/>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US" dirty="0">
                <a:solidFill>
                  <a:schemeClr val="bg2"/>
                </a:solidFill>
              </a:rPr>
              <a:t>Preliminaries (</a:t>
            </a:r>
            <a:r>
              <a:rPr lang="en-US" dirty="0" err="1">
                <a:solidFill>
                  <a:schemeClr val="bg2"/>
                </a:solidFill>
              </a:rPr>
              <a:t>Intellisense</a:t>
            </a:r>
            <a:r>
              <a:rPr lang="en-US" dirty="0">
                <a:solidFill>
                  <a:schemeClr val="bg2"/>
                </a:solidFill>
              </a:rPr>
              <a:t> </a:t>
            </a:r>
            <a:r>
              <a:rPr lang="en-US" sz="1200" dirty="0">
                <a:solidFill>
                  <a:schemeClr val="bg2"/>
                </a:solidFill>
              </a:rPr>
              <a:t>/ Txt2AL Converter / </a:t>
            </a:r>
            <a:r>
              <a:rPr lang="en-US" sz="1200" dirty="0" err="1">
                <a:solidFill>
                  <a:schemeClr val="bg2"/>
                </a:solidFill>
              </a:rPr>
              <a:t>CodeCops</a:t>
            </a:r>
            <a:r>
              <a:rPr lang="en-US" sz="1200" dirty="0">
                <a:solidFill>
                  <a:schemeClr val="bg2"/>
                </a:solidFill>
              </a:rPr>
              <a:t> / Snippets</a:t>
            </a:r>
            <a:r>
              <a:rPr lang="en-US" dirty="0">
                <a:solidFill>
                  <a:schemeClr val="bg2"/>
                </a:solidFill>
              </a:rPr>
              <a:t>)</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51</a:t>
            </a:fld>
            <a:endParaRPr lang="de-DE"/>
          </a:p>
        </p:txBody>
      </p:sp>
      <p:sp>
        <p:nvSpPr>
          <p:cNvPr id="35" name="Rechteck 34">
            <a:extLst>
              <a:ext uri="{FF2B5EF4-FFF2-40B4-BE49-F238E27FC236}">
                <a16:creationId xmlns:a16="http://schemas.microsoft.com/office/drawing/2014/main" id="{4D65F8CE-40ED-49B3-BE63-E24603DD5BD1}"/>
              </a:ext>
            </a:extLst>
          </p:cNvPr>
          <p:cNvSpPr/>
          <p:nvPr/>
        </p:nvSpPr>
        <p:spPr>
          <a:xfrm>
            <a:off x="1497561" y="3726582"/>
            <a:ext cx="5605883" cy="4716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4276E"/>
                </a:solidFill>
              </a:rPr>
              <a:t>If</a:t>
            </a:r>
            <a:r>
              <a:rPr lang="de-DE" dirty="0">
                <a:solidFill>
                  <a:srgbClr val="04276E"/>
                </a:solidFill>
              </a:rPr>
              <a:t> </a:t>
            </a:r>
            <a:r>
              <a:rPr lang="de-DE" dirty="0" err="1">
                <a:solidFill>
                  <a:srgbClr val="04276E"/>
                </a:solidFill>
              </a:rPr>
              <a:t>you</a:t>
            </a:r>
            <a:r>
              <a:rPr lang="de-DE" dirty="0">
                <a:solidFill>
                  <a:srgbClr val="04276E"/>
                </a:solidFill>
              </a:rPr>
              <a:t> </a:t>
            </a:r>
            <a:r>
              <a:rPr lang="de-DE" dirty="0" err="1">
                <a:solidFill>
                  <a:srgbClr val="04276E"/>
                </a:solidFill>
              </a:rPr>
              <a:t>don‘t</a:t>
            </a:r>
            <a:r>
              <a:rPr lang="de-DE" dirty="0">
                <a:solidFill>
                  <a:srgbClr val="04276E"/>
                </a:solidFill>
              </a:rPr>
              <a:t> </a:t>
            </a:r>
            <a:r>
              <a:rPr lang="de-DE" dirty="0" err="1">
                <a:solidFill>
                  <a:srgbClr val="04276E"/>
                </a:solidFill>
              </a:rPr>
              <a:t>know</a:t>
            </a:r>
            <a:r>
              <a:rPr lang="de-DE" dirty="0">
                <a:solidFill>
                  <a:srgbClr val="04276E"/>
                </a:solidFill>
              </a:rPr>
              <a:t>, </a:t>
            </a:r>
            <a:r>
              <a:rPr lang="de-DE" dirty="0" err="1">
                <a:solidFill>
                  <a:srgbClr val="04276E"/>
                </a:solidFill>
              </a:rPr>
              <a:t>what</a:t>
            </a:r>
            <a:r>
              <a:rPr lang="de-DE" dirty="0">
                <a:solidFill>
                  <a:srgbClr val="04276E"/>
                </a:solidFill>
              </a:rPr>
              <a:t> </a:t>
            </a:r>
            <a:r>
              <a:rPr lang="de-DE" dirty="0" err="1">
                <a:solidFill>
                  <a:srgbClr val="04276E"/>
                </a:solidFill>
              </a:rPr>
              <a:t>to</a:t>
            </a:r>
            <a:r>
              <a:rPr lang="de-DE" dirty="0">
                <a:solidFill>
                  <a:srgbClr val="04276E"/>
                </a:solidFill>
              </a:rPr>
              <a:t> do - 1: Press „</a:t>
            </a:r>
            <a:r>
              <a:rPr lang="de-DE" dirty="0" err="1">
                <a:solidFill>
                  <a:srgbClr val="04276E"/>
                </a:solidFill>
              </a:rPr>
              <a:t>Ctrl+Space</a:t>
            </a:r>
            <a:r>
              <a:rPr lang="de-DE" dirty="0">
                <a:solidFill>
                  <a:srgbClr val="04276E"/>
                </a:solidFill>
              </a:rPr>
              <a:t>“</a:t>
            </a:r>
            <a:endParaRPr lang="en-GB" dirty="0">
              <a:solidFill>
                <a:srgbClr val="04276E"/>
              </a:solidFill>
            </a:endParaRPr>
          </a:p>
        </p:txBody>
      </p:sp>
    </p:spTree>
    <p:extLst>
      <p:ext uri="{BB962C8B-B14F-4D97-AF65-F5344CB8AC3E}">
        <p14:creationId xmlns:p14="http://schemas.microsoft.com/office/powerpoint/2010/main" val="140058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19EEE04-21C1-4FB3-BCA4-4081703DA885}"/>
              </a:ext>
            </a:extLst>
          </p:cNvPr>
          <p:cNvSpPr>
            <a:spLocks noGrp="1"/>
          </p:cNvSpPr>
          <p:nvPr>
            <p:ph type="body" sz="quarter" idx="10"/>
          </p:nvPr>
        </p:nvSpPr>
        <p:spPr>
          <a:xfrm>
            <a:off x="359999" y="1275408"/>
            <a:ext cx="11466000" cy="610730"/>
          </a:xfrm>
        </p:spPr>
        <p:txBody>
          <a:bodyPr/>
          <a:lstStyle/>
          <a:p>
            <a:r>
              <a:rPr lang="de-DE" dirty="0"/>
              <a:t>Txt2AL Converter</a:t>
            </a:r>
          </a:p>
          <a:p>
            <a:pPr lvl="1"/>
            <a:r>
              <a:rPr lang="de-DE" dirty="0" err="1"/>
              <a:t>converts</a:t>
            </a:r>
            <a:r>
              <a:rPr lang="de-DE" dirty="0"/>
              <a:t> Deltas </a:t>
            </a:r>
            <a:r>
              <a:rPr lang="de-DE" dirty="0" err="1"/>
              <a:t>into</a:t>
            </a:r>
            <a:r>
              <a:rPr lang="de-DE" dirty="0"/>
              <a:t> AL</a:t>
            </a:r>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US" dirty="0">
                <a:solidFill>
                  <a:schemeClr val="bg2"/>
                </a:solidFill>
              </a:rPr>
              <a:t>Preliminaries (</a:t>
            </a:r>
            <a:r>
              <a:rPr lang="en-US" sz="1200" dirty="0" err="1">
                <a:solidFill>
                  <a:schemeClr val="bg2"/>
                </a:solidFill>
              </a:rPr>
              <a:t>Intellisense</a:t>
            </a:r>
            <a:r>
              <a:rPr lang="en-US" sz="1200" dirty="0">
                <a:solidFill>
                  <a:schemeClr val="bg2"/>
                </a:solidFill>
              </a:rPr>
              <a:t> / </a:t>
            </a:r>
            <a:r>
              <a:rPr lang="en-US" dirty="0">
                <a:solidFill>
                  <a:schemeClr val="bg2"/>
                </a:solidFill>
              </a:rPr>
              <a:t>Txt2AL Converter</a:t>
            </a:r>
            <a:r>
              <a:rPr lang="en-US" sz="1200" dirty="0">
                <a:solidFill>
                  <a:schemeClr val="bg2"/>
                </a:solidFill>
              </a:rPr>
              <a:t> / </a:t>
            </a:r>
            <a:r>
              <a:rPr lang="en-US" sz="1200" dirty="0" err="1">
                <a:solidFill>
                  <a:schemeClr val="bg2"/>
                </a:solidFill>
              </a:rPr>
              <a:t>CodeCops</a:t>
            </a:r>
            <a:r>
              <a:rPr lang="en-US" sz="1200" dirty="0">
                <a:solidFill>
                  <a:schemeClr val="bg2"/>
                </a:solidFill>
              </a:rPr>
              <a:t> / Snippets</a:t>
            </a:r>
            <a:r>
              <a:rPr lang="en-US" dirty="0">
                <a:solidFill>
                  <a:schemeClr val="bg2"/>
                </a:solidFill>
              </a:rPr>
              <a:t>)</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52</a:t>
            </a:fld>
            <a:endParaRPr lang="de-DE"/>
          </a:p>
        </p:txBody>
      </p:sp>
      <p:pic>
        <p:nvPicPr>
          <p:cNvPr id="34" name="Grafik 33">
            <a:extLst>
              <a:ext uri="{FF2B5EF4-FFF2-40B4-BE49-F238E27FC236}">
                <a16:creationId xmlns:a16="http://schemas.microsoft.com/office/drawing/2014/main" id="{2EC428BF-E444-403A-8DE5-7A2FB5FE9102}"/>
              </a:ext>
            </a:extLst>
          </p:cNvPr>
          <p:cNvPicPr>
            <a:picLocks noChangeAspect="1"/>
          </p:cNvPicPr>
          <p:nvPr/>
        </p:nvPicPr>
        <p:blipFill>
          <a:blip r:embed="rId2"/>
          <a:stretch>
            <a:fillRect/>
          </a:stretch>
        </p:blipFill>
        <p:spPr>
          <a:xfrm>
            <a:off x="1395648" y="2066360"/>
            <a:ext cx="5727110" cy="1912539"/>
          </a:xfrm>
          <a:prstGeom prst="rect">
            <a:avLst/>
          </a:prstGeom>
        </p:spPr>
      </p:pic>
      <p:sp>
        <p:nvSpPr>
          <p:cNvPr id="36" name="Textplatzhalter 11">
            <a:extLst>
              <a:ext uri="{FF2B5EF4-FFF2-40B4-BE49-F238E27FC236}">
                <a16:creationId xmlns:a16="http://schemas.microsoft.com/office/drawing/2014/main" id="{A8868976-602D-467B-85BD-01D241B8EFCB}"/>
              </a:ext>
            </a:extLst>
          </p:cNvPr>
          <p:cNvSpPr txBox="1">
            <a:spLocks/>
          </p:cNvSpPr>
          <p:nvPr/>
        </p:nvSpPr>
        <p:spPr>
          <a:xfrm>
            <a:off x="359999" y="4280744"/>
            <a:ext cx="11466000" cy="827474"/>
          </a:xfrm>
          <a:prstGeom prst="rect">
            <a:avLst/>
          </a:prstGeom>
          <a:noFill/>
          <a:ln w="12700">
            <a:noFill/>
            <a:miter lim="800000"/>
          </a:ln>
        </p:spPr>
        <p:txBody>
          <a:bodyPr vert="horz" lIns="0" tIns="0" rIns="0" bIns="0" rtlCol="0">
            <a:noAutofit/>
          </a:bodyPr>
          <a:lstStyle>
            <a:lvl1pPr marL="228600" indent="-228600" algn="l" defTabSz="914400" rtl="0" eaLnBrk="1" latinLnBrk="0" hangingPunct="1">
              <a:lnSpc>
                <a:spcPct val="100000"/>
              </a:lnSpc>
              <a:spcBef>
                <a:spcPts val="1000"/>
              </a:spcBef>
              <a:buClr>
                <a:srgbClr val="F5A748"/>
              </a:buClr>
              <a:buSzPct val="100000"/>
              <a:buFontTx/>
              <a:buBlip>
                <a:blip r:embed="rId3"/>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4"/>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dirty="0" err="1"/>
              <a:t>Missing</a:t>
            </a:r>
            <a:r>
              <a:rPr lang="de-DE" dirty="0"/>
              <a:t> „Original“ </a:t>
            </a:r>
            <a:r>
              <a:rPr lang="de-DE" dirty="0">
                <a:sym typeface="Wingdings" panose="05000000000000000000" pitchFamily="2" charset="2"/>
              </a:rPr>
              <a:t> </a:t>
            </a:r>
            <a:r>
              <a:rPr lang="de-DE" dirty="0" err="1">
                <a:sym typeface="Wingdings" panose="05000000000000000000" pitchFamily="2" charset="2"/>
              </a:rPr>
              <a:t>whole</a:t>
            </a:r>
            <a:r>
              <a:rPr lang="de-DE" dirty="0">
                <a:sym typeface="Wingdings" panose="05000000000000000000" pitchFamily="2" charset="2"/>
              </a:rPr>
              <a:t> „</a:t>
            </a:r>
            <a:r>
              <a:rPr lang="de-DE" dirty="0" err="1">
                <a:sym typeface="Wingdings" panose="05000000000000000000" pitchFamily="2" charset="2"/>
              </a:rPr>
              <a:t>Modified</a:t>
            </a:r>
            <a:r>
              <a:rPr lang="de-DE" dirty="0">
                <a:sym typeface="Wingdings" panose="05000000000000000000" pitchFamily="2" charset="2"/>
              </a:rPr>
              <a:t>“ </a:t>
            </a:r>
            <a:r>
              <a:rPr lang="de-DE" dirty="0" err="1">
                <a:sym typeface="Wingdings" panose="05000000000000000000" pitchFamily="2" charset="2"/>
              </a:rPr>
              <a:t>is</a:t>
            </a:r>
            <a:r>
              <a:rPr lang="de-DE" dirty="0">
                <a:sym typeface="Wingdings" panose="05000000000000000000" pitchFamily="2" charset="2"/>
              </a:rPr>
              <a:t> </a:t>
            </a:r>
            <a:r>
              <a:rPr lang="de-DE" dirty="0" err="1">
                <a:sym typeface="Wingdings" panose="05000000000000000000" pitchFamily="2" charset="2"/>
              </a:rPr>
              <a:t>transformed</a:t>
            </a:r>
            <a:endParaRPr lang="de-DE" dirty="0">
              <a:sym typeface="Wingdings" panose="05000000000000000000" pitchFamily="2" charset="2"/>
            </a:endParaRPr>
          </a:p>
          <a:p>
            <a:pPr lvl="2"/>
            <a:r>
              <a:rPr lang="de-DE" dirty="0">
                <a:sym typeface="Wingdings" panose="05000000000000000000" pitchFamily="2" charset="2"/>
              </a:rPr>
              <a:t>Thus: </a:t>
            </a:r>
            <a:r>
              <a:rPr lang="de-DE" dirty="0" err="1">
                <a:sym typeface="Wingdings" panose="05000000000000000000" pitchFamily="2" charset="2"/>
              </a:rPr>
              <a:t>standard</a:t>
            </a:r>
            <a:r>
              <a:rPr lang="de-DE" dirty="0">
                <a:sym typeface="Wingdings" panose="05000000000000000000" pitchFamily="2" charset="2"/>
              </a:rPr>
              <a:t> </a:t>
            </a:r>
            <a:r>
              <a:rPr lang="de-DE" dirty="0" err="1">
                <a:sym typeface="Wingdings" panose="05000000000000000000" pitchFamily="2" charset="2"/>
              </a:rPr>
              <a:t>objects</a:t>
            </a:r>
            <a:r>
              <a:rPr lang="de-DE" dirty="0">
                <a:sym typeface="Wingdings" panose="05000000000000000000" pitchFamily="2" charset="2"/>
              </a:rPr>
              <a:t> </a:t>
            </a:r>
            <a:r>
              <a:rPr lang="de-DE" dirty="0" err="1">
                <a:sym typeface="Wingdings" panose="05000000000000000000" pitchFamily="2" charset="2"/>
              </a:rPr>
              <a:t>can</a:t>
            </a:r>
            <a:r>
              <a:rPr lang="de-DE" dirty="0">
                <a:sym typeface="Wingdings" panose="05000000000000000000" pitchFamily="2" charset="2"/>
              </a:rPr>
              <a:t> </a:t>
            </a:r>
            <a:r>
              <a:rPr lang="de-DE" dirty="0" err="1">
                <a:sym typeface="Wingdings" panose="05000000000000000000" pitchFamily="2" charset="2"/>
              </a:rPr>
              <a:t>be</a:t>
            </a:r>
            <a:r>
              <a:rPr lang="de-DE" dirty="0">
                <a:sym typeface="Wingdings" panose="05000000000000000000" pitchFamily="2" charset="2"/>
              </a:rPr>
              <a:t> </a:t>
            </a:r>
            <a:r>
              <a:rPr lang="de-DE" dirty="0" err="1">
                <a:sym typeface="Wingdings" panose="05000000000000000000" pitchFamily="2" charset="2"/>
              </a:rPr>
              <a:t>transformed</a:t>
            </a:r>
            <a:r>
              <a:rPr lang="de-DE" dirty="0">
                <a:sym typeface="Wingdings" panose="05000000000000000000" pitchFamily="2" charset="2"/>
              </a:rPr>
              <a:t> </a:t>
            </a:r>
            <a:r>
              <a:rPr lang="de-DE" dirty="0" err="1">
                <a:sym typeface="Wingdings" panose="05000000000000000000" pitchFamily="2" charset="2"/>
              </a:rPr>
              <a:t>into</a:t>
            </a:r>
            <a:r>
              <a:rPr lang="de-DE" dirty="0">
                <a:sym typeface="Wingdings" panose="05000000000000000000" pitchFamily="2" charset="2"/>
              </a:rPr>
              <a:t> AL</a:t>
            </a:r>
          </a:p>
          <a:p>
            <a:pPr lvl="2"/>
            <a:r>
              <a:rPr lang="de-DE" dirty="0" err="1">
                <a:sym typeface="Wingdings" panose="05000000000000000000" pitchFamily="2" charset="2"/>
              </a:rPr>
              <a:t>Allows</a:t>
            </a:r>
            <a:r>
              <a:rPr lang="de-DE" dirty="0">
                <a:sym typeface="Wingdings" panose="05000000000000000000" pitchFamily="2" charset="2"/>
              </a:rPr>
              <a:t> </a:t>
            </a:r>
            <a:r>
              <a:rPr lang="de-DE" dirty="0" err="1">
                <a:sym typeface="Wingdings" panose="05000000000000000000" pitchFamily="2" charset="2"/>
              </a:rPr>
              <a:t>to</a:t>
            </a:r>
            <a:r>
              <a:rPr lang="de-DE" dirty="0">
                <a:sym typeface="Wingdings" panose="05000000000000000000" pitchFamily="2" charset="2"/>
              </a:rPr>
              <a:t> </a:t>
            </a:r>
            <a:r>
              <a:rPr lang="de-DE" dirty="0" err="1">
                <a:sym typeface="Wingdings" panose="05000000000000000000" pitchFamily="2" charset="2"/>
              </a:rPr>
              <a:t>see</a:t>
            </a:r>
            <a:r>
              <a:rPr lang="de-DE" dirty="0">
                <a:sym typeface="Wingdings" panose="05000000000000000000" pitchFamily="2" charset="2"/>
              </a:rPr>
              <a:t> </a:t>
            </a:r>
            <a:r>
              <a:rPr lang="de-DE" dirty="0" err="1">
                <a:sym typeface="Wingdings" panose="05000000000000000000" pitchFamily="2" charset="2"/>
              </a:rPr>
              <a:t>how</a:t>
            </a:r>
            <a:r>
              <a:rPr lang="de-DE" dirty="0">
                <a:sym typeface="Wingdings" panose="05000000000000000000" pitchFamily="2" charset="2"/>
              </a:rPr>
              <a:t> </a:t>
            </a:r>
            <a:r>
              <a:rPr lang="de-DE" dirty="0" err="1">
                <a:sym typeface="Wingdings" panose="05000000000000000000" pitchFamily="2" charset="2"/>
              </a:rPr>
              <a:t>whole</a:t>
            </a:r>
            <a:r>
              <a:rPr lang="de-DE" dirty="0">
                <a:sym typeface="Wingdings" panose="05000000000000000000" pitchFamily="2" charset="2"/>
              </a:rPr>
              <a:t> C/AL </a:t>
            </a:r>
            <a:r>
              <a:rPr lang="de-DE" dirty="0" err="1">
                <a:sym typeface="Wingdings" panose="05000000000000000000" pitchFamily="2" charset="2"/>
              </a:rPr>
              <a:t>constructs</a:t>
            </a:r>
            <a:r>
              <a:rPr lang="de-DE" dirty="0">
                <a:sym typeface="Wingdings" panose="05000000000000000000" pitchFamily="2" charset="2"/>
              </a:rPr>
              <a:t> </a:t>
            </a:r>
            <a:r>
              <a:rPr lang="de-DE" dirty="0" err="1">
                <a:sym typeface="Wingdings" panose="05000000000000000000" pitchFamily="2" charset="2"/>
              </a:rPr>
              <a:t>transform</a:t>
            </a:r>
            <a:r>
              <a:rPr lang="de-DE" dirty="0">
                <a:sym typeface="Wingdings" panose="05000000000000000000" pitchFamily="2" charset="2"/>
              </a:rPr>
              <a:t> </a:t>
            </a:r>
            <a:r>
              <a:rPr lang="de-DE" dirty="0" err="1">
                <a:sym typeface="Wingdings" panose="05000000000000000000" pitchFamily="2" charset="2"/>
              </a:rPr>
              <a:t>into</a:t>
            </a:r>
            <a:r>
              <a:rPr lang="de-DE" dirty="0">
                <a:sym typeface="Wingdings" panose="05000000000000000000" pitchFamily="2" charset="2"/>
              </a:rPr>
              <a:t> AL</a:t>
            </a:r>
          </a:p>
          <a:p>
            <a:endParaRPr lang="de-DE" dirty="0"/>
          </a:p>
        </p:txBody>
      </p:sp>
      <p:sp>
        <p:nvSpPr>
          <p:cNvPr id="37" name="Rechteck 36">
            <a:extLst>
              <a:ext uri="{FF2B5EF4-FFF2-40B4-BE49-F238E27FC236}">
                <a16:creationId xmlns:a16="http://schemas.microsoft.com/office/drawing/2014/main" id="{6363EBAB-8082-4F05-9B76-D1C19F63E0D9}"/>
              </a:ext>
            </a:extLst>
          </p:cNvPr>
          <p:cNvSpPr/>
          <p:nvPr/>
        </p:nvSpPr>
        <p:spPr>
          <a:xfrm>
            <a:off x="1497561" y="5622763"/>
            <a:ext cx="5605883" cy="4716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4276E"/>
                </a:solidFill>
              </a:rPr>
              <a:t>If</a:t>
            </a:r>
            <a:r>
              <a:rPr lang="de-DE" dirty="0">
                <a:solidFill>
                  <a:srgbClr val="04276E"/>
                </a:solidFill>
              </a:rPr>
              <a:t> </a:t>
            </a:r>
            <a:r>
              <a:rPr lang="de-DE" dirty="0" err="1">
                <a:solidFill>
                  <a:srgbClr val="04276E"/>
                </a:solidFill>
              </a:rPr>
              <a:t>you</a:t>
            </a:r>
            <a:r>
              <a:rPr lang="de-DE" dirty="0">
                <a:solidFill>
                  <a:srgbClr val="04276E"/>
                </a:solidFill>
              </a:rPr>
              <a:t> </a:t>
            </a:r>
            <a:r>
              <a:rPr lang="de-DE" dirty="0" err="1">
                <a:solidFill>
                  <a:srgbClr val="04276E"/>
                </a:solidFill>
              </a:rPr>
              <a:t>don‘t</a:t>
            </a:r>
            <a:r>
              <a:rPr lang="de-DE" dirty="0">
                <a:solidFill>
                  <a:srgbClr val="04276E"/>
                </a:solidFill>
              </a:rPr>
              <a:t> </a:t>
            </a:r>
            <a:r>
              <a:rPr lang="de-DE" dirty="0" err="1">
                <a:solidFill>
                  <a:srgbClr val="04276E"/>
                </a:solidFill>
              </a:rPr>
              <a:t>know</a:t>
            </a:r>
            <a:r>
              <a:rPr lang="de-DE" dirty="0">
                <a:solidFill>
                  <a:srgbClr val="04276E"/>
                </a:solidFill>
              </a:rPr>
              <a:t>, </a:t>
            </a:r>
            <a:r>
              <a:rPr lang="de-DE" dirty="0" err="1">
                <a:solidFill>
                  <a:srgbClr val="04276E"/>
                </a:solidFill>
              </a:rPr>
              <a:t>what</a:t>
            </a:r>
            <a:r>
              <a:rPr lang="de-DE" dirty="0">
                <a:solidFill>
                  <a:srgbClr val="04276E"/>
                </a:solidFill>
              </a:rPr>
              <a:t> </a:t>
            </a:r>
            <a:r>
              <a:rPr lang="de-DE" dirty="0" err="1">
                <a:solidFill>
                  <a:srgbClr val="04276E"/>
                </a:solidFill>
              </a:rPr>
              <a:t>to</a:t>
            </a:r>
            <a:r>
              <a:rPr lang="de-DE" dirty="0">
                <a:solidFill>
                  <a:srgbClr val="04276E"/>
                </a:solidFill>
              </a:rPr>
              <a:t> do - 2: Use Txt2AL Converter</a:t>
            </a:r>
            <a:endParaRPr lang="en-GB" dirty="0">
              <a:solidFill>
                <a:srgbClr val="04276E"/>
              </a:solidFill>
            </a:endParaRPr>
          </a:p>
        </p:txBody>
      </p:sp>
    </p:spTree>
    <p:extLst>
      <p:ext uri="{BB962C8B-B14F-4D97-AF65-F5344CB8AC3E}">
        <p14:creationId xmlns:p14="http://schemas.microsoft.com/office/powerpoint/2010/main" val="233964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19EEE04-21C1-4FB3-BCA4-4081703DA885}"/>
              </a:ext>
            </a:extLst>
          </p:cNvPr>
          <p:cNvSpPr>
            <a:spLocks noGrp="1"/>
          </p:cNvSpPr>
          <p:nvPr>
            <p:ph type="body" sz="quarter" idx="10"/>
          </p:nvPr>
        </p:nvSpPr>
        <p:spPr>
          <a:xfrm>
            <a:off x="359999" y="1275407"/>
            <a:ext cx="11466000" cy="5097684"/>
          </a:xfrm>
        </p:spPr>
        <p:txBody>
          <a:bodyPr/>
          <a:lstStyle/>
          <a:p>
            <a:r>
              <a:rPr lang="de-DE" dirty="0"/>
              <a:t>Txt2AL Converter </a:t>
            </a:r>
            <a:r>
              <a:rPr lang="de-DE" dirty="0" err="1"/>
              <a:t>consists</a:t>
            </a:r>
            <a:r>
              <a:rPr lang="de-DE" dirty="0"/>
              <a:t> </a:t>
            </a:r>
            <a:r>
              <a:rPr lang="de-DE" dirty="0" err="1"/>
              <a:t>of</a:t>
            </a:r>
            <a:endParaRPr lang="de-DE" dirty="0"/>
          </a:p>
          <a:p>
            <a:pPr lvl="1"/>
            <a:r>
              <a:rPr lang="de-DE" dirty="0"/>
              <a:t>CAL2Extension … .ps1</a:t>
            </a:r>
          </a:p>
          <a:p>
            <a:pPr lvl="2"/>
            <a:r>
              <a:rPr lang="de-DE" dirty="0" err="1"/>
              <a:t>Converts</a:t>
            </a:r>
            <a:r>
              <a:rPr lang="de-DE" dirty="0"/>
              <a:t> </a:t>
            </a:r>
            <a:r>
              <a:rPr lang="de-DE" dirty="0" err="1"/>
              <a:t>Object</a:t>
            </a:r>
            <a:r>
              <a:rPr lang="de-DE" dirty="0"/>
              <a:t> [Type, ID] </a:t>
            </a:r>
            <a:r>
              <a:rPr lang="de-DE" dirty="0" err="1"/>
              <a:t>into</a:t>
            </a:r>
            <a:r>
              <a:rPr lang="de-DE" dirty="0"/>
              <a:t> al-file</a:t>
            </a:r>
          </a:p>
          <a:p>
            <a:pPr lvl="2"/>
            <a:r>
              <a:rPr lang="de-DE" dirty="0"/>
              <a:t>Stores </a:t>
            </a:r>
            <a:r>
              <a:rPr lang="de-DE" dirty="0" err="1"/>
              <a:t>result</a:t>
            </a:r>
            <a:r>
              <a:rPr lang="de-DE" dirty="0"/>
              <a:t> in „$</a:t>
            </a:r>
            <a:r>
              <a:rPr lang="de-DE" dirty="0" err="1"/>
              <a:t>WorkingDir</a:t>
            </a:r>
            <a:r>
              <a:rPr lang="de-DE" dirty="0"/>
              <a:t> + \CAL2EXT“ and/</a:t>
            </a:r>
            <a:r>
              <a:rPr lang="de-DE" dirty="0" err="1"/>
              <a:t>or</a:t>
            </a:r>
            <a:r>
              <a:rPr lang="de-DE" dirty="0"/>
              <a:t> </a:t>
            </a:r>
            <a:r>
              <a:rPr lang="de-DE" dirty="0" err="1"/>
              <a:t>subdirs</a:t>
            </a:r>
            <a:endParaRPr lang="de-DE" dirty="0"/>
          </a:p>
          <a:p>
            <a:pPr lvl="2"/>
            <a:r>
              <a:rPr lang="de-DE" dirty="0"/>
              <a:t>Needs </a:t>
            </a:r>
          </a:p>
          <a:p>
            <a:pPr lvl="3"/>
            <a:r>
              <a:rPr lang="de-DE" dirty="0"/>
              <a:t>„$</a:t>
            </a:r>
            <a:r>
              <a:rPr lang="de-DE" dirty="0" err="1"/>
              <a:t>DatabaseServer</a:t>
            </a:r>
            <a:r>
              <a:rPr lang="de-DE" dirty="0"/>
              <a:t>“: SQL Server </a:t>
            </a:r>
            <a:r>
              <a:rPr lang="de-DE" dirty="0" err="1"/>
              <a:t>of</a:t>
            </a:r>
            <a:r>
              <a:rPr lang="de-DE" dirty="0"/>
              <a:t> DB</a:t>
            </a:r>
          </a:p>
          <a:p>
            <a:pPr lvl="3"/>
            <a:r>
              <a:rPr lang="de-DE" dirty="0"/>
              <a:t>„$</a:t>
            </a:r>
            <a:r>
              <a:rPr lang="de-DE" dirty="0" err="1"/>
              <a:t>DatabaseName</a:t>
            </a:r>
            <a:r>
              <a:rPr lang="de-DE" dirty="0"/>
              <a:t>“</a:t>
            </a:r>
          </a:p>
          <a:p>
            <a:pPr lvl="3"/>
            <a:r>
              <a:rPr lang="de-DE" dirty="0"/>
              <a:t>„$</a:t>
            </a:r>
            <a:r>
              <a:rPr lang="de-DE" dirty="0" err="1"/>
              <a:t>PathToRTCDir</a:t>
            </a:r>
            <a:r>
              <a:rPr lang="de-DE" dirty="0"/>
              <a:t>“</a:t>
            </a:r>
          </a:p>
          <a:p>
            <a:pPr lvl="3"/>
            <a:r>
              <a:rPr lang="de-DE" dirty="0"/>
              <a:t>„$PathToText2ALExe“ (</a:t>
            </a:r>
            <a:r>
              <a:rPr lang="de-DE" dirty="0" err="1"/>
              <a:t>shoud</a:t>
            </a:r>
            <a:r>
              <a:rPr lang="de-DE" dirty="0"/>
              <a:t> </a:t>
            </a:r>
            <a:r>
              <a:rPr lang="de-DE" dirty="0" err="1"/>
              <a:t>be</a:t>
            </a:r>
            <a:r>
              <a:rPr lang="de-DE" dirty="0"/>
              <a:t> „$</a:t>
            </a:r>
            <a:r>
              <a:rPr lang="de-DE" dirty="0" err="1"/>
              <a:t>PathToRTCDir</a:t>
            </a:r>
            <a:r>
              <a:rPr lang="de-DE" dirty="0"/>
              <a:t> + \txt2al.exe“)</a:t>
            </a:r>
          </a:p>
          <a:p>
            <a:pPr lvl="2"/>
            <a:r>
              <a:rPr lang="de-DE" dirty="0"/>
              <a:t>Optional: „$</a:t>
            </a:r>
            <a:r>
              <a:rPr lang="de-DE" dirty="0" err="1"/>
              <a:t>OriginalsSourceDir</a:t>
            </a:r>
            <a:r>
              <a:rPr lang="de-DE" dirty="0"/>
              <a:t>“</a:t>
            </a:r>
          </a:p>
          <a:p>
            <a:pPr lvl="3"/>
            <a:r>
              <a:rPr lang="de-DE" dirty="0" err="1"/>
              <a:t>If</a:t>
            </a:r>
            <a:r>
              <a:rPr lang="de-DE" dirty="0"/>
              <a:t> </a:t>
            </a:r>
            <a:r>
              <a:rPr lang="de-DE" dirty="0" err="1"/>
              <a:t>given</a:t>
            </a:r>
            <a:r>
              <a:rPr lang="de-DE" dirty="0"/>
              <a:t>, </a:t>
            </a:r>
            <a:r>
              <a:rPr lang="de-DE" dirty="0" err="1"/>
              <a:t>script</a:t>
            </a:r>
            <a:r>
              <a:rPr lang="de-DE" dirty="0"/>
              <a:t> </a:t>
            </a:r>
            <a:r>
              <a:rPr lang="de-DE" dirty="0" err="1"/>
              <a:t>uses</a:t>
            </a:r>
            <a:r>
              <a:rPr lang="de-DE" dirty="0"/>
              <a:t> </a:t>
            </a:r>
            <a:r>
              <a:rPr lang="de-DE" dirty="0" err="1"/>
              <a:t>files</a:t>
            </a:r>
            <a:r>
              <a:rPr lang="de-DE" dirty="0"/>
              <a:t> </a:t>
            </a:r>
            <a:r>
              <a:rPr lang="de-DE" dirty="0" err="1"/>
              <a:t>to</a:t>
            </a:r>
            <a:r>
              <a:rPr lang="de-DE" dirty="0"/>
              <a:t> </a:t>
            </a:r>
            <a:r>
              <a:rPr lang="de-DE" dirty="0" err="1"/>
              <a:t>compare</a:t>
            </a:r>
            <a:r>
              <a:rPr lang="de-DE" dirty="0"/>
              <a:t> </a:t>
            </a:r>
            <a:r>
              <a:rPr lang="de-DE" dirty="0" err="1"/>
              <a:t>to</a:t>
            </a:r>
            <a:r>
              <a:rPr lang="de-DE" dirty="0"/>
              <a:t>, </a:t>
            </a:r>
            <a:r>
              <a:rPr lang="de-DE" dirty="0" err="1"/>
              <a:t>thus</a:t>
            </a:r>
            <a:r>
              <a:rPr lang="de-DE" dirty="0"/>
              <a:t> </a:t>
            </a:r>
            <a:r>
              <a:rPr lang="de-DE" dirty="0" err="1"/>
              <a:t>generates</a:t>
            </a:r>
            <a:r>
              <a:rPr lang="de-DE" dirty="0"/>
              <a:t> Extension </a:t>
            </a:r>
            <a:r>
              <a:rPr lang="de-DE" dirty="0" err="1"/>
              <a:t>by</a:t>
            </a:r>
            <a:r>
              <a:rPr lang="de-DE" dirty="0"/>
              <a:t> </a:t>
            </a:r>
            <a:r>
              <a:rPr lang="de-DE" dirty="0" err="1"/>
              <a:t>transforming</a:t>
            </a:r>
            <a:r>
              <a:rPr lang="de-DE" dirty="0"/>
              <a:t> </a:t>
            </a:r>
            <a:r>
              <a:rPr lang="de-DE" dirty="0" err="1"/>
              <a:t>deltas</a:t>
            </a:r>
            <a:endParaRPr lang="de-DE" dirty="0"/>
          </a:p>
          <a:p>
            <a:pPr lvl="3"/>
            <a:r>
              <a:rPr lang="de-DE" dirty="0" err="1"/>
              <a:t>If</a:t>
            </a:r>
            <a:r>
              <a:rPr lang="de-DE" dirty="0"/>
              <a:t> not </a:t>
            </a:r>
            <a:r>
              <a:rPr lang="de-DE" dirty="0" err="1"/>
              <a:t>given</a:t>
            </a:r>
            <a:r>
              <a:rPr lang="de-DE" dirty="0"/>
              <a:t>: </a:t>
            </a:r>
            <a:r>
              <a:rPr lang="de-DE" dirty="0" err="1"/>
              <a:t>converts</a:t>
            </a:r>
            <a:r>
              <a:rPr lang="de-DE" dirty="0"/>
              <a:t> </a:t>
            </a:r>
            <a:r>
              <a:rPr lang="de-DE" dirty="0" err="1"/>
              <a:t>objects</a:t>
            </a:r>
            <a:r>
              <a:rPr lang="de-DE" dirty="0"/>
              <a:t> </a:t>
            </a:r>
            <a:r>
              <a:rPr lang="de-DE" dirty="0" err="1"/>
              <a:t>into</a:t>
            </a:r>
            <a:r>
              <a:rPr lang="de-DE" dirty="0"/>
              <a:t> al </a:t>
            </a:r>
            <a:r>
              <a:rPr lang="de-DE" dirty="0" err="1"/>
              <a:t>as</a:t>
            </a:r>
            <a:r>
              <a:rPr lang="de-DE" dirty="0"/>
              <a:t> a </a:t>
            </a:r>
            <a:r>
              <a:rPr lang="de-DE" dirty="0" err="1"/>
              <a:t>whole</a:t>
            </a:r>
            <a:r>
              <a:rPr lang="de-DE" dirty="0"/>
              <a:t> …</a:t>
            </a:r>
          </a:p>
          <a:p>
            <a:pPr lvl="3"/>
            <a:endParaRPr lang="de-DE" dirty="0"/>
          </a:p>
          <a:p>
            <a:pPr lvl="1"/>
            <a:r>
              <a:rPr lang="de-DE" dirty="0"/>
              <a:t>BulkCAL2Extension … .ps1</a:t>
            </a:r>
          </a:p>
          <a:p>
            <a:pPr lvl="2"/>
            <a:r>
              <a:rPr lang="de-DE" dirty="0"/>
              <a:t>Holds </a:t>
            </a:r>
            <a:r>
              <a:rPr lang="de-DE" dirty="0" err="1"/>
              <a:t>list</a:t>
            </a:r>
            <a:r>
              <a:rPr lang="de-DE" dirty="0"/>
              <a:t> </a:t>
            </a:r>
            <a:r>
              <a:rPr lang="de-DE" dirty="0" err="1"/>
              <a:t>of</a:t>
            </a:r>
            <a:r>
              <a:rPr lang="de-DE" dirty="0"/>
              <a:t> </a:t>
            </a:r>
            <a:r>
              <a:rPr lang="de-DE" dirty="0" err="1"/>
              <a:t>objects</a:t>
            </a:r>
            <a:r>
              <a:rPr lang="de-DE" dirty="0"/>
              <a:t> </a:t>
            </a:r>
            <a:r>
              <a:rPr lang="de-DE" dirty="0" err="1"/>
              <a:t>to</a:t>
            </a:r>
            <a:r>
              <a:rPr lang="de-DE" dirty="0"/>
              <a:t> </a:t>
            </a:r>
            <a:r>
              <a:rPr lang="de-DE" dirty="0" err="1"/>
              <a:t>be</a:t>
            </a:r>
            <a:r>
              <a:rPr lang="de-DE" dirty="0"/>
              <a:t> </a:t>
            </a:r>
            <a:r>
              <a:rPr lang="de-DE" dirty="0" err="1"/>
              <a:t>transformed</a:t>
            </a:r>
            <a:endParaRPr lang="de-DE" dirty="0"/>
          </a:p>
          <a:p>
            <a:pPr lvl="2"/>
            <a:r>
              <a:rPr lang="de-DE" dirty="0"/>
              <a:t>Transforms </a:t>
            </a:r>
            <a:r>
              <a:rPr lang="de-DE" dirty="0" err="1"/>
              <a:t>objects</a:t>
            </a:r>
            <a:r>
              <a:rPr lang="de-DE" dirty="0"/>
              <a:t> </a:t>
            </a:r>
            <a:r>
              <a:rPr lang="de-DE" dirty="0" err="1"/>
              <a:t>one</a:t>
            </a:r>
            <a:r>
              <a:rPr lang="de-DE" dirty="0"/>
              <a:t> </a:t>
            </a:r>
            <a:r>
              <a:rPr lang="de-DE" dirty="0" err="1"/>
              <a:t>by</a:t>
            </a:r>
            <a:r>
              <a:rPr lang="de-DE" dirty="0"/>
              <a:t> </a:t>
            </a:r>
            <a:r>
              <a:rPr lang="de-DE" dirty="0" err="1"/>
              <a:t>one</a:t>
            </a:r>
            <a:r>
              <a:rPr lang="de-DE" dirty="0"/>
              <a:t> </a:t>
            </a:r>
            <a:r>
              <a:rPr lang="de-DE" dirty="0" err="1"/>
              <a:t>using</a:t>
            </a:r>
            <a:r>
              <a:rPr lang="de-DE" dirty="0"/>
              <a:t> „CAL2Extension … .ps1“</a:t>
            </a:r>
          </a:p>
          <a:p>
            <a:pPr lvl="2"/>
            <a:endParaRPr lang="de-DE" dirty="0"/>
          </a:p>
          <a:p>
            <a:pPr lvl="1"/>
            <a:r>
              <a:rPr lang="de-DE" dirty="0"/>
              <a:t>At </a:t>
            </a:r>
            <a:r>
              <a:rPr lang="de-DE" dirty="0" err="1"/>
              <a:t>the</a:t>
            </a:r>
            <a:r>
              <a:rPr lang="de-DE" dirty="0"/>
              <a:t> </a:t>
            </a:r>
            <a:r>
              <a:rPr lang="de-DE" dirty="0" err="1"/>
              <a:t>moment</a:t>
            </a:r>
            <a:r>
              <a:rPr lang="de-DE" dirty="0"/>
              <a:t>, </a:t>
            </a:r>
            <a:r>
              <a:rPr lang="de-DE" dirty="0" err="1"/>
              <a:t>the</a:t>
            </a:r>
            <a:r>
              <a:rPr lang="de-DE" dirty="0"/>
              <a:t> </a:t>
            </a:r>
            <a:r>
              <a:rPr lang="de-DE" dirty="0" err="1"/>
              <a:t>scripts</a:t>
            </a:r>
            <a:r>
              <a:rPr lang="de-DE" dirty="0"/>
              <a:t> </a:t>
            </a:r>
            <a:r>
              <a:rPr lang="de-DE" dirty="0" err="1"/>
              <a:t>which</a:t>
            </a:r>
            <a:r>
              <a:rPr lang="de-DE" dirty="0"/>
              <a:t> </a:t>
            </a:r>
            <a:r>
              <a:rPr lang="de-DE" dirty="0" err="1"/>
              <a:t>wrap</a:t>
            </a:r>
            <a:r>
              <a:rPr lang="de-DE" dirty="0"/>
              <a:t> </a:t>
            </a:r>
            <a:r>
              <a:rPr lang="de-DE" dirty="0" err="1"/>
              <a:t>the</a:t>
            </a:r>
            <a:r>
              <a:rPr lang="de-DE" dirty="0"/>
              <a:t> </a:t>
            </a:r>
            <a:r>
              <a:rPr lang="de-DE" dirty="0" err="1"/>
              <a:t>converter</a:t>
            </a:r>
            <a:r>
              <a:rPr lang="de-DE" dirty="0"/>
              <a:t> </a:t>
            </a:r>
            <a:r>
              <a:rPr lang="de-DE" dirty="0" err="1"/>
              <a:t>are</a:t>
            </a:r>
            <a:r>
              <a:rPr lang="de-DE" dirty="0"/>
              <a:t> „</a:t>
            </a:r>
            <a:r>
              <a:rPr lang="de-DE" dirty="0" err="1"/>
              <a:t>crusher</a:t>
            </a:r>
            <a:r>
              <a:rPr lang="de-DE" dirty="0"/>
              <a:t> bar </a:t>
            </a:r>
            <a:r>
              <a:rPr lang="de-DE" dirty="0" err="1"/>
              <a:t>implementations</a:t>
            </a:r>
            <a:r>
              <a:rPr lang="de-DE" dirty="0"/>
              <a:t>“ </a:t>
            </a:r>
            <a:r>
              <a:rPr lang="de-DE" dirty="0" err="1"/>
              <a:t>which</a:t>
            </a:r>
            <a:r>
              <a:rPr lang="de-DE" dirty="0"/>
              <a:t> </a:t>
            </a:r>
            <a:r>
              <a:rPr lang="de-DE" dirty="0" err="1"/>
              <a:t>are</a:t>
            </a:r>
            <a:r>
              <a:rPr lang="de-DE" dirty="0"/>
              <a:t> in urgent </a:t>
            </a:r>
            <a:r>
              <a:rPr lang="de-DE" dirty="0" err="1"/>
              <a:t>need</a:t>
            </a:r>
            <a:r>
              <a:rPr lang="de-DE" dirty="0"/>
              <a:t> </a:t>
            </a:r>
            <a:r>
              <a:rPr lang="de-DE" dirty="0" err="1"/>
              <a:t>of</a:t>
            </a:r>
            <a:r>
              <a:rPr lang="de-DE" dirty="0"/>
              <a:t> </a:t>
            </a:r>
            <a:r>
              <a:rPr lang="de-DE" dirty="0" err="1"/>
              <a:t>improvement</a:t>
            </a:r>
            <a:endParaRPr lang="de-DE" dirty="0"/>
          </a:p>
          <a:p>
            <a:pPr lvl="2"/>
            <a:endParaRPr lang="de-DE" dirty="0"/>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US" dirty="0">
                <a:solidFill>
                  <a:schemeClr val="bg2"/>
                </a:solidFill>
              </a:rPr>
              <a:t>Preliminaries (</a:t>
            </a:r>
            <a:r>
              <a:rPr lang="en-US" sz="1200" dirty="0" err="1">
                <a:solidFill>
                  <a:schemeClr val="bg2"/>
                </a:solidFill>
              </a:rPr>
              <a:t>Intellisense</a:t>
            </a:r>
            <a:r>
              <a:rPr lang="en-US" sz="1200" dirty="0">
                <a:solidFill>
                  <a:schemeClr val="bg2"/>
                </a:solidFill>
              </a:rPr>
              <a:t> / </a:t>
            </a:r>
            <a:r>
              <a:rPr lang="en-US" dirty="0">
                <a:solidFill>
                  <a:schemeClr val="bg2"/>
                </a:solidFill>
              </a:rPr>
              <a:t>Txt2AL Converter</a:t>
            </a:r>
            <a:r>
              <a:rPr lang="en-US" sz="1200" dirty="0">
                <a:solidFill>
                  <a:schemeClr val="bg2"/>
                </a:solidFill>
              </a:rPr>
              <a:t> / </a:t>
            </a:r>
            <a:r>
              <a:rPr lang="en-US" sz="1200" dirty="0" err="1">
                <a:solidFill>
                  <a:schemeClr val="bg2"/>
                </a:solidFill>
              </a:rPr>
              <a:t>CodeCops</a:t>
            </a:r>
            <a:r>
              <a:rPr lang="en-US" sz="1200" dirty="0">
                <a:solidFill>
                  <a:schemeClr val="bg2"/>
                </a:solidFill>
              </a:rPr>
              <a:t> / Snippets</a:t>
            </a:r>
            <a:r>
              <a:rPr lang="en-US" dirty="0">
                <a:solidFill>
                  <a:schemeClr val="bg2"/>
                </a:solidFill>
              </a:rPr>
              <a:t>)</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53</a:t>
            </a:fld>
            <a:endParaRPr lang="de-DE"/>
          </a:p>
        </p:txBody>
      </p:sp>
      <p:graphicFrame>
        <p:nvGraphicFramePr>
          <p:cNvPr id="2" name="Objekt 1">
            <a:extLst>
              <a:ext uri="{FF2B5EF4-FFF2-40B4-BE49-F238E27FC236}">
                <a16:creationId xmlns:a16="http://schemas.microsoft.com/office/drawing/2014/main" id="{5980A90A-2C88-4694-88E1-762540FE0A58}"/>
              </a:ext>
            </a:extLst>
          </p:cNvPr>
          <p:cNvGraphicFramePr>
            <a:graphicFrameLocks noChangeAspect="1"/>
          </p:cNvGraphicFramePr>
          <p:nvPr>
            <p:extLst>
              <p:ext uri="{D42A27DB-BD31-4B8C-83A1-F6EECF244321}">
                <p14:modId xmlns:p14="http://schemas.microsoft.com/office/powerpoint/2010/main" val="37639075"/>
              </p:ext>
            </p:extLst>
          </p:nvPr>
        </p:nvGraphicFramePr>
        <p:xfrm>
          <a:off x="10566000" y="614209"/>
          <a:ext cx="781050" cy="347663"/>
        </p:xfrm>
        <a:graphic>
          <a:graphicData uri="http://schemas.openxmlformats.org/presentationml/2006/ole">
            <mc:AlternateContent xmlns:mc="http://schemas.openxmlformats.org/markup-compatibility/2006">
              <mc:Choice xmlns:v="urn:schemas-microsoft-com:vml" Requires="v">
                <p:oleObj spid="_x0000_s1568" name="Objekt-Manager-Shellobjekt" showAsIcon="1" r:id="rId3" imgW="780480" imgH="347400" progId="Package">
                  <p:embed/>
                </p:oleObj>
              </mc:Choice>
              <mc:Fallback>
                <p:oleObj name="Objekt-Manager-Shellobjekt" showAsIcon="1" r:id="rId3" imgW="780480" imgH="347400" progId="Package">
                  <p:embed/>
                  <p:pic>
                    <p:nvPicPr>
                      <p:cNvPr id="0" name=""/>
                      <p:cNvPicPr/>
                      <p:nvPr/>
                    </p:nvPicPr>
                    <p:blipFill>
                      <a:blip r:embed="rId4"/>
                      <a:stretch>
                        <a:fillRect/>
                      </a:stretch>
                    </p:blipFill>
                    <p:spPr>
                      <a:xfrm>
                        <a:off x="10566000" y="614209"/>
                        <a:ext cx="781050" cy="347663"/>
                      </a:xfrm>
                      <a:prstGeom prst="rect">
                        <a:avLst/>
                      </a:prstGeom>
                    </p:spPr>
                  </p:pic>
                </p:oleObj>
              </mc:Fallback>
            </mc:AlternateContent>
          </a:graphicData>
        </a:graphic>
      </p:graphicFrame>
    </p:spTree>
    <p:extLst>
      <p:ext uri="{BB962C8B-B14F-4D97-AF65-F5344CB8AC3E}">
        <p14:creationId xmlns:p14="http://schemas.microsoft.com/office/powerpoint/2010/main" val="400467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4" end="1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19EEE04-21C1-4FB3-BCA4-4081703DA885}"/>
              </a:ext>
            </a:extLst>
          </p:cNvPr>
          <p:cNvSpPr>
            <a:spLocks noGrp="1"/>
          </p:cNvSpPr>
          <p:nvPr>
            <p:ph type="body" sz="quarter" idx="10"/>
          </p:nvPr>
        </p:nvSpPr>
        <p:spPr>
          <a:xfrm>
            <a:off x="359999" y="1275408"/>
            <a:ext cx="11466000" cy="890276"/>
          </a:xfrm>
        </p:spPr>
        <p:txBody>
          <a:bodyPr/>
          <a:lstStyle/>
          <a:p>
            <a:r>
              <a:rPr lang="de-DE" dirty="0"/>
              <a:t>Txt2AL Converter - </a:t>
            </a:r>
            <a:r>
              <a:rPr lang="de-DE" dirty="0" err="1"/>
              <a:t>HandsOn</a:t>
            </a:r>
            <a:r>
              <a:rPr lang="de-DE" dirty="0"/>
              <a:t>: </a:t>
            </a:r>
            <a:r>
              <a:rPr lang="de-DE" dirty="0" err="1"/>
              <a:t>Convert</a:t>
            </a:r>
            <a:r>
              <a:rPr lang="de-DE" dirty="0"/>
              <a:t> </a:t>
            </a:r>
            <a:r>
              <a:rPr lang="de-DE" dirty="0" err="1"/>
              <a:t>page</a:t>
            </a:r>
            <a:r>
              <a:rPr lang="de-DE" dirty="0"/>
              <a:t> „Units </a:t>
            </a:r>
            <a:r>
              <a:rPr lang="de-DE" dirty="0" err="1"/>
              <a:t>of</a:t>
            </a:r>
            <a:r>
              <a:rPr lang="de-DE" dirty="0"/>
              <a:t> </a:t>
            </a:r>
            <a:r>
              <a:rPr lang="de-DE" dirty="0" err="1"/>
              <a:t>Measure</a:t>
            </a:r>
            <a:r>
              <a:rPr lang="de-DE" dirty="0"/>
              <a:t> (209)“</a:t>
            </a:r>
          </a:p>
          <a:p>
            <a:pPr lvl="1"/>
            <a:r>
              <a:rPr lang="de-DE" dirty="0" err="1"/>
              <a:t>Configure</a:t>
            </a:r>
            <a:r>
              <a:rPr lang="de-DE" dirty="0"/>
              <a:t> Converter</a:t>
            </a:r>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3 | </a:t>
            </a:r>
            <a:r>
              <a:rPr lang="de-DE" dirty="0" err="1"/>
              <a:t>Configuring</a:t>
            </a:r>
            <a:r>
              <a:rPr lang="de-DE" dirty="0"/>
              <a:t> </a:t>
            </a:r>
            <a:r>
              <a:rPr lang="de-DE" dirty="0" err="1"/>
              <a:t>the</a:t>
            </a:r>
            <a:r>
              <a:rPr lang="de-DE" dirty="0"/>
              <a:t> Txt2AL Converter</a:t>
            </a:r>
            <a:br>
              <a:rPr lang="de-DE" dirty="0"/>
            </a:b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54</a:t>
            </a:fld>
            <a:endParaRPr lang="de-DE"/>
          </a:p>
        </p:txBody>
      </p:sp>
      <p:pic>
        <p:nvPicPr>
          <p:cNvPr id="8" name="Grafik 7">
            <a:extLst>
              <a:ext uri="{FF2B5EF4-FFF2-40B4-BE49-F238E27FC236}">
                <a16:creationId xmlns:a16="http://schemas.microsoft.com/office/drawing/2014/main" id="{40E84F9A-1E19-47D6-A8E8-8EB16815DB0D}"/>
              </a:ext>
            </a:extLst>
          </p:cNvPr>
          <p:cNvPicPr>
            <a:picLocks noChangeAspect="1"/>
          </p:cNvPicPr>
          <p:nvPr/>
        </p:nvPicPr>
        <p:blipFill>
          <a:blip r:embed="rId2"/>
          <a:stretch>
            <a:fillRect/>
          </a:stretch>
        </p:blipFill>
        <p:spPr>
          <a:xfrm>
            <a:off x="948760" y="2960106"/>
            <a:ext cx="9048350" cy="1233482"/>
          </a:xfrm>
          <a:prstGeom prst="rect">
            <a:avLst/>
          </a:prstGeom>
        </p:spPr>
      </p:pic>
      <p:pic>
        <p:nvPicPr>
          <p:cNvPr id="9" name="Grafik 8">
            <a:extLst>
              <a:ext uri="{FF2B5EF4-FFF2-40B4-BE49-F238E27FC236}">
                <a16:creationId xmlns:a16="http://schemas.microsoft.com/office/drawing/2014/main" id="{9640ADC7-6FBB-4CCD-B620-0A3AB4266FB1}"/>
              </a:ext>
            </a:extLst>
          </p:cNvPr>
          <p:cNvPicPr>
            <a:picLocks noChangeAspect="1"/>
          </p:cNvPicPr>
          <p:nvPr/>
        </p:nvPicPr>
        <p:blipFill>
          <a:blip r:embed="rId3"/>
          <a:stretch>
            <a:fillRect/>
          </a:stretch>
        </p:blipFill>
        <p:spPr>
          <a:xfrm>
            <a:off x="948760" y="1989046"/>
            <a:ext cx="2655035" cy="713719"/>
          </a:xfrm>
          <a:prstGeom prst="rect">
            <a:avLst/>
          </a:prstGeom>
        </p:spPr>
      </p:pic>
      <p:sp>
        <p:nvSpPr>
          <p:cNvPr id="12" name="Textplatzhalter 11">
            <a:extLst>
              <a:ext uri="{FF2B5EF4-FFF2-40B4-BE49-F238E27FC236}">
                <a16:creationId xmlns:a16="http://schemas.microsoft.com/office/drawing/2014/main" id="{98D50AEB-375B-4C85-A004-C1EB2AF21062}"/>
              </a:ext>
            </a:extLst>
          </p:cNvPr>
          <p:cNvSpPr txBox="1">
            <a:spLocks/>
          </p:cNvSpPr>
          <p:nvPr/>
        </p:nvSpPr>
        <p:spPr>
          <a:xfrm>
            <a:off x="359999" y="4463724"/>
            <a:ext cx="11466000" cy="252871"/>
          </a:xfrm>
          <a:prstGeom prst="rect">
            <a:avLst/>
          </a:prstGeom>
          <a:noFill/>
          <a:ln w="12700">
            <a:noFill/>
            <a:miter lim="800000"/>
          </a:ln>
        </p:spPr>
        <p:txBody>
          <a:bodyPr vert="horz" lIns="0" tIns="0" rIns="0" bIns="0" rtlCol="0">
            <a:noAutofit/>
          </a:bodyPr>
          <a:lstStyle>
            <a:lvl1pPr marL="228600" indent="-228600" algn="l" defTabSz="914400" rtl="0" eaLnBrk="1" latinLnBrk="0" hangingPunct="1">
              <a:lnSpc>
                <a:spcPct val="100000"/>
              </a:lnSpc>
              <a:spcBef>
                <a:spcPts val="1000"/>
              </a:spcBef>
              <a:buClr>
                <a:srgbClr val="F5A748"/>
              </a:buClr>
              <a:buSzPct val="100000"/>
              <a:buFontTx/>
              <a:buBlip>
                <a:blip r:embed="rId4"/>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5"/>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dirty="0" err="1"/>
              <a:t>Convert</a:t>
            </a:r>
            <a:r>
              <a:rPr lang="de-DE" dirty="0"/>
              <a:t> </a:t>
            </a:r>
            <a:r>
              <a:rPr lang="de-DE" dirty="0" err="1"/>
              <a:t>page</a:t>
            </a:r>
            <a:r>
              <a:rPr lang="de-DE" dirty="0"/>
              <a:t> „Units </a:t>
            </a:r>
            <a:r>
              <a:rPr lang="de-DE" dirty="0" err="1"/>
              <a:t>of</a:t>
            </a:r>
            <a:r>
              <a:rPr lang="de-DE" dirty="0"/>
              <a:t> </a:t>
            </a:r>
            <a:r>
              <a:rPr lang="de-DE" dirty="0" err="1"/>
              <a:t>Measure</a:t>
            </a:r>
            <a:r>
              <a:rPr lang="de-DE" dirty="0"/>
              <a:t> (209)“</a:t>
            </a:r>
          </a:p>
          <a:p>
            <a:pPr lvl="2"/>
            <a:endParaRPr lang="de-DE" dirty="0"/>
          </a:p>
        </p:txBody>
      </p:sp>
      <p:pic>
        <p:nvPicPr>
          <p:cNvPr id="10" name="Grafik 9">
            <a:extLst>
              <a:ext uri="{FF2B5EF4-FFF2-40B4-BE49-F238E27FC236}">
                <a16:creationId xmlns:a16="http://schemas.microsoft.com/office/drawing/2014/main" id="{23886675-021C-4755-8852-A45E36A3152A}"/>
              </a:ext>
            </a:extLst>
          </p:cNvPr>
          <p:cNvPicPr>
            <a:picLocks noChangeAspect="1"/>
          </p:cNvPicPr>
          <p:nvPr/>
        </p:nvPicPr>
        <p:blipFill>
          <a:blip r:embed="rId6"/>
          <a:stretch>
            <a:fillRect/>
          </a:stretch>
        </p:blipFill>
        <p:spPr>
          <a:xfrm>
            <a:off x="1544268" y="4912917"/>
            <a:ext cx="2776058" cy="1199125"/>
          </a:xfrm>
          <a:prstGeom prst="rect">
            <a:avLst/>
          </a:prstGeom>
        </p:spPr>
      </p:pic>
      <p:pic>
        <p:nvPicPr>
          <p:cNvPr id="14" name="Grafik 13">
            <a:extLst>
              <a:ext uri="{FF2B5EF4-FFF2-40B4-BE49-F238E27FC236}">
                <a16:creationId xmlns:a16="http://schemas.microsoft.com/office/drawing/2014/main" id="{FEAFD9F9-53BC-406B-82EC-096777889AAF}"/>
              </a:ext>
            </a:extLst>
          </p:cNvPr>
          <p:cNvPicPr>
            <a:picLocks noChangeAspect="1"/>
          </p:cNvPicPr>
          <p:nvPr/>
        </p:nvPicPr>
        <p:blipFill>
          <a:blip r:embed="rId7"/>
          <a:stretch>
            <a:fillRect/>
          </a:stretch>
        </p:blipFill>
        <p:spPr>
          <a:xfrm>
            <a:off x="5772337" y="4929070"/>
            <a:ext cx="5604081" cy="1539105"/>
          </a:xfrm>
          <a:prstGeom prst="rect">
            <a:avLst/>
          </a:prstGeom>
        </p:spPr>
      </p:pic>
      <p:sp>
        <p:nvSpPr>
          <p:cNvPr id="15" name="Pfeil: nach rechts 14">
            <a:extLst>
              <a:ext uri="{FF2B5EF4-FFF2-40B4-BE49-F238E27FC236}">
                <a16:creationId xmlns:a16="http://schemas.microsoft.com/office/drawing/2014/main" id="{09FD6B05-62A3-4CED-8B22-B1F7EFA691D3}"/>
              </a:ext>
            </a:extLst>
          </p:cNvPr>
          <p:cNvSpPr/>
          <p:nvPr/>
        </p:nvSpPr>
        <p:spPr>
          <a:xfrm>
            <a:off x="4644723" y="552577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hteck 12">
            <a:extLst>
              <a:ext uri="{FF2B5EF4-FFF2-40B4-BE49-F238E27FC236}">
                <a16:creationId xmlns:a16="http://schemas.microsoft.com/office/drawing/2014/main" id="{D8E79678-763C-408D-9AB8-D5A50FC9E475}"/>
              </a:ext>
            </a:extLst>
          </p:cNvPr>
          <p:cNvSpPr/>
          <p:nvPr/>
        </p:nvSpPr>
        <p:spPr>
          <a:xfrm>
            <a:off x="11164548" y="234866"/>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16" name="Grafik 15" descr="Zahnräder">
            <a:extLst>
              <a:ext uri="{FF2B5EF4-FFF2-40B4-BE49-F238E27FC236}">
                <a16:creationId xmlns:a16="http://schemas.microsoft.com/office/drawing/2014/main" id="{107ABF43-67C7-4557-92A7-4467E824FD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92819" y="337617"/>
            <a:ext cx="530833" cy="530833"/>
          </a:xfrm>
          <a:prstGeom prst="rect">
            <a:avLst/>
          </a:prstGeom>
        </p:spPr>
      </p:pic>
      <p:sp>
        <p:nvSpPr>
          <p:cNvPr id="2" name="Textfeld 1">
            <a:extLst>
              <a:ext uri="{FF2B5EF4-FFF2-40B4-BE49-F238E27FC236}">
                <a16:creationId xmlns:a16="http://schemas.microsoft.com/office/drawing/2014/main" id="{278AD4CF-2568-45FB-A258-906B6F5DDC38}"/>
              </a:ext>
            </a:extLst>
          </p:cNvPr>
          <p:cNvSpPr txBox="1"/>
          <p:nvPr/>
        </p:nvSpPr>
        <p:spPr>
          <a:xfrm>
            <a:off x="5263116" y="2466753"/>
            <a:ext cx="984500" cy="307777"/>
          </a:xfrm>
          <a:prstGeom prst="rect">
            <a:avLst/>
          </a:prstGeom>
          <a:noFill/>
        </p:spPr>
        <p:txBody>
          <a:bodyPr wrap="none" rtlCol="0">
            <a:spAutoFit/>
          </a:bodyPr>
          <a:lstStyle/>
          <a:p>
            <a:r>
              <a:rPr lang="de-DE" sz="1400" dirty="0"/>
              <a:t>SQL-Server</a:t>
            </a:r>
            <a:endParaRPr lang="en-GB" sz="1400" dirty="0"/>
          </a:p>
        </p:txBody>
      </p:sp>
      <p:cxnSp>
        <p:nvCxnSpPr>
          <p:cNvPr id="6" name="Gerader Verbinder 5">
            <a:extLst>
              <a:ext uri="{FF2B5EF4-FFF2-40B4-BE49-F238E27FC236}">
                <a16:creationId xmlns:a16="http://schemas.microsoft.com/office/drawing/2014/main" id="{1F8E3506-5AE0-4D6E-B24C-D405BADF295C}"/>
              </a:ext>
            </a:extLst>
          </p:cNvPr>
          <p:cNvCxnSpPr>
            <a:stCxn id="2" idx="1"/>
          </p:cNvCxnSpPr>
          <p:nvPr/>
        </p:nvCxnSpPr>
        <p:spPr>
          <a:xfrm flipH="1">
            <a:off x="2551814" y="2620642"/>
            <a:ext cx="2711302" cy="1281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813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2" grpId="0"/>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19EEE04-21C1-4FB3-BCA4-4081703DA885}"/>
              </a:ext>
            </a:extLst>
          </p:cNvPr>
          <p:cNvSpPr>
            <a:spLocks noGrp="1"/>
          </p:cNvSpPr>
          <p:nvPr>
            <p:ph type="body" sz="quarter" idx="10"/>
          </p:nvPr>
        </p:nvSpPr>
        <p:spPr>
          <a:xfrm>
            <a:off x="359999" y="1275408"/>
            <a:ext cx="11466000" cy="890276"/>
          </a:xfrm>
        </p:spPr>
        <p:txBody>
          <a:bodyPr/>
          <a:lstStyle/>
          <a:p>
            <a:r>
              <a:rPr lang="de-DE" dirty="0" err="1"/>
              <a:t>Result</a:t>
            </a:r>
            <a:endParaRPr lang="de-DE" dirty="0"/>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3 </a:t>
            </a:r>
            <a:r>
              <a:rPr lang="de-DE" dirty="0" err="1"/>
              <a:t>Continued</a:t>
            </a:r>
            <a:r>
              <a:rPr lang="de-DE" dirty="0"/>
              <a:t> | </a:t>
            </a:r>
            <a:r>
              <a:rPr lang="de-DE" dirty="0" err="1"/>
              <a:t>Configuring</a:t>
            </a:r>
            <a:r>
              <a:rPr lang="de-DE" dirty="0"/>
              <a:t> </a:t>
            </a:r>
            <a:r>
              <a:rPr lang="de-DE" dirty="0" err="1"/>
              <a:t>the</a:t>
            </a:r>
            <a:r>
              <a:rPr lang="de-DE" dirty="0"/>
              <a:t> Txt2AL Converter</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55</a:t>
            </a:fld>
            <a:endParaRPr lang="de-DE"/>
          </a:p>
        </p:txBody>
      </p:sp>
      <p:graphicFrame>
        <p:nvGraphicFramePr>
          <p:cNvPr id="5" name="Objekt 4">
            <a:extLst>
              <a:ext uri="{FF2B5EF4-FFF2-40B4-BE49-F238E27FC236}">
                <a16:creationId xmlns:a16="http://schemas.microsoft.com/office/drawing/2014/main" id="{ECD5E229-C782-4185-B953-F9F220B0DFC5}"/>
              </a:ext>
            </a:extLst>
          </p:cNvPr>
          <p:cNvGraphicFramePr>
            <a:graphicFrameLocks noChangeAspect="1"/>
          </p:cNvGraphicFramePr>
          <p:nvPr>
            <p:extLst>
              <p:ext uri="{D42A27DB-BD31-4B8C-83A1-F6EECF244321}">
                <p14:modId xmlns:p14="http://schemas.microsoft.com/office/powerpoint/2010/main" val="582297330"/>
              </p:ext>
            </p:extLst>
          </p:nvPr>
        </p:nvGraphicFramePr>
        <p:xfrm>
          <a:off x="1715086" y="2095318"/>
          <a:ext cx="1954213" cy="527050"/>
        </p:xfrm>
        <a:graphic>
          <a:graphicData uri="http://schemas.openxmlformats.org/presentationml/2006/ole">
            <mc:AlternateContent xmlns:mc="http://schemas.openxmlformats.org/markup-compatibility/2006">
              <mc:Choice xmlns:v="urn:schemas-microsoft-com:vml" Requires="v">
                <p:oleObj spid="_x0000_s3616" name="Objekt-Manager-Shellobjekt" showAsIcon="1" r:id="rId3" imgW="1953720" imgH="527400" progId="Package">
                  <p:embed/>
                </p:oleObj>
              </mc:Choice>
              <mc:Fallback>
                <p:oleObj name="Objekt-Manager-Shellobjekt" showAsIcon="1" r:id="rId3" imgW="1953720" imgH="527400" progId="Package">
                  <p:embed/>
                  <p:pic>
                    <p:nvPicPr>
                      <p:cNvPr id="0" name=""/>
                      <p:cNvPicPr/>
                      <p:nvPr/>
                    </p:nvPicPr>
                    <p:blipFill>
                      <a:blip r:embed="rId4"/>
                      <a:stretch>
                        <a:fillRect/>
                      </a:stretch>
                    </p:blipFill>
                    <p:spPr>
                      <a:xfrm>
                        <a:off x="1715086" y="2095318"/>
                        <a:ext cx="1954213" cy="527050"/>
                      </a:xfrm>
                      <a:prstGeom prst="rect">
                        <a:avLst/>
                      </a:prstGeom>
                    </p:spPr>
                  </p:pic>
                </p:oleObj>
              </mc:Fallback>
            </mc:AlternateContent>
          </a:graphicData>
        </a:graphic>
      </p:graphicFrame>
      <p:pic>
        <p:nvPicPr>
          <p:cNvPr id="13" name="Grafik 12">
            <a:extLst>
              <a:ext uri="{FF2B5EF4-FFF2-40B4-BE49-F238E27FC236}">
                <a16:creationId xmlns:a16="http://schemas.microsoft.com/office/drawing/2014/main" id="{1304F90E-405B-43B4-9F43-FCF72CB5CEA2}"/>
              </a:ext>
            </a:extLst>
          </p:cNvPr>
          <p:cNvPicPr>
            <a:picLocks noChangeAspect="1"/>
          </p:cNvPicPr>
          <p:nvPr/>
        </p:nvPicPr>
        <p:blipFill>
          <a:blip r:embed="rId5"/>
          <a:stretch>
            <a:fillRect/>
          </a:stretch>
        </p:blipFill>
        <p:spPr>
          <a:xfrm>
            <a:off x="4806068" y="1389741"/>
            <a:ext cx="5419607" cy="5260206"/>
          </a:xfrm>
          <a:prstGeom prst="rect">
            <a:avLst/>
          </a:prstGeom>
        </p:spPr>
      </p:pic>
      <p:sp>
        <p:nvSpPr>
          <p:cNvPr id="8" name="Rechteck 7">
            <a:extLst>
              <a:ext uri="{FF2B5EF4-FFF2-40B4-BE49-F238E27FC236}">
                <a16:creationId xmlns:a16="http://schemas.microsoft.com/office/drawing/2014/main" id="{6BA50263-E96A-49E2-A8BA-5C9A7C31E524}"/>
              </a:ext>
            </a:extLst>
          </p:cNvPr>
          <p:cNvSpPr/>
          <p:nvPr/>
        </p:nvSpPr>
        <p:spPr>
          <a:xfrm>
            <a:off x="11164548" y="234866"/>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9" name="Grafik 8" descr="Zahnräder">
            <a:extLst>
              <a:ext uri="{FF2B5EF4-FFF2-40B4-BE49-F238E27FC236}">
                <a16:creationId xmlns:a16="http://schemas.microsoft.com/office/drawing/2014/main" id="{FDC05971-009D-4CEF-9569-6FB496D61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92819" y="337617"/>
            <a:ext cx="530833" cy="530833"/>
          </a:xfrm>
          <a:prstGeom prst="rect">
            <a:avLst/>
          </a:prstGeom>
        </p:spPr>
      </p:pic>
    </p:spTree>
    <p:extLst>
      <p:ext uri="{BB962C8B-B14F-4D97-AF65-F5344CB8AC3E}">
        <p14:creationId xmlns:p14="http://schemas.microsoft.com/office/powerpoint/2010/main" val="1784422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19EEE04-21C1-4FB3-BCA4-4081703DA885}"/>
              </a:ext>
            </a:extLst>
          </p:cNvPr>
          <p:cNvSpPr>
            <a:spLocks noGrp="1"/>
          </p:cNvSpPr>
          <p:nvPr>
            <p:ph type="body" sz="quarter" idx="10"/>
          </p:nvPr>
        </p:nvSpPr>
        <p:spPr>
          <a:xfrm>
            <a:off x="359999" y="1275408"/>
            <a:ext cx="11466000" cy="2088621"/>
          </a:xfrm>
        </p:spPr>
        <p:txBody>
          <a:bodyPr/>
          <a:lstStyle/>
          <a:p>
            <a:r>
              <a:rPr lang="de-DE" dirty="0"/>
              <a:t>Just </a:t>
            </a:r>
            <a:r>
              <a:rPr lang="de-DE" dirty="0" err="1"/>
              <a:t>to</a:t>
            </a:r>
            <a:r>
              <a:rPr lang="de-DE" dirty="0"/>
              <a:t> </a:t>
            </a:r>
            <a:r>
              <a:rPr lang="de-DE" dirty="0" err="1"/>
              <a:t>mention</a:t>
            </a:r>
            <a:r>
              <a:rPr lang="de-DE" dirty="0"/>
              <a:t> </a:t>
            </a:r>
            <a:r>
              <a:rPr lang="de-DE" dirty="0" err="1"/>
              <a:t>them</a:t>
            </a:r>
            <a:r>
              <a:rPr lang="de-DE" dirty="0"/>
              <a:t> at </a:t>
            </a:r>
            <a:r>
              <a:rPr lang="de-DE" dirty="0" err="1"/>
              <a:t>this</a:t>
            </a:r>
            <a:r>
              <a:rPr lang="de-DE" dirty="0"/>
              <a:t> </a:t>
            </a:r>
            <a:r>
              <a:rPr lang="de-DE" dirty="0" err="1"/>
              <a:t>point</a:t>
            </a:r>
            <a:r>
              <a:rPr lang="de-DE" dirty="0"/>
              <a:t>, </a:t>
            </a:r>
            <a:r>
              <a:rPr lang="de-DE" dirty="0" err="1"/>
              <a:t>details</a:t>
            </a:r>
            <a:r>
              <a:rPr lang="de-DE" dirty="0"/>
              <a:t> will follow </a:t>
            </a:r>
            <a:r>
              <a:rPr lang="de-DE" dirty="0" err="1"/>
              <a:t>below</a:t>
            </a:r>
            <a:endParaRPr lang="de-DE" dirty="0"/>
          </a:p>
          <a:p>
            <a:pPr lvl="1" fontAlgn="ctr"/>
            <a:r>
              <a:rPr lang="de-DE" dirty="0"/>
              <a:t>Code Analysis / </a:t>
            </a:r>
            <a:r>
              <a:rPr lang="de-DE" dirty="0" err="1"/>
              <a:t>CodeCops</a:t>
            </a:r>
            <a:endParaRPr lang="de-DE" dirty="0"/>
          </a:p>
          <a:p>
            <a:pPr lvl="2" fontAlgn="ctr"/>
            <a:r>
              <a:rPr lang="en-GB" dirty="0"/>
              <a:t>functionality to have the code checked automatically</a:t>
            </a:r>
            <a:r>
              <a:rPr lang="de-DE" dirty="0"/>
              <a:t> on different </a:t>
            </a:r>
            <a:r>
              <a:rPr lang="de-DE" dirty="0" err="1"/>
              <a:t>subtlety</a:t>
            </a:r>
            <a:r>
              <a:rPr lang="de-DE" dirty="0"/>
              <a:t> </a:t>
            </a:r>
            <a:r>
              <a:rPr lang="de-DE" dirty="0" err="1"/>
              <a:t>levels</a:t>
            </a:r>
            <a:endParaRPr lang="de-DE" dirty="0"/>
          </a:p>
          <a:p>
            <a:pPr lvl="1" fontAlgn="ctr"/>
            <a:r>
              <a:rPr lang="de-DE" dirty="0"/>
              <a:t>Snippets: </a:t>
            </a:r>
            <a:r>
              <a:rPr lang="de-DE" dirty="0" err="1"/>
              <a:t>Macros</a:t>
            </a:r>
            <a:r>
              <a:rPr lang="de-DE" dirty="0"/>
              <a:t> </a:t>
            </a:r>
            <a:r>
              <a:rPr lang="de-DE" dirty="0" err="1"/>
              <a:t>within</a:t>
            </a:r>
            <a:r>
              <a:rPr lang="de-DE" dirty="0"/>
              <a:t> Visual Studio Code</a:t>
            </a:r>
          </a:p>
          <a:p>
            <a:pPr lvl="2" fontAlgn="ctr"/>
            <a:r>
              <a:rPr lang="de-DE" dirty="0" err="1"/>
              <a:t>Macro</a:t>
            </a:r>
            <a:r>
              <a:rPr lang="de-DE" dirty="0"/>
              <a:t> </a:t>
            </a:r>
            <a:r>
              <a:rPr lang="de-DE" dirty="0" err="1"/>
              <a:t>recorde</a:t>
            </a:r>
            <a:r>
              <a:rPr lang="de-DE" dirty="0"/>
              <a:t> </a:t>
            </a:r>
            <a:r>
              <a:rPr lang="de-DE" dirty="0" err="1"/>
              <a:t>existing</a:t>
            </a:r>
            <a:r>
              <a:rPr lang="de-DE" dirty="0"/>
              <a:t> (Visual Studio Code Extension)</a:t>
            </a:r>
          </a:p>
          <a:p>
            <a:pPr lvl="2" fontAlgn="ctr"/>
            <a:r>
              <a:rPr lang="de-DE" dirty="0"/>
              <a:t>Basic </a:t>
            </a:r>
            <a:r>
              <a:rPr lang="de-DE" dirty="0" err="1"/>
              <a:t>snippets</a:t>
            </a:r>
            <a:r>
              <a:rPr lang="de-DE" dirty="0"/>
              <a:t> </a:t>
            </a:r>
            <a:r>
              <a:rPr lang="de-DE" dirty="0" err="1"/>
              <a:t>predefined</a:t>
            </a:r>
            <a:r>
              <a:rPr lang="de-DE" dirty="0"/>
              <a:t>: </a:t>
            </a:r>
          </a:p>
          <a:p>
            <a:pPr lvl="2" fontAlgn="ctr"/>
            <a:r>
              <a:rPr lang="de-DE" dirty="0"/>
              <a:t>type „t&lt;</a:t>
            </a:r>
            <a:r>
              <a:rPr lang="de-DE" dirty="0" err="1"/>
              <a:t>snippet</a:t>
            </a:r>
            <a:r>
              <a:rPr lang="de-DE" dirty="0"/>
              <a:t> </a:t>
            </a:r>
            <a:r>
              <a:rPr lang="de-DE" dirty="0" err="1"/>
              <a:t>name</a:t>
            </a:r>
            <a:r>
              <a:rPr lang="de-DE" dirty="0"/>
              <a:t>&gt;“ </a:t>
            </a:r>
            <a:r>
              <a:rPr lang="de-DE" dirty="0" err="1"/>
              <a:t>to</a:t>
            </a:r>
            <a:r>
              <a:rPr lang="de-DE" dirty="0"/>
              <a:t> </a:t>
            </a:r>
            <a:r>
              <a:rPr lang="de-DE" dirty="0" err="1"/>
              <a:t>activate</a:t>
            </a:r>
            <a:r>
              <a:rPr lang="de-DE" dirty="0"/>
              <a:t> AL </a:t>
            </a:r>
            <a:r>
              <a:rPr lang="de-DE" dirty="0" err="1"/>
              <a:t>snippet</a:t>
            </a:r>
            <a:endParaRPr lang="de-DE" dirty="0"/>
          </a:p>
          <a:p>
            <a:pPr lvl="2"/>
            <a:endParaRPr lang="de-DE" dirty="0"/>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US" dirty="0">
                <a:solidFill>
                  <a:schemeClr val="bg2"/>
                </a:solidFill>
              </a:rPr>
              <a:t>Preliminaries (</a:t>
            </a:r>
            <a:r>
              <a:rPr lang="en-US" sz="1200" dirty="0" err="1">
                <a:solidFill>
                  <a:schemeClr val="bg2"/>
                </a:solidFill>
              </a:rPr>
              <a:t>Intellisense</a:t>
            </a:r>
            <a:r>
              <a:rPr lang="en-US" sz="1200" dirty="0">
                <a:solidFill>
                  <a:schemeClr val="bg2"/>
                </a:solidFill>
              </a:rPr>
              <a:t> / Txt2AL Converter / </a:t>
            </a:r>
            <a:r>
              <a:rPr lang="en-US" dirty="0" err="1">
                <a:solidFill>
                  <a:schemeClr val="bg2"/>
                </a:solidFill>
              </a:rPr>
              <a:t>CodeCops</a:t>
            </a:r>
            <a:r>
              <a:rPr lang="en-US" dirty="0">
                <a:solidFill>
                  <a:schemeClr val="bg2"/>
                </a:solidFill>
              </a:rPr>
              <a:t> / Snippets)</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56</a:t>
            </a:fld>
            <a:endParaRPr lang="de-DE"/>
          </a:p>
        </p:txBody>
      </p:sp>
      <p:sp>
        <p:nvSpPr>
          <p:cNvPr id="35" name="Rechteck 34">
            <a:extLst>
              <a:ext uri="{FF2B5EF4-FFF2-40B4-BE49-F238E27FC236}">
                <a16:creationId xmlns:a16="http://schemas.microsoft.com/office/drawing/2014/main" id="{4D65F8CE-40ED-49B3-BE63-E24603DD5BD1}"/>
              </a:ext>
            </a:extLst>
          </p:cNvPr>
          <p:cNvSpPr/>
          <p:nvPr/>
        </p:nvSpPr>
        <p:spPr>
          <a:xfrm>
            <a:off x="1497561" y="3726582"/>
            <a:ext cx="5605883" cy="4716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4276E"/>
                </a:solidFill>
              </a:rPr>
              <a:t>If</a:t>
            </a:r>
            <a:r>
              <a:rPr lang="de-DE" dirty="0">
                <a:solidFill>
                  <a:srgbClr val="04276E"/>
                </a:solidFill>
              </a:rPr>
              <a:t> </a:t>
            </a:r>
            <a:r>
              <a:rPr lang="de-DE" dirty="0" err="1">
                <a:solidFill>
                  <a:srgbClr val="04276E"/>
                </a:solidFill>
              </a:rPr>
              <a:t>you</a:t>
            </a:r>
            <a:r>
              <a:rPr lang="de-DE" dirty="0">
                <a:solidFill>
                  <a:srgbClr val="04276E"/>
                </a:solidFill>
              </a:rPr>
              <a:t> </a:t>
            </a:r>
            <a:r>
              <a:rPr lang="de-DE" dirty="0" err="1">
                <a:solidFill>
                  <a:srgbClr val="04276E"/>
                </a:solidFill>
              </a:rPr>
              <a:t>don‘t</a:t>
            </a:r>
            <a:r>
              <a:rPr lang="de-DE" dirty="0">
                <a:solidFill>
                  <a:srgbClr val="04276E"/>
                </a:solidFill>
              </a:rPr>
              <a:t> </a:t>
            </a:r>
            <a:r>
              <a:rPr lang="de-DE" dirty="0" err="1">
                <a:solidFill>
                  <a:srgbClr val="04276E"/>
                </a:solidFill>
              </a:rPr>
              <a:t>know</a:t>
            </a:r>
            <a:r>
              <a:rPr lang="de-DE" dirty="0">
                <a:solidFill>
                  <a:srgbClr val="04276E"/>
                </a:solidFill>
              </a:rPr>
              <a:t>, </a:t>
            </a:r>
            <a:r>
              <a:rPr lang="de-DE" dirty="0" err="1">
                <a:solidFill>
                  <a:srgbClr val="04276E"/>
                </a:solidFill>
              </a:rPr>
              <a:t>what</a:t>
            </a:r>
            <a:r>
              <a:rPr lang="de-DE" dirty="0">
                <a:solidFill>
                  <a:srgbClr val="04276E"/>
                </a:solidFill>
              </a:rPr>
              <a:t> </a:t>
            </a:r>
            <a:r>
              <a:rPr lang="de-DE" dirty="0" err="1">
                <a:solidFill>
                  <a:srgbClr val="04276E"/>
                </a:solidFill>
              </a:rPr>
              <a:t>to</a:t>
            </a:r>
            <a:r>
              <a:rPr lang="de-DE" dirty="0">
                <a:solidFill>
                  <a:srgbClr val="04276E"/>
                </a:solidFill>
              </a:rPr>
              <a:t> do - 3: Press „t&lt;</a:t>
            </a:r>
            <a:r>
              <a:rPr lang="de-DE" dirty="0" err="1">
                <a:solidFill>
                  <a:srgbClr val="04276E"/>
                </a:solidFill>
              </a:rPr>
              <a:t>context</a:t>
            </a:r>
            <a:r>
              <a:rPr lang="de-DE" dirty="0">
                <a:solidFill>
                  <a:srgbClr val="04276E"/>
                </a:solidFill>
              </a:rPr>
              <a:t>&gt;“</a:t>
            </a:r>
            <a:endParaRPr lang="en-GB" dirty="0">
              <a:solidFill>
                <a:srgbClr val="04276E"/>
              </a:solidFill>
            </a:endParaRPr>
          </a:p>
        </p:txBody>
      </p:sp>
    </p:spTree>
    <p:extLst>
      <p:ext uri="{BB962C8B-B14F-4D97-AF65-F5344CB8AC3E}">
        <p14:creationId xmlns:p14="http://schemas.microsoft.com/office/powerpoint/2010/main" val="154742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a:t> </a:t>
            </a:r>
            <a:fld id="{F0389FF0-EA6C-204E-82DF-16D97CC1B00E}" type="slidenum">
              <a:rPr lang="de-DE" smtClean="0"/>
              <a:pPr/>
              <a:t>57</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0000" y="360000"/>
            <a:ext cx="11466000" cy="720000"/>
          </a:xfrm>
        </p:spPr>
        <p:txBody>
          <a:bodyPr anchor="t" anchorCtr="0"/>
          <a:lstStyle/>
          <a:p>
            <a:r>
              <a:rPr lang="de-DE" dirty="0" err="1"/>
              <a:t>HandsOn</a:t>
            </a:r>
            <a:r>
              <a:rPr lang="de-DE" dirty="0"/>
              <a:t> – </a:t>
            </a:r>
            <a:r>
              <a:rPr lang="de-DE" dirty="0" err="1"/>
              <a:t>Exercise</a:t>
            </a:r>
            <a:r>
              <a:rPr lang="de-DE" dirty="0"/>
              <a:t> 4 | </a:t>
            </a:r>
            <a:r>
              <a:rPr lang="de-DE" dirty="0" err="1"/>
              <a:t>intelliSense</a:t>
            </a:r>
            <a:br>
              <a:rPr lang="de-DE" dirty="0"/>
            </a:br>
            <a:br>
              <a:rPr lang="en-US" dirty="0"/>
            </a:br>
            <a:endParaRPr lang="de-DE" dirty="0">
              <a:solidFill>
                <a:schemeClr val="bg2"/>
              </a:solidFill>
            </a:endParaRPr>
          </a:p>
        </p:txBody>
      </p:sp>
      <p:sp>
        <p:nvSpPr>
          <p:cNvPr id="34" name="Rechteck 33">
            <a:extLst>
              <a:ext uri="{FF2B5EF4-FFF2-40B4-BE49-F238E27FC236}">
                <a16:creationId xmlns:a16="http://schemas.microsoft.com/office/drawing/2014/main" id="{946D461E-138A-4CD7-9906-FF5568B0FB5C}"/>
              </a:ext>
            </a:extLst>
          </p:cNvPr>
          <p:cNvSpPr/>
          <p:nvPr/>
        </p:nvSpPr>
        <p:spPr>
          <a:xfrm>
            <a:off x="360000" y="1191518"/>
            <a:ext cx="4000244" cy="51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Open VS Code  on „</a:t>
            </a:r>
            <a:r>
              <a:rPr lang="de-DE" dirty="0" err="1">
                <a:solidFill>
                  <a:srgbClr val="002060"/>
                </a:solidFill>
              </a:rPr>
              <a:t>HelloWorld</a:t>
            </a:r>
            <a:r>
              <a:rPr lang="de-DE" dirty="0">
                <a:solidFill>
                  <a:srgbClr val="002060"/>
                </a:solidFill>
              </a:rPr>
              <a:t>“ Project</a:t>
            </a:r>
            <a:endParaRPr lang="en-GB" dirty="0">
              <a:solidFill>
                <a:srgbClr val="002060"/>
              </a:solidFill>
            </a:endParaRPr>
          </a:p>
        </p:txBody>
      </p:sp>
      <p:sp>
        <p:nvSpPr>
          <p:cNvPr id="40" name="Rechteck 39">
            <a:extLst>
              <a:ext uri="{FF2B5EF4-FFF2-40B4-BE49-F238E27FC236}">
                <a16:creationId xmlns:a16="http://schemas.microsoft.com/office/drawing/2014/main" id="{FAA6F452-3FA1-4884-9604-93A0C687AF8F}"/>
              </a:ext>
            </a:extLst>
          </p:cNvPr>
          <p:cNvSpPr/>
          <p:nvPr/>
        </p:nvSpPr>
        <p:spPr>
          <a:xfrm>
            <a:off x="360000" y="2084672"/>
            <a:ext cx="4000244" cy="61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Open </a:t>
            </a:r>
            <a:r>
              <a:rPr lang="de-DE" dirty="0" err="1">
                <a:solidFill>
                  <a:srgbClr val="002060"/>
                </a:solidFill>
              </a:rPr>
              <a:t>file</a:t>
            </a:r>
            <a:r>
              <a:rPr lang="de-DE" dirty="0">
                <a:solidFill>
                  <a:srgbClr val="002060"/>
                </a:solidFill>
              </a:rPr>
              <a:t> „HelloWorld.al“</a:t>
            </a:r>
            <a:endParaRPr lang="en-GB" dirty="0">
              <a:solidFill>
                <a:srgbClr val="002060"/>
              </a:solidFill>
            </a:endParaRPr>
          </a:p>
        </p:txBody>
      </p:sp>
      <p:sp>
        <p:nvSpPr>
          <p:cNvPr id="41" name="Rechteck 40">
            <a:extLst>
              <a:ext uri="{FF2B5EF4-FFF2-40B4-BE49-F238E27FC236}">
                <a16:creationId xmlns:a16="http://schemas.microsoft.com/office/drawing/2014/main" id="{EA9CA74E-C038-4C92-A281-D9FB121D8E63}"/>
              </a:ext>
            </a:extLst>
          </p:cNvPr>
          <p:cNvSpPr/>
          <p:nvPr/>
        </p:nvSpPr>
        <p:spPr>
          <a:xfrm>
            <a:off x="4732216" y="2084675"/>
            <a:ext cx="4604292" cy="6149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060"/>
                </a:solidFill>
              </a:rPr>
              <a:t>Place the cursor above “trigger </a:t>
            </a:r>
            <a:r>
              <a:rPr lang="en-GB" sz="1600" dirty="0" err="1">
                <a:solidFill>
                  <a:srgbClr val="002060"/>
                </a:solidFill>
              </a:rPr>
              <a:t>OnOpenPage</a:t>
            </a:r>
            <a:r>
              <a:rPr lang="en-GB" sz="1600" dirty="0">
                <a:solidFill>
                  <a:srgbClr val="002060"/>
                </a:solidFill>
              </a:rPr>
              <a:t>()”</a:t>
            </a:r>
          </a:p>
          <a:p>
            <a:r>
              <a:rPr lang="de-DE" sz="1600" dirty="0">
                <a:solidFill>
                  <a:srgbClr val="002060"/>
                </a:solidFill>
              </a:rPr>
              <a:t>a</a:t>
            </a:r>
            <a:r>
              <a:rPr lang="en-GB" sz="1600" dirty="0" err="1">
                <a:solidFill>
                  <a:srgbClr val="002060"/>
                </a:solidFill>
              </a:rPr>
              <a:t>nd</a:t>
            </a:r>
            <a:r>
              <a:rPr lang="en-GB" sz="1600" dirty="0">
                <a:solidFill>
                  <a:srgbClr val="002060"/>
                </a:solidFill>
              </a:rPr>
              <a:t> press “</a:t>
            </a:r>
            <a:r>
              <a:rPr lang="en-GB" sz="1600" dirty="0" err="1">
                <a:solidFill>
                  <a:srgbClr val="002060"/>
                </a:solidFill>
              </a:rPr>
              <a:t>Ctrl+Space</a:t>
            </a:r>
            <a:r>
              <a:rPr lang="en-GB" sz="1600" dirty="0">
                <a:solidFill>
                  <a:srgbClr val="002060"/>
                </a:solidFill>
              </a:rPr>
              <a:t>” to activate </a:t>
            </a:r>
            <a:r>
              <a:rPr lang="en-GB" sz="1600" dirty="0" err="1">
                <a:solidFill>
                  <a:srgbClr val="002060"/>
                </a:solidFill>
              </a:rPr>
              <a:t>Intellisense</a:t>
            </a:r>
            <a:endParaRPr lang="en-GB" sz="1600" dirty="0">
              <a:solidFill>
                <a:srgbClr val="002060"/>
              </a:solidFill>
            </a:endParaRPr>
          </a:p>
        </p:txBody>
      </p:sp>
      <p:sp>
        <p:nvSpPr>
          <p:cNvPr id="43" name="Rechteck 42">
            <a:extLst>
              <a:ext uri="{FF2B5EF4-FFF2-40B4-BE49-F238E27FC236}">
                <a16:creationId xmlns:a16="http://schemas.microsoft.com/office/drawing/2014/main" id="{6927E301-E87D-4762-91A5-92B3347C8F08}"/>
              </a:ext>
            </a:extLst>
          </p:cNvPr>
          <p:cNvSpPr/>
          <p:nvPr/>
        </p:nvSpPr>
        <p:spPr>
          <a:xfrm>
            <a:off x="3615687" y="5558025"/>
            <a:ext cx="6856600" cy="90503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rgbClr val="FF0000"/>
                </a:solidFill>
              </a:rPr>
              <a:t>L</a:t>
            </a:r>
            <a:r>
              <a:rPr lang="en-GB" sz="1600" dirty="0">
                <a:solidFill>
                  <a:srgbClr val="FF0000"/>
                </a:solidFill>
              </a:rPr>
              <a:t>earn that </a:t>
            </a:r>
          </a:p>
          <a:p>
            <a:pPr marL="342900" indent="-342900">
              <a:buAutoNum type="arabicParenR"/>
            </a:pPr>
            <a:r>
              <a:rPr lang="en-GB" sz="1600" dirty="0">
                <a:solidFill>
                  <a:srgbClr val="FF0000"/>
                </a:solidFill>
              </a:rPr>
              <a:t>the suggestions depend on the actual context of your code – it’s “</a:t>
            </a:r>
            <a:r>
              <a:rPr lang="en-GB" sz="1600" dirty="0" err="1">
                <a:solidFill>
                  <a:srgbClr val="FF0000"/>
                </a:solidFill>
              </a:rPr>
              <a:t>Intelli</a:t>
            </a:r>
            <a:r>
              <a:rPr lang="en-GB" sz="1600" dirty="0">
                <a:solidFill>
                  <a:srgbClr val="FF0000"/>
                </a:solidFill>
              </a:rPr>
              <a:t>”</a:t>
            </a:r>
          </a:p>
          <a:p>
            <a:pPr marL="342900" indent="-342900">
              <a:buAutoNum type="arabicParenR"/>
            </a:pPr>
            <a:r>
              <a:rPr lang="de-DE" sz="1600" dirty="0">
                <a:solidFill>
                  <a:srgbClr val="FF0000"/>
                </a:solidFill>
              </a:rPr>
              <a:t>Elements </a:t>
            </a:r>
            <a:r>
              <a:rPr lang="de-DE" sz="1600" dirty="0" err="1">
                <a:solidFill>
                  <a:srgbClr val="FF0000"/>
                </a:solidFill>
              </a:rPr>
              <a:t>of</a:t>
            </a:r>
            <a:r>
              <a:rPr lang="de-DE" sz="1600" dirty="0">
                <a:solidFill>
                  <a:srgbClr val="FF0000"/>
                </a:solidFill>
              </a:rPr>
              <a:t> an </a:t>
            </a:r>
            <a:r>
              <a:rPr lang="de-DE" sz="1600" dirty="0" err="1">
                <a:solidFill>
                  <a:srgbClr val="FF0000"/>
                </a:solidFill>
              </a:rPr>
              <a:t>object</a:t>
            </a:r>
            <a:r>
              <a:rPr lang="de-DE" sz="1600" dirty="0">
                <a:solidFill>
                  <a:srgbClr val="FF0000"/>
                </a:solidFill>
              </a:rPr>
              <a:t> </a:t>
            </a:r>
            <a:r>
              <a:rPr lang="de-DE" sz="1600" dirty="0" err="1">
                <a:solidFill>
                  <a:srgbClr val="FF0000"/>
                </a:solidFill>
              </a:rPr>
              <a:t>have</a:t>
            </a:r>
            <a:r>
              <a:rPr lang="de-DE" sz="1600" dirty="0">
                <a:solidFill>
                  <a:srgbClr val="FF0000"/>
                </a:solidFill>
              </a:rPr>
              <a:t> </a:t>
            </a:r>
            <a:r>
              <a:rPr lang="de-DE" sz="1600" dirty="0" err="1">
                <a:solidFill>
                  <a:srgbClr val="FF0000"/>
                </a:solidFill>
              </a:rPr>
              <a:t>to</a:t>
            </a:r>
            <a:r>
              <a:rPr lang="de-DE" sz="1600" dirty="0">
                <a:solidFill>
                  <a:srgbClr val="FF0000"/>
                </a:solidFill>
              </a:rPr>
              <a:t> </a:t>
            </a:r>
            <a:r>
              <a:rPr lang="de-DE" sz="1600" dirty="0" err="1">
                <a:solidFill>
                  <a:srgbClr val="FF0000"/>
                </a:solidFill>
              </a:rPr>
              <a:t>be</a:t>
            </a:r>
            <a:r>
              <a:rPr lang="de-DE" sz="1600" dirty="0">
                <a:solidFill>
                  <a:srgbClr val="FF0000"/>
                </a:solidFill>
              </a:rPr>
              <a:t> </a:t>
            </a:r>
            <a:r>
              <a:rPr lang="de-DE" sz="1600" dirty="0" err="1">
                <a:solidFill>
                  <a:srgbClr val="FF0000"/>
                </a:solidFill>
              </a:rPr>
              <a:t>placed</a:t>
            </a:r>
            <a:r>
              <a:rPr lang="de-DE" sz="1600" dirty="0">
                <a:solidFill>
                  <a:srgbClr val="FF0000"/>
                </a:solidFill>
              </a:rPr>
              <a:t> in a </a:t>
            </a:r>
            <a:r>
              <a:rPr lang="de-DE" sz="1600" dirty="0" err="1">
                <a:solidFill>
                  <a:srgbClr val="FF0000"/>
                </a:solidFill>
              </a:rPr>
              <a:t>certain</a:t>
            </a:r>
            <a:r>
              <a:rPr lang="de-DE" sz="1600" dirty="0">
                <a:solidFill>
                  <a:srgbClr val="FF0000"/>
                </a:solidFill>
              </a:rPr>
              <a:t> </a:t>
            </a:r>
            <a:r>
              <a:rPr lang="de-DE" sz="1600" dirty="0" err="1">
                <a:solidFill>
                  <a:srgbClr val="FF0000"/>
                </a:solidFill>
              </a:rPr>
              <a:t>order</a:t>
            </a:r>
            <a:r>
              <a:rPr lang="de-DE" sz="1600" dirty="0">
                <a:solidFill>
                  <a:srgbClr val="FF0000"/>
                </a:solidFill>
              </a:rPr>
              <a:t> …. .</a:t>
            </a:r>
            <a:endParaRPr lang="en-GB" sz="1600" dirty="0">
              <a:solidFill>
                <a:srgbClr val="FF0000"/>
              </a:solidFill>
            </a:endParaRPr>
          </a:p>
        </p:txBody>
      </p:sp>
      <p:cxnSp>
        <p:nvCxnSpPr>
          <p:cNvPr id="64" name="Gerade Verbindung mit Pfeil 63">
            <a:extLst>
              <a:ext uri="{FF2B5EF4-FFF2-40B4-BE49-F238E27FC236}">
                <a16:creationId xmlns:a16="http://schemas.microsoft.com/office/drawing/2014/main" id="{7090CCF2-5475-47DF-B328-42C3D9DD50EF}"/>
              </a:ext>
            </a:extLst>
          </p:cNvPr>
          <p:cNvCxnSpPr>
            <a:cxnSpLocks/>
            <a:stCxn id="34" idx="2"/>
            <a:endCxn id="40" idx="0"/>
          </p:cNvCxnSpPr>
          <p:nvPr/>
        </p:nvCxnSpPr>
        <p:spPr>
          <a:xfrm>
            <a:off x="2360122" y="1701656"/>
            <a:ext cx="0" cy="38301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EEAA700C-F380-46C2-8C86-8B61EB2C0A0B}"/>
              </a:ext>
            </a:extLst>
          </p:cNvPr>
          <p:cNvCxnSpPr>
            <a:cxnSpLocks/>
            <a:stCxn id="41" idx="2"/>
            <a:endCxn id="48" idx="0"/>
          </p:cNvCxnSpPr>
          <p:nvPr/>
        </p:nvCxnSpPr>
        <p:spPr>
          <a:xfrm>
            <a:off x="7034362" y="2699591"/>
            <a:ext cx="0" cy="193246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E65807D3-7062-43AE-8705-C866A7E355CF}"/>
              </a:ext>
            </a:extLst>
          </p:cNvPr>
          <p:cNvCxnSpPr>
            <a:cxnSpLocks/>
            <a:stCxn id="40" idx="3"/>
            <a:endCxn id="41" idx="1"/>
          </p:cNvCxnSpPr>
          <p:nvPr/>
        </p:nvCxnSpPr>
        <p:spPr>
          <a:xfrm>
            <a:off x="4360244" y="2392131"/>
            <a:ext cx="371972" cy="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8" name="Rechteck 47">
            <a:extLst>
              <a:ext uri="{FF2B5EF4-FFF2-40B4-BE49-F238E27FC236}">
                <a16:creationId xmlns:a16="http://schemas.microsoft.com/office/drawing/2014/main" id="{80A7CC95-8AB7-4992-858B-2B2BD7CA24C2}"/>
              </a:ext>
            </a:extLst>
          </p:cNvPr>
          <p:cNvSpPr/>
          <p:nvPr/>
        </p:nvSpPr>
        <p:spPr>
          <a:xfrm>
            <a:off x="4732216" y="4632058"/>
            <a:ext cx="4604292" cy="6149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002060"/>
                </a:solidFill>
              </a:rPr>
              <a:t>Place the cursor below “trigger </a:t>
            </a:r>
            <a:r>
              <a:rPr lang="en-GB" sz="1600" dirty="0" err="1">
                <a:solidFill>
                  <a:srgbClr val="002060"/>
                </a:solidFill>
              </a:rPr>
              <a:t>OnOpenPage</a:t>
            </a:r>
            <a:r>
              <a:rPr lang="en-GB" sz="1600" dirty="0">
                <a:solidFill>
                  <a:srgbClr val="002060"/>
                </a:solidFill>
              </a:rPr>
              <a:t>()” block</a:t>
            </a:r>
          </a:p>
          <a:p>
            <a:r>
              <a:rPr lang="de-DE" sz="1600" dirty="0">
                <a:solidFill>
                  <a:srgbClr val="002060"/>
                </a:solidFill>
              </a:rPr>
              <a:t>a</a:t>
            </a:r>
            <a:r>
              <a:rPr lang="en-GB" sz="1600" dirty="0" err="1">
                <a:solidFill>
                  <a:srgbClr val="002060"/>
                </a:solidFill>
              </a:rPr>
              <a:t>nd</a:t>
            </a:r>
            <a:r>
              <a:rPr lang="en-GB" sz="1600" dirty="0">
                <a:solidFill>
                  <a:srgbClr val="002060"/>
                </a:solidFill>
              </a:rPr>
              <a:t> press “</a:t>
            </a:r>
            <a:r>
              <a:rPr lang="en-GB" sz="1600" dirty="0" err="1">
                <a:solidFill>
                  <a:srgbClr val="002060"/>
                </a:solidFill>
              </a:rPr>
              <a:t>Ctrl+Space</a:t>
            </a:r>
            <a:r>
              <a:rPr lang="en-GB" sz="1600" dirty="0">
                <a:solidFill>
                  <a:srgbClr val="002060"/>
                </a:solidFill>
              </a:rPr>
              <a:t>” again</a:t>
            </a:r>
          </a:p>
        </p:txBody>
      </p:sp>
      <p:cxnSp>
        <p:nvCxnSpPr>
          <p:cNvPr id="51" name="Gerade Verbindung mit Pfeil 50">
            <a:extLst>
              <a:ext uri="{FF2B5EF4-FFF2-40B4-BE49-F238E27FC236}">
                <a16:creationId xmlns:a16="http://schemas.microsoft.com/office/drawing/2014/main" id="{5161994C-E11B-4109-9705-63CB93A340E8}"/>
              </a:ext>
            </a:extLst>
          </p:cNvPr>
          <p:cNvCxnSpPr>
            <a:cxnSpLocks/>
            <a:stCxn id="48" idx="2"/>
            <a:endCxn id="43" idx="0"/>
          </p:cNvCxnSpPr>
          <p:nvPr/>
        </p:nvCxnSpPr>
        <p:spPr>
          <a:xfrm>
            <a:off x="7034362" y="5246974"/>
            <a:ext cx="9625" cy="31105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20" name="Grafik 19">
            <a:extLst>
              <a:ext uri="{FF2B5EF4-FFF2-40B4-BE49-F238E27FC236}">
                <a16:creationId xmlns:a16="http://schemas.microsoft.com/office/drawing/2014/main" id="{49FF734F-8D8B-457A-903A-7EC4C9DBB8D2}"/>
              </a:ext>
            </a:extLst>
          </p:cNvPr>
          <p:cNvPicPr>
            <a:picLocks noChangeAspect="1"/>
          </p:cNvPicPr>
          <p:nvPr/>
        </p:nvPicPr>
        <p:blipFill>
          <a:blip r:embed="rId3"/>
          <a:stretch>
            <a:fillRect/>
          </a:stretch>
        </p:blipFill>
        <p:spPr>
          <a:xfrm>
            <a:off x="8096147" y="394931"/>
            <a:ext cx="3866353" cy="1400383"/>
          </a:xfrm>
          <a:prstGeom prst="rect">
            <a:avLst/>
          </a:prstGeom>
        </p:spPr>
      </p:pic>
      <p:pic>
        <p:nvPicPr>
          <p:cNvPr id="21" name="Grafik 20">
            <a:extLst>
              <a:ext uri="{FF2B5EF4-FFF2-40B4-BE49-F238E27FC236}">
                <a16:creationId xmlns:a16="http://schemas.microsoft.com/office/drawing/2014/main" id="{79C5CD72-4133-4260-8175-261E41E5DF31}"/>
              </a:ext>
            </a:extLst>
          </p:cNvPr>
          <p:cNvPicPr>
            <a:picLocks noChangeAspect="1"/>
          </p:cNvPicPr>
          <p:nvPr/>
        </p:nvPicPr>
        <p:blipFill>
          <a:blip r:embed="rId4"/>
          <a:stretch>
            <a:fillRect/>
          </a:stretch>
        </p:blipFill>
        <p:spPr>
          <a:xfrm>
            <a:off x="8096146" y="2940304"/>
            <a:ext cx="3866353" cy="1451226"/>
          </a:xfrm>
          <a:prstGeom prst="rect">
            <a:avLst/>
          </a:prstGeom>
        </p:spPr>
      </p:pic>
      <p:cxnSp>
        <p:nvCxnSpPr>
          <p:cNvPr id="25" name="Verbinder: gewinkelt 24">
            <a:extLst>
              <a:ext uri="{FF2B5EF4-FFF2-40B4-BE49-F238E27FC236}">
                <a16:creationId xmlns:a16="http://schemas.microsoft.com/office/drawing/2014/main" id="{49EFEDF6-9A1F-4892-BC76-4A15724A32F6}"/>
              </a:ext>
            </a:extLst>
          </p:cNvPr>
          <p:cNvCxnSpPr>
            <a:stCxn id="48" idx="3"/>
            <a:endCxn id="21" idx="2"/>
          </p:cNvCxnSpPr>
          <p:nvPr/>
        </p:nvCxnSpPr>
        <p:spPr>
          <a:xfrm flipV="1">
            <a:off x="9336508" y="4391530"/>
            <a:ext cx="692815" cy="547986"/>
          </a:xfrm>
          <a:prstGeom prst="bentConnector2">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69" name="Verbinder: gewinkelt 68">
            <a:extLst>
              <a:ext uri="{FF2B5EF4-FFF2-40B4-BE49-F238E27FC236}">
                <a16:creationId xmlns:a16="http://schemas.microsoft.com/office/drawing/2014/main" id="{932AFFA7-F49D-41C7-B991-545F58037CAA}"/>
              </a:ext>
            </a:extLst>
          </p:cNvPr>
          <p:cNvCxnSpPr>
            <a:cxnSpLocks/>
            <a:stCxn id="41" idx="3"/>
            <a:endCxn id="20" idx="2"/>
          </p:cNvCxnSpPr>
          <p:nvPr/>
        </p:nvCxnSpPr>
        <p:spPr>
          <a:xfrm flipV="1">
            <a:off x="9336508" y="1795314"/>
            <a:ext cx="692816" cy="596819"/>
          </a:xfrm>
          <a:prstGeom prst="bentConnector2">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39D49574-06B0-402E-8FC7-9EA06E3780A4}"/>
              </a:ext>
            </a:extLst>
          </p:cNvPr>
          <p:cNvSpPr/>
          <p:nvPr/>
        </p:nvSpPr>
        <p:spPr>
          <a:xfrm>
            <a:off x="5524127" y="234866"/>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24" name="Grafik 23" descr="Zahnräder">
            <a:extLst>
              <a:ext uri="{FF2B5EF4-FFF2-40B4-BE49-F238E27FC236}">
                <a16:creationId xmlns:a16="http://schemas.microsoft.com/office/drawing/2014/main" id="{4FA495F1-C074-4C37-822C-88F4D488D0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52398" y="337617"/>
            <a:ext cx="530833" cy="530833"/>
          </a:xfrm>
          <a:prstGeom prst="rect">
            <a:avLst/>
          </a:prstGeom>
        </p:spPr>
      </p:pic>
    </p:spTree>
    <p:extLst>
      <p:ext uri="{BB962C8B-B14F-4D97-AF65-F5344CB8AC3E}">
        <p14:creationId xmlns:p14="http://schemas.microsoft.com/office/powerpoint/2010/main" val="354125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0" grpId="0" animBg="1"/>
      <p:bldP spid="41" grpId="0" animBg="1"/>
      <p:bldP spid="43" grpId="0" animBg="1"/>
      <p:bldP spid="4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1FAE3CBF-6F34-4515-BD90-678E813B905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8" b="18"/>
          <a:stretch>
            <a:fillRect/>
          </a:stretch>
        </p:blipFill>
        <p:spPr>
          <a:xfrm>
            <a:off x="0" y="180000"/>
            <a:ext cx="12193200" cy="6681946"/>
          </a:xfrm>
        </p:spPr>
      </p:pic>
      <p:sp>
        <p:nvSpPr>
          <p:cNvPr id="3" name="Textplatzhalter 2"/>
          <p:cNvSpPr>
            <a:spLocks noGrp="1"/>
          </p:cNvSpPr>
          <p:nvPr>
            <p:ph type="body" sz="quarter" idx="14"/>
          </p:nvPr>
        </p:nvSpPr>
        <p:spPr>
          <a:xfrm>
            <a:off x="-1" y="894413"/>
            <a:ext cx="6271491" cy="5454000"/>
          </a:xfrm>
        </p:spPr>
        <p:txBody>
          <a:bodyPr/>
          <a:lstStyle/>
          <a:p>
            <a:r>
              <a:rPr lang="en-US" dirty="0"/>
              <a:t>Preliminaries (</a:t>
            </a:r>
            <a:r>
              <a:rPr lang="en-US" dirty="0" err="1"/>
              <a:t>Intellisense</a:t>
            </a:r>
            <a:r>
              <a:rPr lang="en-US" dirty="0"/>
              <a:t> / Txt2AL Converter / …)</a:t>
            </a:r>
          </a:p>
          <a:p>
            <a:r>
              <a:rPr lang="en-US" b="1" dirty="0" err="1">
                <a:solidFill>
                  <a:srgbClr val="FF0000"/>
                </a:solidFill>
              </a:rPr>
              <a:t>HandsOn</a:t>
            </a:r>
            <a:r>
              <a:rPr lang="en-US" b="1" dirty="0">
                <a:solidFill>
                  <a:srgbClr val="FF0000"/>
                </a:solidFill>
              </a:rPr>
              <a:t> … My first Page Extension – </a:t>
            </a:r>
            <a:r>
              <a:rPr lang="en-US" b="1" dirty="0" err="1">
                <a:solidFill>
                  <a:srgbClr val="FF0000"/>
                </a:solidFill>
              </a:rPr>
              <a:t>CaptionML</a:t>
            </a:r>
            <a:endParaRPr lang="en-US" b="1" dirty="0">
              <a:solidFill>
                <a:srgbClr val="FF0000"/>
              </a:solidFill>
            </a:endParaRPr>
          </a:p>
          <a:p>
            <a:r>
              <a:rPr lang="en-US" dirty="0"/>
              <a:t>App Organization</a:t>
            </a:r>
          </a:p>
          <a:p>
            <a:r>
              <a:rPr lang="en-US" dirty="0"/>
              <a:t>Object Types: Theory and </a:t>
            </a:r>
            <a:r>
              <a:rPr lang="en-US" dirty="0" err="1"/>
              <a:t>HandsOn</a:t>
            </a:r>
            <a:endParaRPr lang="en-US" dirty="0"/>
          </a:p>
        </p:txBody>
      </p:sp>
      <p:sp>
        <p:nvSpPr>
          <p:cNvPr id="4" name="Datumsplatzhalter 3"/>
          <p:cNvSpPr>
            <a:spLocks noGrp="1"/>
          </p:cNvSpPr>
          <p:nvPr>
            <p:ph type="dt" sz="half" idx="10"/>
          </p:nvPr>
        </p:nvSpPr>
        <p:spPr/>
        <p:txBody>
          <a:bodyPr/>
          <a:lstStyle/>
          <a:p>
            <a:r>
              <a:rPr lang="en-GB"/>
              <a:t>COSMO CONSULT-Gruppe</a:t>
            </a:r>
          </a:p>
        </p:txBody>
      </p:sp>
      <p:sp>
        <p:nvSpPr>
          <p:cNvPr id="5" name="Foliennummernplatzhalter 4"/>
          <p:cNvSpPr>
            <a:spLocks noGrp="1"/>
          </p:cNvSpPr>
          <p:nvPr>
            <p:ph type="sldNum" sz="quarter" idx="12"/>
          </p:nvPr>
        </p:nvSpPr>
        <p:spPr/>
        <p:txBody>
          <a:bodyPr/>
          <a:lstStyle/>
          <a:p>
            <a:fld id="{2DD39A07-95E1-44B6-B081-DB56D8861B48}" type="slidenum">
              <a:rPr lang="de-DE" smtClean="0"/>
              <a:t>58</a:t>
            </a:fld>
            <a:endParaRPr lang="de-DE"/>
          </a:p>
        </p:txBody>
      </p:sp>
      <p:sp>
        <p:nvSpPr>
          <p:cNvPr id="6" name="Titel 5"/>
          <p:cNvSpPr>
            <a:spLocks noGrp="1"/>
          </p:cNvSpPr>
          <p:nvPr>
            <p:ph type="title"/>
          </p:nvPr>
        </p:nvSpPr>
        <p:spPr/>
        <p:txBody>
          <a:bodyPr/>
          <a:lstStyle/>
          <a:p>
            <a:r>
              <a:rPr lang="de-DE" dirty="0" err="1"/>
              <a:t>Programming</a:t>
            </a:r>
            <a:r>
              <a:rPr lang="de-DE" dirty="0"/>
              <a:t> in AL</a:t>
            </a:r>
          </a:p>
        </p:txBody>
      </p:sp>
      <p:pic>
        <p:nvPicPr>
          <p:cNvPr id="2" name="Grafik 1">
            <a:extLst>
              <a:ext uri="{FF2B5EF4-FFF2-40B4-BE49-F238E27FC236}">
                <a16:creationId xmlns:a16="http://schemas.microsoft.com/office/drawing/2014/main" id="{A6C5CB53-D68A-40E9-8CDA-1DB76DC5314B}"/>
              </a:ext>
            </a:extLst>
          </p:cNvPr>
          <p:cNvPicPr>
            <a:picLocks noChangeAspect="1"/>
          </p:cNvPicPr>
          <p:nvPr/>
        </p:nvPicPr>
        <p:blipFill>
          <a:blip r:embed="rId4"/>
          <a:stretch>
            <a:fillRect/>
          </a:stretch>
        </p:blipFill>
        <p:spPr>
          <a:xfrm>
            <a:off x="4516658" y="1260000"/>
            <a:ext cx="1219048" cy="1219048"/>
          </a:xfrm>
          <a:prstGeom prst="rect">
            <a:avLst/>
          </a:prstGeom>
        </p:spPr>
      </p:pic>
    </p:spTree>
    <p:extLst>
      <p:ext uri="{BB962C8B-B14F-4D97-AF65-F5344CB8AC3E}">
        <p14:creationId xmlns:p14="http://schemas.microsoft.com/office/powerpoint/2010/main" val="26105168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a:t> </a:t>
            </a:r>
            <a:fld id="{F0389FF0-EA6C-204E-82DF-16D97CC1B00E}" type="slidenum">
              <a:rPr lang="de-DE" smtClean="0"/>
              <a:pPr/>
              <a:t>59</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0000" y="360000"/>
            <a:ext cx="11466000" cy="720000"/>
          </a:xfrm>
        </p:spPr>
        <p:txBody>
          <a:bodyPr anchor="t" anchorCtr="0"/>
          <a:lstStyle/>
          <a:p>
            <a:r>
              <a:rPr lang="de-DE" dirty="0" err="1"/>
              <a:t>HandsOn</a:t>
            </a:r>
            <a:r>
              <a:rPr lang="de-DE" dirty="0"/>
              <a:t> – </a:t>
            </a:r>
            <a:r>
              <a:rPr lang="de-DE" dirty="0" err="1"/>
              <a:t>Exercise</a:t>
            </a:r>
            <a:r>
              <a:rPr lang="de-DE" dirty="0"/>
              <a:t> 5 | </a:t>
            </a:r>
            <a:r>
              <a:rPr lang="de-DE" dirty="0" err="1"/>
              <a:t>CaptionML</a:t>
            </a:r>
            <a:br>
              <a:rPr lang="en-US" dirty="0"/>
            </a:br>
            <a:endParaRPr lang="de-DE" dirty="0">
              <a:solidFill>
                <a:schemeClr val="bg2"/>
              </a:solidFill>
            </a:endParaRPr>
          </a:p>
        </p:txBody>
      </p:sp>
      <p:sp>
        <p:nvSpPr>
          <p:cNvPr id="34" name="Rechteck 33">
            <a:extLst>
              <a:ext uri="{FF2B5EF4-FFF2-40B4-BE49-F238E27FC236}">
                <a16:creationId xmlns:a16="http://schemas.microsoft.com/office/drawing/2014/main" id="{946D461E-138A-4CD7-9906-FF5568B0FB5C}"/>
              </a:ext>
            </a:extLst>
          </p:cNvPr>
          <p:cNvSpPr/>
          <p:nvPr/>
        </p:nvSpPr>
        <p:spPr>
          <a:xfrm>
            <a:off x="360000" y="1634283"/>
            <a:ext cx="4000244" cy="510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Open VS Code  on „</a:t>
            </a:r>
            <a:r>
              <a:rPr lang="de-DE" dirty="0" err="1">
                <a:solidFill>
                  <a:srgbClr val="002060"/>
                </a:solidFill>
              </a:rPr>
              <a:t>HelloWorld</a:t>
            </a:r>
            <a:r>
              <a:rPr lang="de-DE" dirty="0">
                <a:solidFill>
                  <a:srgbClr val="002060"/>
                </a:solidFill>
              </a:rPr>
              <a:t>“ Project</a:t>
            </a:r>
            <a:endParaRPr lang="en-GB" dirty="0">
              <a:solidFill>
                <a:srgbClr val="002060"/>
              </a:solidFill>
            </a:endParaRPr>
          </a:p>
        </p:txBody>
      </p:sp>
      <p:sp>
        <p:nvSpPr>
          <p:cNvPr id="40" name="Rechteck 39">
            <a:extLst>
              <a:ext uri="{FF2B5EF4-FFF2-40B4-BE49-F238E27FC236}">
                <a16:creationId xmlns:a16="http://schemas.microsoft.com/office/drawing/2014/main" id="{FAA6F452-3FA1-4884-9604-93A0C687AF8F}"/>
              </a:ext>
            </a:extLst>
          </p:cNvPr>
          <p:cNvSpPr/>
          <p:nvPr/>
        </p:nvSpPr>
        <p:spPr>
          <a:xfrm>
            <a:off x="360000" y="2527437"/>
            <a:ext cx="4000244" cy="61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Open Page Extension „HelloWorld.al“</a:t>
            </a:r>
            <a:endParaRPr lang="en-GB" dirty="0">
              <a:solidFill>
                <a:srgbClr val="002060"/>
              </a:solidFill>
            </a:endParaRPr>
          </a:p>
        </p:txBody>
      </p:sp>
      <p:cxnSp>
        <p:nvCxnSpPr>
          <p:cNvPr id="64" name="Gerade Verbindung mit Pfeil 63">
            <a:extLst>
              <a:ext uri="{FF2B5EF4-FFF2-40B4-BE49-F238E27FC236}">
                <a16:creationId xmlns:a16="http://schemas.microsoft.com/office/drawing/2014/main" id="{7090CCF2-5475-47DF-B328-42C3D9DD50EF}"/>
              </a:ext>
            </a:extLst>
          </p:cNvPr>
          <p:cNvCxnSpPr>
            <a:cxnSpLocks/>
            <a:stCxn id="34" idx="2"/>
            <a:endCxn id="40" idx="0"/>
          </p:cNvCxnSpPr>
          <p:nvPr/>
        </p:nvCxnSpPr>
        <p:spPr>
          <a:xfrm>
            <a:off x="2360122" y="2144421"/>
            <a:ext cx="0" cy="38301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E65807D3-7062-43AE-8705-C866A7E355CF}"/>
              </a:ext>
            </a:extLst>
          </p:cNvPr>
          <p:cNvCxnSpPr>
            <a:cxnSpLocks/>
            <a:stCxn id="40" idx="3"/>
            <a:endCxn id="48" idx="1"/>
          </p:cNvCxnSpPr>
          <p:nvPr/>
        </p:nvCxnSpPr>
        <p:spPr>
          <a:xfrm>
            <a:off x="4360244" y="2834896"/>
            <a:ext cx="1209372"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8" name="Rechteck 47">
            <a:extLst>
              <a:ext uri="{FF2B5EF4-FFF2-40B4-BE49-F238E27FC236}">
                <a16:creationId xmlns:a16="http://schemas.microsoft.com/office/drawing/2014/main" id="{80A7CC95-8AB7-4992-858B-2B2BD7CA24C2}"/>
              </a:ext>
            </a:extLst>
          </p:cNvPr>
          <p:cNvSpPr/>
          <p:nvPr/>
        </p:nvSpPr>
        <p:spPr>
          <a:xfrm>
            <a:off x="5569616" y="2527438"/>
            <a:ext cx="4604292" cy="6149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a:solidFill>
                  <a:srgbClr val="002060"/>
                </a:solidFill>
              </a:rPr>
              <a:t>Find „Property Area“ </a:t>
            </a:r>
            <a:r>
              <a:rPr lang="de-DE" sz="1600" dirty="0" err="1">
                <a:solidFill>
                  <a:srgbClr val="002060"/>
                </a:solidFill>
              </a:rPr>
              <a:t>of</a:t>
            </a:r>
            <a:r>
              <a:rPr lang="de-DE" sz="1600" dirty="0">
                <a:solidFill>
                  <a:srgbClr val="002060"/>
                </a:solidFill>
              </a:rPr>
              <a:t> </a:t>
            </a:r>
            <a:r>
              <a:rPr lang="de-DE" sz="1600" dirty="0" err="1">
                <a:solidFill>
                  <a:srgbClr val="002060"/>
                </a:solidFill>
              </a:rPr>
              <a:t>the</a:t>
            </a:r>
            <a:r>
              <a:rPr lang="de-DE" sz="1600" dirty="0">
                <a:solidFill>
                  <a:srgbClr val="002060"/>
                </a:solidFill>
              </a:rPr>
              <a:t> </a:t>
            </a:r>
            <a:r>
              <a:rPr lang="de-DE" sz="1600" dirty="0" err="1">
                <a:solidFill>
                  <a:srgbClr val="002060"/>
                </a:solidFill>
              </a:rPr>
              <a:t>object</a:t>
            </a:r>
            <a:endParaRPr lang="de-DE" sz="1600" dirty="0">
              <a:solidFill>
                <a:srgbClr val="002060"/>
              </a:solidFill>
            </a:endParaRPr>
          </a:p>
          <a:p>
            <a:r>
              <a:rPr lang="de-DE" sz="1600" dirty="0">
                <a:solidFill>
                  <a:srgbClr val="002060"/>
                </a:solidFill>
              </a:rPr>
              <a:t>Add </a:t>
            </a:r>
            <a:r>
              <a:rPr lang="de-DE" sz="1600" dirty="0" err="1">
                <a:solidFill>
                  <a:srgbClr val="002060"/>
                </a:solidFill>
              </a:rPr>
              <a:t>CaptionML</a:t>
            </a:r>
            <a:r>
              <a:rPr lang="de-DE" sz="1600" dirty="0">
                <a:solidFill>
                  <a:srgbClr val="002060"/>
                </a:solidFill>
              </a:rPr>
              <a:t> Property via </a:t>
            </a:r>
            <a:r>
              <a:rPr lang="de-DE" sz="1600" dirty="0" err="1">
                <a:solidFill>
                  <a:srgbClr val="002060"/>
                </a:solidFill>
              </a:rPr>
              <a:t>intelliSense</a:t>
            </a:r>
            <a:endParaRPr lang="en-GB" sz="1600" dirty="0">
              <a:solidFill>
                <a:srgbClr val="002060"/>
              </a:solidFill>
            </a:endParaRPr>
          </a:p>
        </p:txBody>
      </p:sp>
      <p:cxnSp>
        <p:nvCxnSpPr>
          <p:cNvPr id="51" name="Gerade Verbindung mit Pfeil 50">
            <a:extLst>
              <a:ext uri="{FF2B5EF4-FFF2-40B4-BE49-F238E27FC236}">
                <a16:creationId xmlns:a16="http://schemas.microsoft.com/office/drawing/2014/main" id="{5161994C-E11B-4109-9705-63CB93A340E8}"/>
              </a:ext>
            </a:extLst>
          </p:cNvPr>
          <p:cNvCxnSpPr>
            <a:cxnSpLocks/>
            <a:stCxn id="29" idx="2"/>
            <a:endCxn id="22" idx="0"/>
          </p:cNvCxnSpPr>
          <p:nvPr/>
        </p:nvCxnSpPr>
        <p:spPr>
          <a:xfrm>
            <a:off x="7871762" y="4188513"/>
            <a:ext cx="0" cy="102049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2" name="Rechteck 21">
            <a:extLst>
              <a:ext uri="{FF2B5EF4-FFF2-40B4-BE49-F238E27FC236}">
                <a16:creationId xmlns:a16="http://schemas.microsoft.com/office/drawing/2014/main" id="{E060A52C-E15D-4793-8A84-354657B28FA2}"/>
              </a:ext>
            </a:extLst>
          </p:cNvPr>
          <p:cNvSpPr/>
          <p:nvPr/>
        </p:nvSpPr>
        <p:spPr>
          <a:xfrm>
            <a:off x="5569616" y="5209005"/>
            <a:ext cx="4604292" cy="77961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dirty="0">
                <a:solidFill>
                  <a:srgbClr val="FF0000"/>
                </a:solidFill>
              </a:rPr>
              <a:t>Learn Syntax</a:t>
            </a:r>
          </a:p>
          <a:p>
            <a:r>
              <a:rPr lang="en-GB" sz="1600" dirty="0">
                <a:solidFill>
                  <a:srgbClr val="FF0000"/>
                </a:solidFill>
              </a:rPr>
              <a:t>    </a:t>
            </a:r>
            <a:r>
              <a:rPr lang="en-GB" sz="1600" i="1" dirty="0" err="1">
                <a:solidFill>
                  <a:srgbClr val="FF0000"/>
                </a:solidFill>
              </a:rPr>
              <a:t>CaptionML</a:t>
            </a:r>
            <a:r>
              <a:rPr lang="en-GB" sz="1600" i="1" dirty="0">
                <a:solidFill>
                  <a:srgbClr val="FF0000"/>
                </a:solidFill>
              </a:rPr>
              <a:t> = ENU = 'List of Customers’,</a:t>
            </a:r>
          </a:p>
          <a:p>
            <a:r>
              <a:rPr lang="en-GB" sz="1600" i="1" dirty="0">
                <a:solidFill>
                  <a:srgbClr val="FF0000"/>
                </a:solidFill>
              </a:rPr>
              <a:t>                            DEU = '</a:t>
            </a:r>
            <a:r>
              <a:rPr lang="en-GB" sz="1600" i="1" dirty="0" err="1">
                <a:solidFill>
                  <a:srgbClr val="FF0000"/>
                </a:solidFill>
              </a:rPr>
              <a:t>Liste</a:t>
            </a:r>
            <a:r>
              <a:rPr lang="en-GB" sz="1600" i="1" dirty="0">
                <a:solidFill>
                  <a:srgbClr val="FF0000"/>
                </a:solidFill>
              </a:rPr>
              <a:t> der </a:t>
            </a:r>
            <a:r>
              <a:rPr lang="en-GB" sz="1600" i="1" dirty="0" err="1">
                <a:solidFill>
                  <a:srgbClr val="FF0000"/>
                </a:solidFill>
              </a:rPr>
              <a:t>Kunden</a:t>
            </a:r>
            <a:r>
              <a:rPr lang="en-GB" sz="1600" i="1" dirty="0">
                <a:solidFill>
                  <a:srgbClr val="FF0000"/>
                </a:solidFill>
              </a:rPr>
              <a:t>';</a:t>
            </a:r>
          </a:p>
        </p:txBody>
      </p:sp>
      <p:sp>
        <p:nvSpPr>
          <p:cNvPr id="26" name="Rechteck 25">
            <a:extLst>
              <a:ext uri="{FF2B5EF4-FFF2-40B4-BE49-F238E27FC236}">
                <a16:creationId xmlns:a16="http://schemas.microsoft.com/office/drawing/2014/main" id="{355DD6E9-648B-4752-A98D-86747E600A66}"/>
              </a:ext>
            </a:extLst>
          </p:cNvPr>
          <p:cNvSpPr/>
          <p:nvPr/>
        </p:nvSpPr>
        <p:spPr>
          <a:xfrm>
            <a:off x="360000" y="3573596"/>
            <a:ext cx="4000244" cy="614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Run Extension</a:t>
            </a:r>
            <a:endParaRPr lang="en-GB" dirty="0">
              <a:solidFill>
                <a:srgbClr val="002060"/>
              </a:solidFill>
            </a:endParaRPr>
          </a:p>
        </p:txBody>
      </p:sp>
      <p:cxnSp>
        <p:nvCxnSpPr>
          <p:cNvPr id="27" name="Gerade Verbindung mit Pfeil 26">
            <a:extLst>
              <a:ext uri="{FF2B5EF4-FFF2-40B4-BE49-F238E27FC236}">
                <a16:creationId xmlns:a16="http://schemas.microsoft.com/office/drawing/2014/main" id="{457E17A0-015B-4761-BDD7-6B42A65226E2}"/>
              </a:ext>
            </a:extLst>
          </p:cNvPr>
          <p:cNvCxnSpPr>
            <a:cxnSpLocks/>
            <a:stCxn id="40" idx="2"/>
            <a:endCxn id="26" idx="0"/>
          </p:cNvCxnSpPr>
          <p:nvPr/>
        </p:nvCxnSpPr>
        <p:spPr>
          <a:xfrm>
            <a:off x="2360122" y="3142354"/>
            <a:ext cx="0" cy="4312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9" name="Rechteck 28">
            <a:extLst>
              <a:ext uri="{FF2B5EF4-FFF2-40B4-BE49-F238E27FC236}">
                <a16:creationId xmlns:a16="http://schemas.microsoft.com/office/drawing/2014/main" id="{1201EBF2-9A24-42BF-A4BA-53D41EFA218C}"/>
              </a:ext>
            </a:extLst>
          </p:cNvPr>
          <p:cNvSpPr/>
          <p:nvPr/>
        </p:nvSpPr>
        <p:spPr>
          <a:xfrm>
            <a:off x="5569616" y="3573597"/>
            <a:ext cx="4604292" cy="6149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dirty="0" err="1">
                <a:solidFill>
                  <a:srgbClr val="002060"/>
                </a:solidFill>
              </a:rPr>
              <a:t>Verify</a:t>
            </a:r>
            <a:r>
              <a:rPr lang="de-DE" sz="1600" dirty="0">
                <a:solidFill>
                  <a:srgbClr val="002060"/>
                </a:solidFill>
              </a:rPr>
              <a:t> </a:t>
            </a:r>
            <a:r>
              <a:rPr lang="de-DE" sz="1600" dirty="0" err="1">
                <a:solidFill>
                  <a:srgbClr val="002060"/>
                </a:solidFill>
              </a:rPr>
              <a:t>new</a:t>
            </a:r>
            <a:r>
              <a:rPr lang="de-DE" sz="1600" dirty="0">
                <a:solidFill>
                  <a:srgbClr val="002060"/>
                </a:solidFill>
              </a:rPr>
              <a:t> </a:t>
            </a:r>
            <a:r>
              <a:rPr lang="de-DE" sz="1600" dirty="0" err="1">
                <a:solidFill>
                  <a:srgbClr val="002060"/>
                </a:solidFill>
              </a:rPr>
              <a:t>page</a:t>
            </a:r>
            <a:r>
              <a:rPr lang="de-DE" sz="1600" dirty="0">
                <a:solidFill>
                  <a:srgbClr val="002060"/>
                </a:solidFill>
              </a:rPr>
              <a:t> </a:t>
            </a:r>
            <a:r>
              <a:rPr lang="de-DE" sz="1600" dirty="0" err="1">
                <a:solidFill>
                  <a:srgbClr val="002060"/>
                </a:solidFill>
              </a:rPr>
              <a:t>caption</a:t>
            </a:r>
            <a:endParaRPr lang="en-GB" sz="1600" dirty="0">
              <a:solidFill>
                <a:srgbClr val="002060"/>
              </a:solidFill>
            </a:endParaRPr>
          </a:p>
        </p:txBody>
      </p:sp>
      <p:cxnSp>
        <p:nvCxnSpPr>
          <p:cNvPr id="31" name="Gerade Verbindung mit Pfeil 30">
            <a:extLst>
              <a:ext uri="{FF2B5EF4-FFF2-40B4-BE49-F238E27FC236}">
                <a16:creationId xmlns:a16="http://schemas.microsoft.com/office/drawing/2014/main" id="{7783E897-86FB-420F-8F07-1E1A5BA3B44A}"/>
              </a:ext>
            </a:extLst>
          </p:cNvPr>
          <p:cNvCxnSpPr>
            <a:cxnSpLocks/>
            <a:stCxn id="26" idx="3"/>
            <a:endCxn id="29" idx="1"/>
          </p:cNvCxnSpPr>
          <p:nvPr/>
        </p:nvCxnSpPr>
        <p:spPr>
          <a:xfrm>
            <a:off x="4360244" y="3881055"/>
            <a:ext cx="1209372"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6" name="Rechteck 15">
            <a:extLst>
              <a:ext uri="{FF2B5EF4-FFF2-40B4-BE49-F238E27FC236}">
                <a16:creationId xmlns:a16="http://schemas.microsoft.com/office/drawing/2014/main" id="{1D7BC1AA-7DA6-4456-817C-C60C841C5879}"/>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17" name="Grafik 16" descr="Zahnräder">
            <a:extLst>
              <a:ext uri="{FF2B5EF4-FFF2-40B4-BE49-F238E27FC236}">
                <a16:creationId xmlns:a16="http://schemas.microsoft.com/office/drawing/2014/main" id="{DE456487-A1C7-4D79-91BA-3AD6662263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40928" y="462751"/>
            <a:ext cx="530833" cy="530833"/>
          </a:xfrm>
          <a:prstGeom prst="rect">
            <a:avLst/>
          </a:prstGeom>
        </p:spPr>
      </p:pic>
    </p:spTree>
    <p:extLst>
      <p:ext uri="{BB962C8B-B14F-4D97-AF65-F5344CB8AC3E}">
        <p14:creationId xmlns:p14="http://schemas.microsoft.com/office/powerpoint/2010/main" val="424039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0" grpId="0" animBg="1"/>
      <p:bldP spid="48" grpId="0" animBg="1"/>
      <p:bldP spid="22" grpId="0" animBg="1"/>
      <p:bldP spid="26" grpId="0" animBg="1"/>
      <p:bldP spid="2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a:t>COSMO CONSULT-Gruppe</a:t>
            </a:r>
          </a:p>
        </p:txBody>
      </p:sp>
      <p:sp>
        <p:nvSpPr>
          <p:cNvPr id="3" name="Foliennummernplatzhalter 2"/>
          <p:cNvSpPr>
            <a:spLocks noGrp="1"/>
          </p:cNvSpPr>
          <p:nvPr>
            <p:ph type="sldNum" sz="quarter" idx="12"/>
          </p:nvPr>
        </p:nvSpPr>
        <p:spPr/>
        <p:txBody>
          <a:bodyPr/>
          <a:lstStyle/>
          <a:p>
            <a:fld id="{2DD39A07-95E1-44B6-B081-DB56D8861B48}" type="slidenum">
              <a:rPr lang="en-US" smtClean="0"/>
              <a:pPr/>
              <a:t>6</a:t>
            </a:fld>
            <a:endParaRPr lang="en-US"/>
          </a:p>
        </p:txBody>
      </p:sp>
      <p:sp>
        <p:nvSpPr>
          <p:cNvPr id="4" name="Textplatzhalter 3"/>
          <p:cNvSpPr>
            <a:spLocks noGrp="1"/>
          </p:cNvSpPr>
          <p:nvPr>
            <p:ph type="body" sz="quarter" idx="15"/>
          </p:nvPr>
        </p:nvSpPr>
        <p:spPr/>
        <p:txBody>
          <a:bodyPr/>
          <a:lstStyle/>
          <a:p>
            <a:r>
              <a:rPr lang="en-US" dirty="0">
                <a:solidFill>
                  <a:schemeClr val="tx1"/>
                </a:solidFill>
                <a:sym typeface="Wingdings" panose="05000000000000000000" pitchFamily="2" charset="2"/>
              </a:rPr>
              <a:t> </a:t>
            </a:r>
            <a:r>
              <a:rPr lang="en-US" dirty="0">
                <a:solidFill>
                  <a:schemeClr val="tx1"/>
                </a:solidFill>
              </a:rPr>
              <a:t>Basis </a:t>
            </a:r>
            <a:r>
              <a:rPr lang="en-US" dirty="0">
                <a:solidFill>
                  <a:schemeClr val="tx1"/>
                </a:solidFill>
                <a:sym typeface="Wingdings" panose="05000000000000000000" pitchFamily="2" charset="2"/>
              </a:rPr>
              <a:t></a:t>
            </a:r>
            <a:endParaRPr lang="en-US" dirty="0">
              <a:solidFill>
                <a:schemeClr val="tx1"/>
              </a:solidFill>
            </a:endParaRPr>
          </a:p>
        </p:txBody>
      </p:sp>
      <p:sp>
        <p:nvSpPr>
          <p:cNvPr id="5" name="Textplatzhalter 4"/>
          <p:cNvSpPr>
            <a:spLocks noGrp="1"/>
          </p:cNvSpPr>
          <p:nvPr>
            <p:ph type="body" sz="quarter" idx="16"/>
          </p:nvPr>
        </p:nvSpPr>
        <p:spPr/>
        <p:txBody>
          <a:bodyPr/>
          <a:lstStyle/>
          <a:p>
            <a:r>
              <a:rPr lang="en-US"/>
              <a:t>1</a:t>
            </a:r>
          </a:p>
        </p:txBody>
      </p:sp>
      <p:sp>
        <p:nvSpPr>
          <p:cNvPr id="6" name="Titel 5"/>
          <p:cNvSpPr>
            <a:spLocks noGrp="1"/>
          </p:cNvSpPr>
          <p:nvPr>
            <p:ph type="title"/>
          </p:nvPr>
        </p:nvSpPr>
        <p:spPr/>
        <p:txBody>
          <a:bodyPr/>
          <a:lstStyle/>
          <a:p>
            <a:r>
              <a:rPr lang="en-US"/>
              <a:t>Agenda</a:t>
            </a:r>
          </a:p>
        </p:txBody>
      </p:sp>
      <p:sp>
        <p:nvSpPr>
          <p:cNvPr id="7" name="Textplatzhalter 6"/>
          <p:cNvSpPr>
            <a:spLocks noGrp="1"/>
          </p:cNvSpPr>
          <p:nvPr>
            <p:ph type="body" sz="quarter" idx="17"/>
          </p:nvPr>
        </p:nvSpPr>
        <p:spPr/>
        <p:txBody>
          <a:bodyPr/>
          <a:lstStyle/>
          <a:p>
            <a:r>
              <a:rPr lang="en-GB" dirty="0"/>
              <a:t>Boundary Conditions / Setups: </a:t>
            </a:r>
            <a:r>
              <a:rPr lang="en-GB" dirty="0" err="1"/>
              <a:t>HowTo</a:t>
            </a:r>
            <a:r>
              <a:rPr lang="en-GB" dirty="0"/>
              <a:t> handle a Project - a Repetition</a:t>
            </a:r>
            <a:endParaRPr lang="en-US" dirty="0"/>
          </a:p>
        </p:txBody>
      </p:sp>
      <p:sp>
        <p:nvSpPr>
          <p:cNvPr id="8" name="Textplatzhalter 7"/>
          <p:cNvSpPr>
            <a:spLocks noGrp="1"/>
          </p:cNvSpPr>
          <p:nvPr>
            <p:ph type="body" sz="quarter" idx="18"/>
          </p:nvPr>
        </p:nvSpPr>
        <p:spPr/>
        <p:txBody>
          <a:bodyPr/>
          <a:lstStyle/>
          <a:p>
            <a:r>
              <a:rPr lang="en-US"/>
              <a:t>2</a:t>
            </a:r>
          </a:p>
        </p:txBody>
      </p:sp>
      <p:sp>
        <p:nvSpPr>
          <p:cNvPr id="9" name="Textplatzhalter 8"/>
          <p:cNvSpPr>
            <a:spLocks noGrp="1"/>
          </p:cNvSpPr>
          <p:nvPr>
            <p:ph type="body" sz="quarter" idx="19"/>
          </p:nvPr>
        </p:nvSpPr>
        <p:spPr/>
        <p:txBody>
          <a:bodyPr/>
          <a:lstStyle/>
          <a:p>
            <a:r>
              <a:rPr lang="en-US" dirty="0"/>
              <a:t>Programming in AL</a:t>
            </a:r>
          </a:p>
        </p:txBody>
      </p:sp>
      <p:sp>
        <p:nvSpPr>
          <p:cNvPr id="10" name="Textplatzhalter 9"/>
          <p:cNvSpPr>
            <a:spLocks noGrp="1"/>
          </p:cNvSpPr>
          <p:nvPr>
            <p:ph type="body" sz="quarter" idx="20"/>
          </p:nvPr>
        </p:nvSpPr>
        <p:spPr/>
        <p:txBody>
          <a:bodyPr/>
          <a:lstStyle/>
          <a:p>
            <a:r>
              <a:rPr lang="en-US"/>
              <a:t>3</a:t>
            </a:r>
          </a:p>
        </p:txBody>
      </p:sp>
      <p:sp>
        <p:nvSpPr>
          <p:cNvPr id="11" name="Textplatzhalter 10"/>
          <p:cNvSpPr>
            <a:spLocks noGrp="1"/>
          </p:cNvSpPr>
          <p:nvPr>
            <p:ph type="body" sz="quarter" idx="21"/>
          </p:nvPr>
        </p:nvSpPr>
        <p:spPr/>
        <p:txBody>
          <a:bodyPr/>
          <a:lstStyle/>
          <a:p>
            <a:r>
              <a:rPr lang="en-US" dirty="0"/>
              <a:t>Miscellaneous</a:t>
            </a:r>
          </a:p>
        </p:txBody>
      </p:sp>
      <p:sp>
        <p:nvSpPr>
          <p:cNvPr id="12" name="Textplatzhalter 11"/>
          <p:cNvSpPr>
            <a:spLocks noGrp="1"/>
          </p:cNvSpPr>
          <p:nvPr>
            <p:ph type="body" sz="quarter" idx="22"/>
          </p:nvPr>
        </p:nvSpPr>
        <p:spPr/>
        <p:txBody>
          <a:bodyPr/>
          <a:lstStyle/>
          <a:p>
            <a:r>
              <a:rPr lang="en-US"/>
              <a:t>4</a:t>
            </a:r>
          </a:p>
        </p:txBody>
      </p:sp>
      <p:sp>
        <p:nvSpPr>
          <p:cNvPr id="13" name="Textplatzhalter 12"/>
          <p:cNvSpPr>
            <a:spLocks noGrp="1"/>
          </p:cNvSpPr>
          <p:nvPr>
            <p:ph type="body" sz="quarter" idx="23"/>
          </p:nvPr>
        </p:nvSpPr>
        <p:spPr/>
        <p:txBody>
          <a:bodyPr/>
          <a:lstStyle/>
          <a:p>
            <a:r>
              <a:rPr lang="en-US"/>
              <a:t>Q &amp; A</a:t>
            </a:r>
          </a:p>
        </p:txBody>
      </p:sp>
      <p:sp>
        <p:nvSpPr>
          <p:cNvPr id="14" name="Textplatzhalter 13"/>
          <p:cNvSpPr>
            <a:spLocks noGrp="1"/>
          </p:cNvSpPr>
          <p:nvPr>
            <p:ph type="body" sz="quarter" idx="24"/>
          </p:nvPr>
        </p:nvSpPr>
        <p:spPr/>
        <p:txBody>
          <a:bodyPr/>
          <a:lstStyle/>
          <a:p>
            <a:r>
              <a:rPr lang="en-US"/>
              <a:t>5</a:t>
            </a:r>
          </a:p>
        </p:txBody>
      </p:sp>
      <p:pic>
        <p:nvPicPr>
          <p:cNvPr id="15" name="Grafik 14">
            <a:extLst>
              <a:ext uri="{FF2B5EF4-FFF2-40B4-BE49-F238E27FC236}">
                <a16:creationId xmlns:a16="http://schemas.microsoft.com/office/drawing/2014/main" id="{1EC9023F-E326-49B9-A16F-584BE0AE03D0}"/>
              </a:ext>
            </a:extLst>
          </p:cNvPr>
          <p:cNvPicPr>
            <a:picLocks noChangeAspect="1"/>
          </p:cNvPicPr>
          <p:nvPr/>
        </p:nvPicPr>
        <p:blipFill>
          <a:blip r:embed="rId2"/>
          <a:stretch>
            <a:fillRect/>
          </a:stretch>
        </p:blipFill>
        <p:spPr>
          <a:xfrm>
            <a:off x="5255288" y="2828720"/>
            <a:ext cx="6570712" cy="3694528"/>
          </a:xfrm>
          <a:prstGeom prst="rect">
            <a:avLst/>
          </a:prstGeom>
        </p:spPr>
      </p:pic>
    </p:spTree>
    <p:extLst>
      <p:ext uri="{BB962C8B-B14F-4D97-AF65-F5344CB8AC3E}">
        <p14:creationId xmlns:p14="http://schemas.microsoft.com/office/powerpoint/2010/main" val="29903622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1FAE3CBF-6F34-4515-BD90-678E813B905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8" b="18"/>
          <a:stretch>
            <a:fillRect/>
          </a:stretch>
        </p:blipFill>
        <p:spPr>
          <a:xfrm>
            <a:off x="0" y="180000"/>
            <a:ext cx="12193200" cy="6681946"/>
          </a:xfrm>
        </p:spPr>
      </p:pic>
      <p:sp>
        <p:nvSpPr>
          <p:cNvPr id="3" name="Textplatzhalter 2"/>
          <p:cNvSpPr>
            <a:spLocks noGrp="1"/>
          </p:cNvSpPr>
          <p:nvPr>
            <p:ph type="body" sz="quarter" idx="14"/>
          </p:nvPr>
        </p:nvSpPr>
        <p:spPr>
          <a:xfrm>
            <a:off x="-1" y="894413"/>
            <a:ext cx="6271491" cy="5454000"/>
          </a:xfrm>
        </p:spPr>
        <p:txBody>
          <a:bodyPr/>
          <a:lstStyle/>
          <a:p>
            <a:r>
              <a:rPr lang="en-US" dirty="0"/>
              <a:t>Preliminaries (</a:t>
            </a:r>
            <a:r>
              <a:rPr lang="en-US" dirty="0" err="1"/>
              <a:t>Intellisense</a:t>
            </a:r>
            <a:r>
              <a:rPr lang="en-US" dirty="0"/>
              <a:t> / Txt2AL Converter / …)</a:t>
            </a:r>
          </a:p>
          <a:p>
            <a:r>
              <a:rPr lang="en-US" dirty="0" err="1"/>
              <a:t>HandsOn</a:t>
            </a:r>
            <a:r>
              <a:rPr lang="en-US" dirty="0"/>
              <a:t> … My first Page Extension – </a:t>
            </a:r>
            <a:r>
              <a:rPr lang="en-US" dirty="0" err="1"/>
              <a:t>CaptionML</a:t>
            </a:r>
            <a:endParaRPr lang="en-US" dirty="0"/>
          </a:p>
          <a:p>
            <a:r>
              <a:rPr lang="en-US" b="1" dirty="0">
                <a:solidFill>
                  <a:srgbClr val="FF0000"/>
                </a:solidFill>
              </a:rPr>
              <a:t>App Organization</a:t>
            </a:r>
          </a:p>
          <a:p>
            <a:r>
              <a:rPr lang="en-US" dirty="0"/>
              <a:t>Object Types: Theory and </a:t>
            </a:r>
            <a:r>
              <a:rPr lang="en-US" dirty="0" err="1"/>
              <a:t>HandsOn</a:t>
            </a:r>
            <a:endParaRPr lang="en-US" dirty="0"/>
          </a:p>
        </p:txBody>
      </p:sp>
      <p:sp>
        <p:nvSpPr>
          <p:cNvPr id="4" name="Datumsplatzhalter 3"/>
          <p:cNvSpPr>
            <a:spLocks noGrp="1"/>
          </p:cNvSpPr>
          <p:nvPr>
            <p:ph type="dt" sz="half" idx="10"/>
          </p:nvPr>
        </p:nvSpPr>
        <p:spPr/>
        <p:txBody>
          <a:bodyPr/>
          <a:lstStyle/>
          <a:p>
            <a:r>
              <a:rPr lang="en-GB"/>
              <a:t>COSMO CONSULT-Gruppe</a:t>
            </a:r>
          </a:p>
        </p:txBody>
      </p:sp>
      <p:sp>
        <p:nvSpPr>
          <p:cNvPr id="5" name="Foliennummernplatzhalter 4"/>
          <p:cNvSpPr>
            <a:spLocks noGrp="1"/>
          </p:cNvSpPr>
          <p:nvPr>
            <p:ph type="sldNum" sz="quarter" idx="12"/>
          </p:nvPr>
        </p:nvSpPr>
        <p:spPr/>
        <p:txBody>
          <a:bodyPr/>
          <a:lstStyle/>
          <a:p>
            <a:fld id="{2DD39A07-95E1-44B6-B081-DB56D8861B48}" type="slidenum">
              <a:rPr lang="de-DE" smtClean="0"/>
              <a:t>60</a:t>
            </a:fld>
            <a:endParaRPr lang="de-DE"/>
          </a:p>
        </p:txBody>
      </p:sp>
      <p:sp>
        <p:nvSpPr>
          <p:cNvPr id="6" name="Titel 5"/>
          <p:cNvSpPr>
            <a:spLocks noGrp="1"/>
          </p:cNvSpPr>
          <p:nvPr>
            <p:ph type="title"/>
          </p:nvPr>
        </p:nvSpPr>
        <p:spPr/>
        <p:txBody>
          <a:bodyPr/>
          <a:lstStyle/>
          <a:p>
            <a:r>
              <a:rPr lang="de-DE" dirty="0" err="1"/>
              <a:t>Programming</a:t>
            </a:r>
            <a:r>
              <a:rPr lang="de-DE" dirty="0"/>
              <a:t> in AL</a:t>
            </a:r>
          </a:p>
        </p:txBody>
      </p:sp>
      <p:pic>
        <p:nvPicPr>
          <p:cNvPr id="2" name="Grafik 1">
            <a:extLst>
              <a:ext uri="{FF2B5EF4-FFF2-40B4-BE49-F238E27FC236}">
                <a16:creationId xmlns:a16="http://schemas.microsoft.com/office/drawing/2014/main" id="{A6C5CB53-D68A-40E9-8CDA-1DB76DC5314B}"/>
              </a:ext>
            </a:extLst>
          </p:cNvPr>
          <p:cNvPicPr>
            <a:picLocks noChangeAspect="1"/>
          </p:cNvPicPr>
          <p:nvPr/>
        </p:nvPicPr>
        <p:blipFill>
          <a:blip r:embed="rId4"/>
          <a:stretch>
            <a:fillRect/>
          </a:stretch>
        </p:blipFill>
        <p:spPr>
          <a:xfrm>
            <a:off x="4516658" y="1260000"/>
            <a:ext cx="1219048" cy="1219048"/>
          </a:xfrm>
          <a:prstGeom prst="rect">
            <a:avLst/>
          </a:prstGeom>
        </p:spPr>
      </p:pic>
    </p:spTree>
    <p:extLst>
      <p:ext uri="{BB962C8B-B14F-4D97-AF65-F5344CB8AC3E}">
        <p14:creationId xmlns:p14="http://schemas.microsoft.com/office/powerpoint/2010/main" val="4640285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dirty="0"/>
              <a:t> </a:t>
            </a:r>
            <a:fld id="{F0389FF0-EA6C-204E-82DF-16D97CC1B00E}" type="slidenum">
              <a:rPr lang="de-DE" smtClean="0"/>
              <a:pPr/>
              <a:t>61</a:t>
            </a:fld>
            <a:endParaRPr lang="de-DE" dirty="0"/>
          </a:p>
        </p:txBody>
      </p:sp>
      <p:sp>
        <p:nvSpPr>
          <p:cNvPr id="17" name="Textplatzhalter 11">
            <a:extLst>
              <a:ext uri="{FF2B5EF4-FFF2-40B4-BE49-F238E27FC236}">
                <a16:creationId xmlns:a16="http://schemas.microsoft.com/office/drawing/2014/main" id="{9A75AAF4-BB20-44D6-953E-C50ED7A30337}"/>
              </a:ext>
            </a:extLst>
          </p:cNvPr>
          <p:cNvSpPr>
            <a:spLocks noGrp="1"/>
          </p:cNvSpPr>
          <p:nvPr>
            <p:ph type="body" sz="quarter" idx="10"/>
          </p:nvPr>
        </p:nvSpPr>
        <p:spPr>
          <a:xfrm>
            <a:off x="360000" y="1266750"/>
            <a:ext cx="11466000" cy="5086425"/>
          </a:xfrm>
        </p:spPr>
        <p:txBody>
          <a:bodyPr/>
          <a:lstStyle/>
          <a:p>
            <a:r>
              <a:rPr lang="de-DE" dirty="0" err="1"/>
              <a:t>Forced</a:t>
            </a:r>
            <a:r>
              <a:rPr lang="de-DE" dirty="0"/>
              <a:t> </a:t>
            </a:r>
            <a:r>
              <a:rPr lang="de-DE" dirty="0" err="1"/>
              <a:t>by</a:t>
            </a:r>
            <a:r>
              <a:rPr lang="de-DE" dirty="0"/>
              <a:t> </a:t>
            </a:r>
            <a:r>
              <a:rPr lang="de-DE" dirty="0" err="1"/>
              <a:t>the</a:t>
            </a:r>
            <a:r>
              <a:rPr lang="de-DE" dirty="0"/>
              <a:t> </a:t>
            </a:r>
            <a:r>
              <a:rPr lang="de-DE" dirty="0" err="1"/>
              <a:t>possibility</a:t>
            </a:r>
            <a:r>
              <a:rPr lang="de-DE" dirty="0"/>
              <a:t> </a:t>
            </a:r>
            <a:r>
              <a:rPr lang="de-DE" dirty="0" err="1"/>
              <a:t>of</a:t>
            </a:r>
            <a:r>
              <a:rPr lang="de-DE" dirty="0"/>
              <a:t> </a:t>
            </a:r>
            <a:r>
              <a:rPr lang="de-DE" dirty="0" err="1"/>
              <a:t>changing</a:t>
            </a:r>
            <a:r>
              <a:rPr lang="de-DE" dirty="0"/>
              <a:t> </a:t>
            </a:r>
            <a:r>
              <a:rPr lang="de-DE" dirty="0" err="1"/>
              <a:t>environment</a:t>
            </a:r>
            <a:r>
              <a:rPr lang="de-DE" dirty="0"/>
              <a:t>: </a:t>
            </a:r>
            <a:r>
              <a:rPr lang="de-DE" dirty="0" err="1"/>
              <a:t>suitable</a:t>
            </a:r>
            <a:r>
              <a:rPr lang="de-DE" dirty="0"/>
              <a:t> </a:t>
            </a:r>
            <a:r>
              <a:rPr lang="de-DE" dirty="0" err="1"/>
              <a:t>Prefixing</a:t>
            </a:r>
            <a:r>
              <a:rPr lang="de-DE" dirty="0"/>
              <a:t> </a:t>
            </a:r>
            <a:r>
              <a:rPr lang="de-DE" dirty="0" err="1"/>
              <a:t>to</a:t>
            </a:r>
            <a:r>
              <a:rPr lang="de-DE" dirty="0"/>
              <a:t> </a:t>
            </a:r>
            <a:r>
              <a:rPr lang="de-DE" dirty="0" err="1"/>
              <a:t>create</a:t>
            </a:r>
            <a:r>
              <a:rPr lang="de-DE" dirty="0"/>
              <a:t> </a:t>
            </a:r>
            <a:r>
              <a:rPr lang="de-DE" dirty="0" err="1"/>
              <a:t>uniqueness</a:t>
            </a:r>
            <a:r>
              <a:rPr lang="de-DE" dirty="0"/>
              <a:t> </a:t>
            </a:r>
          </a:p>
          <a:p>
            <a:pPr lvl="1"/>
            <a:r>
              <a:rPr lang="de-DE" dirty="0"/>
              <a:t>(</a:t>
            </a:r>
            <a:r>
              <a:rPr lang="de-DE" dirty="0" err="1"/>
              <a:t>separated</a:t>
            </a:r>
            <a:r>
              <a:rPr lang="de-DE" dirty="0"/>
              <a:t> </a:t>
            </a:r>
            <a:r>
              <a:rPr lang="de-DE" dirty="0" err="1"/>
              <a:t>by</a:t>
            </a:r>
            <a:r>
              <a:rPr lang="de-DE" dirty="0"/>
              <a:t> a „Space“ </a:t>
            </a:r>
            <a:r>
              <a:rPr lang="de-DE" dirty="0" err="1"/>
              <a:t>from</a:t>
            </a:r>
            <a:r>
              <a:rPr lang="de-DE" dirty="0"/>
              <a:t> </a:t>
            </a:r>
            <a:r>
              <a:rPr lang="de-DE" dirty="0" err="1"/>
              <a:t>the</a:t>
            </a:r>
            <a:r>
              <a:rPr lang="de-DE" dirty="0"/>
              <a:t> </a:t>
            </a:r>
            <a:r>
              <a:rPr lang="de-DE" dirty="0" err="1"/>
              <a:t>object‘s</a:t>
            </a:r>
            <a:r>
              <a:rPr lang="de-DE" dirty="0"/>
              <a:t> </a:t>
            </a:r>
            <a:r>
              <a:rPr lang="de-DE" dirty="0" err="1"/>
              <a:t>name</a:t>
            </a:r>
            <a:r>
              <a:rPr lang="de-DE" dirty="0"/>
              <a:t>)</a:t>
            </a:r>
          </a:p>
          <a:p>
            <a:r>
              <a:rPr lang="en-GB" dirty="0"/>
              <a:t>Use the Prefix </a:t>
            </a:r>
            <a:r>
              <a:rPr lang="en-GB" b="1" i="1" dirty="0"/>
              <a:t>CCO</a:t>
            </a:r>
            <a:r>
              <a:rPr lang="en-GB" dirty="0"/>
              <a:t> (Cosmo Consult Operations) for the following:</a:t>
            </a:r>
          </a:p>
          <a:p>
            <a:pPr lvl="1"/>
            <a:r>
              <a:rPr lang="en-GB" dirty="0"/>
              <a:t>Objects</a:t>
            </a:r>
          </a:p>
          <a:p>
            <a:pPr lvl="2"/>
            <a:r>
              <a:rPr lang="en-GB" dirty="0"/>
              <a:t>Name</a:t>
            </a:r>
          </a:p>
          <a:p>
            <a:pPr lvl="1"/>
            <a:r>
              <a:rPr lang="en-GB" dirty="0"/>
              <a:t>Object </a:t>
            </a:r>
            <a:r>
              <a:rPr lang="en-GB" dirty="0" err="1"/>
              <a:t>Codeunits</a:t>
            </a:r>
            <a:endParaRPr lang="en-GB" dirty="0"/>
          </a:p>
          <a:p>
            <a:pPr lvl="2"/>
            <a:r>
              <a:rPr lang="en-GB" dirty="0"/>
              <a:t>Name</a:t>
            </a:r>
          </a:p>
          <a:p>
            <a:pPr lvl="1"/>
            <a:r>
              <a:rPr lang="en-GB" dirty="0"/>
              <a:t>Object Extensions</a:t>
            </a:r>
          </a:p>
          <a:p>
            <a:pPr lvl="2"/>
            <a:r>
              <a:rPr lang="en-GB" dirty="0"/>
              <a:t>Name</a:t>
            </a:r>
          </a:p>
          <a:p>
            <a:pPr lvl="2"/>
            <a:r>
              <a:rPr lang="en-GB" dirty="0"/>
              <a:t>Global Procedures</a:t>
            </a:r>
          </a:p>
          <a:p>
            <a:pPr lvl="2"/>
            <a:r>
              <a:rPr lang="en-GB" dirty="0"/>
              <a:t>Fields (Table)</a:t>
            </a:r>
          </a:p>
          <a:p>
            <a:pPr lvl="2"/>
            <a:r>
              <a:rPr lang="de-DE" dirty="0"/>
              <a:t>Keys / </a:t>
            </a:r>
            <a:r>
              <a:rPr lang="de-DE" dirty="0" err="1"/>
              <a:t>KeyNames</a:t>
            </a:r>
            <a:endParaRPr lang="en-GB" dirty="0"/>
          </a:p>
          <a:p>
            <a:pPr lvl="2"/>
            <a:r>
              <a:rPr lang="en-GB" dirty="0"/>
              <a:t>Controls (Page)</a:t>
            </a:r>
          </a:p>
          <a:p>
            <a:pPr lvl="2"/>
            <a:r>
              <a:rPr lang="en-GB" dirty="0"/>
              <a:t>Actions (Page)</a:t>
            </a:r>
          </a:p>
          <a:p>
            <a:pPr lvl="2"/>
            <a:r>
              <a:rPr lang="en-GB" dirty="0"/>
              <a:t>Values (</a:t>
            </a:r>
            <a:r>
              <a:rPr lang="en-GB" dirty="0" err="1"/>
              <a:t>Enum</a:t>
            </a:r>
            <a:r>
              <a:rPr lang="en-GB" dirty="0"/>
              <a:t>)</a:t>
            </a:r>
          </a:p>
          <a:p>
            <a:r>
              <a:rPr lang="de-DE" dirty="0" err="1"/>
              <a:t>Prefix</a:t>
            </a:r>
            <a:r>
              <a:rPr lang="de-DE" dirty="0"/>
              <a:t> „CCOT“ </a:t>
            </a:r>
            <a:r>
              <a:rPr lang="de-DE" dirty="0" err="1"/>
              <a:t>for</a:t>
            </a:r>
            <a:r>
              <a:rPr lang="de-DE" dirty="0"/>
              <a:t> Test Objects</a:t>
            </a:r>
          </a:p>
        </p:txBody>
      </p:sp>
      <p:sp>
        <p:nvSpPr>
          <p:cNvPr id="11" name="Titel 1">
            <a:extLst>
              <a:ext uri="{FF2B5EF4-FFF2-40B4-BE49-F238E27FC236}">
                <a16:creationId xmlns:a16="http://schemas.microsoft.com/office/drawing/2014/main" id="{B6CFF1D0-C50E-44CC-8650-389EC6C77124}"/>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de-DE" dirty="0">
                <a:solidFill>
                  <a:srgbClr val="F5A748"/>
                </a:solidFill>
                <a:latin typeface="Calibri Light" panose="020F0302020204030204" pitchFamily="34" charset="0"/>
                <a:ea typeface="+mn-ea"/>
                <a:cs typeface="Calibri Light" panose="020F0302020204030204" pitchFamily="34" charset="0"/>
              </a:rPr>
              <a:t>APP </a:t>
            </a:r>
            <a:r>
              <a:rPr lang="de-DE" dirty="0" err="1">
                <a:solidFill>
                  <a:srgbClr val="F5A748"/>
                </a:solidFill>
                <a:latin typeface="Calibri Light" panose="020F0302020204030204" pitchFamily="34" charset="0"/>
                <a:ea typeface="+mn-ea"/>
                <a:cs typeface="Calibri Light" panose="020F0302020204030204" pitchFamily="34" charset="0"/>
              </a:rPr>
              <a:t>Organization</a:t>
            </a:r>
            <a:r>
              <a:rPr lang="de-DE" dirty="0">
                <a:solidFill>
                  <a:srgbClr val="F5A748"/>
                </a:solidFill>
                <a:latin typeface="Calibri Light" panose="020F0302020204030204" pitchFamily="34" charset="0"/>
                <a:ea typeface="+mn-ea"/>
                <a:cs typeface="Calibri Light" panose="020F0302020204030204" pitchFamily="34" charset="0"/>
              </a:rPr>
              <a:t> - Unique Namespace: </a:t>
            </a:r>
            <a:r>
              <a:rPr lang="de-DE" dirty="0" err="1">
                <a:solidFill>
                  <a:srgbClr val="F5A748"/>
                </a:solidFill>
                <a:latin typeface="Calibri Light" panose="020F0302020204030204" pitchFamily="34" charset="0"/>
                <a:ea typeface="+mn-ea"/>
                <a:cs typeface="Calibri Light" panose="020F0302020204030204" pitchFamily="34" charset="0"/>
              </a:rPr>
              <a:t>Prefixing</a:t>
            </a:r>
            <a:endParaRPr lang="en-US" sz="1800" dirty="0">
              <a:solidFill>
                <a:srgbClr val="F5A748"/>
              </a:solidFill>
              <a:latin typeface="Calibri"/>
              <a:ea typeface="+mn-ea"/>
              <a:cs typeface="+mn-cs"/>
            </a:endParaRPr>
          </a:p>
          <a:p>
            <a:endParaRPr lang="de-DE" dirty="0">
              <a:solidFill>
                <a:schemeClr val="bg2"/>
              </a:solidFill>
            </a:endParaRPr>
          </a:p>
        </p:txBody>
      </p:sp>
    </p:spTree>
    <p:extLst>
      <p:ext uri="{BB962C8B-B14F-4D97-AF65-F5344CB8AC3E}">
        <p14:creationId xmlns:p14="http://schemas.microsoft.com/office/powerpoint/2010/main" val="344286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xEl>
                                              <p:pRg st="14" end="1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hteck 105">
            <a:extLst>
              <a:ext uri="{FF2B5EF4-FFF2-40B4-BE49-F238E27FC236}">
                <a16:creationId xmlns:a16="http://schemas.microsoft.com/office/drawing/2014/main" id="{32457042-7094-4344-A43E-FACF9C6A82E4}"/>
              </a:ext>
            </a:extLst>
          </p:cNvPr>
          <p:cNvSpPr/>
          <p:nvPr/>
        </p:nvSpPr>
        <p:spPr>
          <a:xfrm>
            <a:off x="358755" y="5953646"/>
            <a:ext cx="11099819" cy="364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000" dirty="0">
                <a:solidFill>
                  <a:srgbClr val="04276E"/>
                </a:solidFill>
              </a:rPr>
              <a:t>„Agent Folder“ </a:t>
            </a:r>
            <a:r>
              <a:rPr lang="de-DE" sz="1000" dirty="0" err="1">
                <a:solidFill>
                  <a:srgbClr val="04276E"/>
                </a:solidFill>
              </a:rPr>
              <a:t>Ctrl</a:t>
            </a:r>
            <a:r>
              <a:rPr lang="de-DE" sz="1000" dirty="0">
                <a:solidFill>
                  <a:srgbClr val="04276E"/>
                </a:solidFill>
              </a:rPr>
              <a:t> Add-In r</a:t>
            </a:r>
            <a:endParaRPr lang="en-GB" sz="1000" dirty="0">
              <a:solidFill>
                <a:srgbClr val="04276E"/>
              </a:solidFill>
            </a:endParaRPr>
          </a:p>
        </p:txBody>
      </p:sp>
      <p:sp>
        <p:nvSpPr>
          <p:cNvPr id="105" name="Rechteck 104">
            <a:extLst>
              <a:ext uri="{FF2B5EF4-FFF2-40B4-BE49-F238E27FC236}">
                <a16:creationId xmlns:a16="http://schemas.microsoft.com/office/drawing/2014/main" id="{60E0F10B-80F2-46CC-B76F-C72A08774D84}"/>
              </a:ext>
            </a:extLst>
          </p:cNvPr>
          <p:cNvSpPr/>
          <p:nvPr/>
        </p:nvSpPr>
        <p:spPr>
          <a:xfrm>
            <a:off x="358755" y="5540897"/>
            <a:ext cx="11099819" cy="364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000" dirty="0">
                <a:solidFill>
                  <a:srgbClr val="04276E"/>
                </a:solidFill>
              </a:rPr>
              <a:t>„Agent Folder“         </a:t>
            </a:r>
            <a:r>
              <a:rPr lang="de-DE" sz="1000" dirty="0" err="1">
                <a:solidFill>
                  <a:srgbClr val="04276E"/>
                </a:solidFill>
              </a:rPr>
              <a:t>Enum</a:t>
            </a:r>
            <a:r>
              <a:rPr lang="de-DE" sz="1000" dirty="0">
                <a:solidFill>
                  <a:srgbClr val="04276E"/>
                </a:solidFill>
              </a:rPr>
              <a:t> q</a:t>
            </a:r>
            <a:endParaRPr lang="en-GB" sz="1000" dirty="0">
              <a:solidFill>
                <a:srgbClr val="04276E"/>
              </a:solidFill>
            </a:endParaRPr>
          </a:p>
        </p:txBody>
      </p:sp>
      <p:sp>
        <p:nvSpPr>
          <p:cNvPr id="104" name="Rechteck 103">
            <a:extLst>
              <a:ext uri="{FF2B5EF4-FFF2-40B4-BE49-F238E27FC236}">
                <a16:creationId xmlns:a16="http://schemas.microsoft.com/office/drawing/2014/main" id="{5732A14F-3299-4CA3-B7DA-B3E60C14F8EA}"/>
              </a:ext>
            </a:extLst>
          </p:cNvPr>
          <p:cNvSpPr/>
          <p:nvPr/>
        </p:nvSpPr>
        <p:spPr>
          <a:xfrm>
            <a:off x="358755" y="5128151"/>
            <a:ext cx="11099819" cy="364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000" dirty="0">
                <a:solidFill>
                  <a:srgbClr val="04276E"/>
                </a:solidFill>
              </a:rPr>
              <a:t>„Agent Folder“       Query w</a:t>
            </a:r>
            <a:endParaRPr lang="en-GB" sz="1000" dirty="0">
              <a:solidFill>
                <a:srgbClr val="04276E"/>
              </a:solidFill>
            </a:endParaRPr>
          </a:p>
        </p:txBody>
      </p:sp>
      <p:sp>
        <p:nvSpPr>
          <p:cNvPr id="103" name="Rechteck 102">
            <a:extLst>
              <a:ext uri="{FF2B5EF4-FFF2-40B4-BE49-F238E27FC236}">
                <a16:creationId xmlns:a16="http://schemas.microsoft.com/office/drawing/2014/main" id="{8B42A74F-7EE1-45EE-8006-EFE2F4BB7F66}"/>
              </a:ext>
            </a:extLst>
          </p:cNvPr>
          <p:cNvSpPr/>
          <p:nvPr/>
        </p:nvSpPr>
        <p:spPr>
          <a:xfrm>
            <a:off x="358755" y="4715405"/>
            <a:ext cx="11099819" cy="364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000" dirty="0">
                <a:solidFill>
                  <a:srgbClr val="04276E"/>
                </a:solidFill>
              </a:rPr>
              <a:t>„Agent Folder“   XML Port v</a:t>
            </a:r>
            <a:endParaRPr lang="en-GB" sz="1000" dirty="0">
              <a:solidFill>
                <a:srgbClr val="04276E"/>
              </a:solidFill>
            </a:endParaRPr>
          </a:p>
        </p:txBody>
      </p:sp>
      <p:sp>
        <p:nvSpPr>
          <p:cNvPr id="102" name="Rechteck 101">
            <a:extLst>
              <a:ext uri="{FF2B5EF4-FFF2-40B4-BE49-F238E27FC236}">
                <a16:creationId xmlns:a16="http://schemas.microsoft.com/office/drawing/2014/main" id="{C08DE6E8-1FE1-4CBA-9147-B766F5EF0688}"/>
              </a:ext>
            </a:extLst>
          </p:cNvPr>
          <p:cNvSpPr/>
          <p:nvPr/>
        </p:nvSpPr>
        <p:spPr>
          <a:xfrm>
            <a:off x="358755" y="4302659"/>
            <a:ext cx="11099819" cy="364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000" dirty="0">
                <a:solidFill>
                  <a:srgbClr val="04276E"/>
                </a:solidFill>
              </a:rPr>
              <a:t>„Agent Folder“   Codeunit u</a:t>
            </a:r>
            <a:endParaRPr lang="en-GB" sz="1000" dirty="0">
              <a:solidFill>
                <a:srgbClr val="04276E"/>
              </a:solidFill>
            </a:endParaRPr>
          </a:p>
        </p:txBody>
      </p:sp>
      <p:sp>
        <p:nvSpPr>
          <p:cNvPr id="101" name="Rechteck 100">
            <a:extLst>
              <a:ext uri="{FF2B5EF4-FFF2-40B4-BE49-F238E27FC236}">
                <a16:creationId xmlns:a16="http://schemas.microsoft.com/office/drawing/2014/main" id="{C243C574-C804-4761-88E0-8A71A89D4DAD}"/>
              </a:ext>
            </a:extLst>
          </p:cNvPr>
          <p:cNvSpPr/>
          <p:nvPr/>
        </p:nvSpPr>
        <p:spPr>
          <a:xfrm>
            <a:off x="358755" y="3889913"/>
            <a:ext cx="11099819" cy="364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000" dirty="0">
                <a:solidFill>
                  <a:srgbClr val="04276E"/>
                </a:solidFill>
              </a:rPr>
              <a:t>„Agent Folder“       Report z</a:t>
            </a:r>
            <a:endParaRPr lang="en-GB" sz="1000" dirty="0">
              <a:solidFill>
                <a:srgbClr val="04276E"/>
              </a:solidFill>
            </a:endParaRPr>
          </a:p>
        </p:txBody>
      </p:sp>
      <p:sp>
        <p:nvSpPr>
          <p:cNvPr id="100" name="Rechteck 99">
            <a:extLst>
              <a:ext uri="{FF2B5EF4-FFF2-40B4-BE49-F238E27FC236}">
                <a16:creationId xmlns:a16="http://schemas.microsoft.com/office/drawing/2014/main" id="{CAE2E39A-20FB-4369-BEDC-E923D7EC3362}"/>
              </a:ext>
            </a:extLst>
          </p:cNvPr>
          <p:cNvSpPr/>
          <p:nvPr/>
        </p:nvSpPr>
        <p:spPr>
          <a:xfrm>
            <a:off x="358755" y="3477167"/>
            <a:ext cx="11099819" cy="364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000" dirty="0">
                <a:solidFill>
                  <a:srgbClr val="04276E"/>
                </a:solidFill>
              </a:rPr>
              <a:t>„Agent Folder“          Page y</a:t>
            </a:r>
            <a:endParaRPr lang="en-GB" sz="1000" dirty="0">
              <a:solidFill>
                <a:srgbClr val="04276E"/>
              </a:solidFill>
            </a:endParaRPr>
          </a:p>
        </p:txBody>
      </p:sp>
      <p:sp>
        <p:nvSpPr>
          <p:cNvPr id="2" name="Rechteck 1">
            <a:extLst>
              <a:ext uri="{FF2B5EF4-FFF2-40B4-BE49-F238E27FC236}">
                <a16:creationId xmlns:a16="http://schemas.microsoft.com/office/drawing/2014/main" id="{D265363E-D7B1-47F2-9399-D15EF91B7A2F}"/>
              </a:ext>
            </a:extLst>
          </p:cNvPr>
          <p:cNvSpPr/>
          <p:nvPr/>
        </p:nvSpPr>
        <p:spPr>
          <a:xfrm>
            <a:off x="358755" y="3064421"/>
            <a:ext cx="11099819" cy="364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000" dirty="0">
                <a:solidFill>
                  <a:srgbClr val="04276E"/>
                </a:solidFill>
              </a:rPr>
              <a:t>„Agent Folder“         Table x</a:t>
            </a:r>
            <a:endParaRPr lang="en-GB" sz="1000" dirty="0">
              <a:solidFill>
                <a:srgbClr val="04276E"/>
              </a:solidFill>
            </a:endParaRPr>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de-DE" dirty="0">
                <a:solidFill>
                  <a:schemeClr val="bg2"/>
                </a:solidFill>
              </a:rPr>
              <a:t>APP </a:t>
            </a:r>
            <a:r>
              <a:rPr lang="de-DE" dirty="0" err="1">
                <a:solidFill>
                  <a:schemeClr val="bg2"/>
                </a:solidFill>
              </a:rPr>
              <a:t>Organization</a:t>
            </a:r>
            <a:r>
              <a:rPr lang="de-DE" dirty="0">
                <a:solidFill>
                  <a:schemeClr val="bg2"/>
                </a:solidFill>
              </a:rPr>
              <a:t> -  Philosophy</a:t>
            </a:r>
            <a:endParaRPr lang="en-US"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62</a:t>
            </a:fld>
            <a:endParaRPr lang="de-DE" dirty="0"/>
          </a:p>
        </p:txBody>
      </p:sp>
      <p:sp>
        <p:nvSpPr>
          <p:cNvPr id="6" name="Rechteck 5">
            <a:extLst>
              <a:ext uri="{FF2B5EF4-FFF2-40B4-BE49-F238E27FC236}">
                <a16:creationId xmlns:a16="http://schemas.microsoft.com/office/drawing/2014/main" id="{75F569CC-6561-4954-838B-D869B9A9D986}"/>
              </a:ext>
            </a:extLst>
          </p:cNvPr>
          <p:cNvSpPr/>
          <p:nvPr/>
        </p:nvSpPr>
        <p:spPr>
          <a:xfrm>
            <a:off x="358756" y="1365270"/>
            <a:ext cx="3243716" cy="1394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Philosophy</a:t>
            </a:r>
          </a:p>
        </p:txBody>
      </p:sp>
      <p:sp>
        <p:nvSpPr>
          <p:cNvPr id="8" name="Rechteck 7">
            <a:extLst>
              <a:ext uri="{FF2B5EF4-FFF2-40B4-BE49-F238E27FC236}">
                <a16:creationId xmlns:a16="http://schemas.microsoft.com/office/drawing/2014/main" id="{5B6081FF-179E-4C22-A6D5-6DA3D438D3E4}"/>
              </a:ext>
            </a:extLst>
          </p:cNvPr>
          <p:cNvSpPr/>
          <p:nvPr/>
        </p:nvSpPr>
        <p:spPr>
          <a:xfrm>
            <a:off x="3802995" y="1365270"/>
            <a:ext cx="7655580" cy="385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2060"/>
                </a:solidFill>
              </a:rPr>
              <a:t>Group together what belongs together</a:t>
            </a:r>
            <a:endParaRPr lang="de-DE" sz="1200" dirty="0">
              <a:solidFill>
                <a:srgbClr val="002060"/>
              </a:solidFill>
            </a:endParaRPr>
          </a:p>
        </p:txBody>
      </p:sp>
      <p:sp>
        <p:nvSpPr>
          <p:cNvPr id="50" name="Rechteck 49">
            <a:extLst>
              <a:ext uri="{FF2B5EF4-FFF2-40B4-BE49-F238E27FC236}">
                <a16:creationId xmlns:a16="http://schemas.microsoft.com/office/drawing/2014/main" id="{48A1C470-BA6C-490C-B9AD-F92DF699A09C}"/>
              </a:ext>
            </a:extLst>
          </p:cNvPr>
          <p:cNvSpPr/>
          <p:nvPr/>
        </p:nvSpPr>
        <p:spPr>
          <a:xfrm>
            <a:off x="3802995" y="1870686"/>
            <a:ext cx="7655580" cy="385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2060"/>
                </a:solidFill>
              </a:rPr>
              <a:t>Forget about IDs as sort criterion</a:t>
            </a:r>
            <a:endParaRPr lang="de-DE" sz="1200" dirty="0">
              <a:solidFill>
                <a:srgbClr val="002060"/>
              </a:solidFill>
            </a:endParaRPr>
          </a:p>
        </p:txBody>
      </p:sp>
      <p:sp>
        <p:nvSpPr>
          <p:cNvPr id="51" name="Rechteck 50">
            <a:extLst>
              <a:ext uri="{FF2B5EF4-FFF2-40B4-BE49-F238E27FC236}">
                <a16:creationId xmlns:a16="http://schemas.microsoft.com/office/drawing/2014/main" id="{48AB6562-D125-45E9-A57E-47BFC6D1EA3E}"/>
              </a:ext>
            </a:extLst>
          </p:cNvPr>
          <p:cNvSpPr/>
          <p:nvPr/>
        </p:nvSpPr>
        <p:spPr>
          <a:xfrm>
            <a:off x="3802995" y="2374367"/>
            <a:ext cx="7655580" cy="3852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rgbClr val="002060"/>
                </a:solidFill>
              </a:rPr>
              <a:t>Create an understandable and easily enforceable rule on where code should be stored and how files should be named</a:t>
            </a:r>
            <a:r>
              <a:rPr lang="en-US" sz="1200" dirty="0">
                <a:solidFill>
                  <a:srgbClr val="002060"/>
                </a:solidFill>
              </a:rPr>
              <a:t> </a:t>
            </a:r>
            <a:endParaRPr lang="de-DE" sz="1200" dirty="0">
              <a:solidFill>
                <a:srgbClr val="002060"/>
              </a:solidFill>
            </a:endParaRPr>
          </a:p>
        </p:txBody>
      </p:sp>
      <p:sp>
        <p:nvSpPr>
          <p:cNvPr id="52" name="Rechteck 51">
            <a:extLst>
              <a:ext uri="{FF2B5EF4-FFF2-40B4-BE49-F238E27FC236}">
                <a16:creationId xmlns:a16="http://schemas.microsoft.com/office/drawing/2014/main" id="{527FD466-B152-400A-A8B0-8D76CFDC01A6}"/>
              </a:ext>
            </a:extLst>
          </p:cNvPr>
          <p:cNvSpPr/>
          <p:nvPr/>
        </p:nvSpPr>
        <p:spPr>
          <a:xfrm>
            <a:off x="542879" y="3165914"/>
            <a:ext cx="1061924"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rgbClr val="002060"/>
                </a:solidFill>
              </a:rPr>
              <a:t>Table x</a:t>
            </a:r>
          </a:p>
        </p:txBody>
      </p:sp>
      <p:sp>
        <p:nvSpPr>
          <p:cNvPr id="53" name="Rechteck 52">
            <a:extLst>
              <a:ext uri="{FF2B5EF4-FFF2-40B4-BE49-F238E27FC236}">
                <a16:creationId xmlns:a16="http://schemas.microsoft.com/office/drawing/2014/main" id="{A1D1DDA8-D396-451A-B6B7-4FC57F944EFC}"/>
              </a:ext>
            </a:extLst>
          </p:cNvPr>
          <p:cNvSpPr/>
          <p:nvPr/>
        </p:nvSpPr>
        <p:spPr>
          <a:xfrm>
            <a:off x="2067951" y="3161762"/>
            <a:ext cx="1550059"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rgbClr val="002060"/>
                </a:solidFill>
              </a:rPr>
              <a:t>Extension </a:t>
            </a:r>
            <a:r>
              <a:rPr lang="de-DE" sz="1000" dirty="0" err="1">
                <a:solidFill>
                  <a:srgbClr val="002060"/>
                </a:solidFill>
              </a:rPr>
              <a:t>of</a:t>
            </a:r>
            <a:r>
              <a:rPr lang="de-DE" sz="1000" dirty="0">
                <a:solidFill>
                  <a:srgbClr val="002060"/>
                </a:solidFill>
              </a:rPr>
              <a:t> Table x</a:t>
            </a:r>
          </a:p>
        </p:txBody>
      </p:sp>
      <p:sp>
        <p:nvSpPr>
          <p:cNvPr id="54" name="Rechteck 53">
            <a:extLst>
              <a:ext uri="{FF2B5EF4-FFF2-40B4-BE49-F238E27FC236}">
                <a16:creationId xmlns:a16="http://schemas.microsoft.com/office/drawing/2014/main" id="{012A6CBD-EBF2-4DAB-A777-792CED749155}"/>
              </a:ext>
            </a:extLst>
          </p:cNvPr>
          <p:cNvSpPr/>
          <p:nvPr/>
        </p:nvSpPr>
        <p:spPr>
          <a:xfrm>
            <a:off x="4069954" y="3161762"/>
            <a:ext cx="1636140"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err="1">
                <a:solidFill>
                  <a:srgbClr val="002060"/>
                </a:solidFill>
              </a:rPr>
              <a:t>Object</a:t>
            </a:r>
            <a:r>
              <a:rPr lang="de-DE" sz="1000" dirty="0">
                <a:solidFill>
                  <a:srgbClr val="002060"/>
                </a:solidFill>
              </a:rPr>
              <a:t> Codeunit </a:t>
            </a:r>
            <a:r>
              <a:rPr lang="de-DE" sz="1000" dirty="0" err="1">
                <a:solidFill>
                  <a:srgbClr val="002060"/>
                </a:solidFill>
              </a:rPr>
              <a:t>of</a:t>
            </a:r>
            <a:r>
              <a:rPr lang="de-DE" sz="1000" dirty="0">
                <a:solidFill>
                  <a:srgbClr val="002060"/>
                </a:solidFill>
              </a:rPr>
              <a:t> Table x</a:t>
            </a:r>
          </a:p>
        </p:txBody>
      </p:sp>
      <p:sp>
        <p:nvSpPr>
          <p:cNvPr id="55" name="Rechteck 54">
            <a:extLst>
              <a:ext uri="{FF2B5EF4-FFF2-40B4-BE49-F238E27FC236}">
                <a16:creationId xmlns:a16="http://schemas.microsoft.com/office/drawing/2014/main" id="{3CF377DA-E43E-4AA2-85C1-D57089599C99}"/>
              </a:ext>
            </a:extLst>
          </p:cNvPr>
          <p:cNvSpPr/>
          <p:nvPr/>
        </p:nvSpPr>
        <p:spPr>
          <a:xfrm>
            <a:off x="542879" y="3574679"/>
            <a:ext cx="1061924"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rgbClr val="002060"/>
                </a:solidFill>
              </a:rPr>
              <a:t>Page y</a:t>
            </a:r>
          </a:p>
        </p:txBody>
      </p:sp>
      <p:sp>
        <p:nvSpPr>
          <p:cNvPr id="56" name="Rechteck 55">
            <a:extLst>
              <a:ext uri="{FF2B5EF4-FFF2-40B4-BE49-F238E27FC236}">
                <a16:creationId xmlns:a16="http://schemas.microsoft.com/office/drawing/2014/main" id="{F764F443-5503-46A8-A9C5-DA25ABD5BD8A}"/>
              </a:ext>
            </a:extLst>
          </p:cNvPr>
          <p:cNvSpPr/>
          <p:nvPr/>
        </p:nvSpPr>
        <p:spPr>
          <a:xfrm>
            <a:off x="2067951" y="3571943"/>
            <a:ext cx="1550059"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rgbClr val="002060"/>
                </a:solidFill>
              </a:rPr>
              <a:t>Extension </a:t>
            </a:r>
            <a:r>
              <a:rPr lang="de-DE" sz="1000" dirty="0" err="1">
                <a:solidFill>
                  <a:srgbClr val="002060"/>
                </a:solidFill>
              </a:rPr>
              <a:t>of</a:t>
            </a:r>
            <a:r>
              <a:rPr lang="de-DE" sz="1000" dirty="0">
                <a:solidFill>
                  <a:srgbClr val="002060"/>
                </a:solidFill>
              </a:rPr>
              <a:t> Page y</a:t>
            </a:r>
          </a:p>
        </p:txBody>
      </p:sp>
      <p:sp>
        <p:nvSpPr>
          <p:cNvPr id="57" name="Rechteck 56">
            <a:extLst>
              <a:ext uri="{FF2B5EF4-FFF2-40B4-BE49-F238E27FC236}">
                <a16:creationId xmlns:a16="http://schemas.microsoft.com/office/drawing/2014/main" id="{30C4A29A-B084-46E2-9425-605036AE165F}"/>
              </a:ext>
            </a:extLst>
          </p:cNvPr>
          <p:cNvSpPr/>
          <p:nvPr/>
        </p:nvSpPr>
        <p:spPr>
          <a:xfrm>
            <a:off x="4069954" y="3571943"/>
            <a:ext cx="1636140"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err="1">
                <a:solidFill>
                  <a:srgbClr val="002060"/>
                </a:solidFill>
              </a:rPr>
              <a:t>Object</a:t>
            </a:r>
            <a:r>
              <a:rPr lang="de-DE" sz="1000" dirty="0">
                <a:solidFill>
                  <a:srgbClr val="002060"/>
                </a:solidFill>
              </a:rPr>
              <a:t> Codeunit </a:t>
            </a:r>
            <a:r>
              <a:rPr lang="de-DE" sz="1000" dirty="0" err="1">
                <a:solidFill>
                  <a:srgbClr val="002060"/>
                </a:solidFill>
              </a:rPr>
              <a:t>of</a:t>
            </a:r>
            <a:r>
              <a:rPr lang="de-DE" sz="1000" dirty="0">
                <a:solidFill>
                  <a:srgbClr val="002060"/>
                </a:solidFill>
              </a:rPr>
              <a:t> Page y</a:t>
            </a:r>
          </a:p>
        </p:txBody>
      </p:sp>
      <p:sp>
        <p:nvSpPr>
          <p:cNvPr id="58" name="Rechteck 57">
            <a:extLst>
              <a:ext uri="{FF2B5EF4-FFF2-40B4-BE49-F238E27FC236}">
                <a16:creationId xmlns:a16="http://schemas.microsoft.com/office/drawing/2014/main" id="{83B1A6AD-D17A-4658-9C31-0712232C01B9}"/>
              </a:ext>
            </a:extLst>
          </p:cNvPr>
          <p:cNvSpPr/>
          <p:nvPr/>
        </p:nvSpPr>
        <p:spPr>
          <a:xfrm>
            <a:off x="542879" y="3983444"/>
            <a:ext cx="1061924"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rgbClr val="002060"/>
                </a:solidFill>
              </a:rPr>
              <a:t>Report z</a:t>
            </a:r>
          </a:p>
        </p:txBody>
      </p:sp>
      <p:sp>
        <p:nvSpPr>
          <p:cNvPr id="59" name="Rechteck 58">
            <a:extLst>
              <a:ext uri="{FF2B5EF4-FFF2-40B4-BE49-F238E27FC236}">
                <a16:creationId xmlns:a16="http://schemas.microsoft.com/office/drawing/2014/main" id="{8C2C0905-FAB4-4793-8F98-AA752F26AD34}"/>
              </a:ext>
            </a:extLst>
          </p:cNvPr>
          <p:cNvSpPr/>
          <p:nvPr/>
        </p:nvSpPr>
        <p:spPr>
          <a:xfrm>
            <a:off x="2067951" y="3982124"/>
            <a:ext cx="1550059"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a:solidFill>
                  <a:srgbClr val="002060"/>
                </a:solidFill>
              </a:rPr>
              <a:t>(Report Extension)</a:t>
            </a:r>
          </a:p>
        </p:txBody>
      </p:sp>
      <p:sp>
        <p:nvSpPr>
          <p:cNvPr id="60" name="Rechteck 59">
            <a:extLst>
              <a:ext uri="{FF2B5EF4-FFF2-40B4-BE49-F238E27FC236}">
                <a16:creationId xmlns:a16="http://schemas.microsoft.com/office/drawing/2014/main" id="{30F960EC-574B-477F-84D8-159085A21616}"/>
              </a:ext>
            </a:extLst>
          </p:cNvPr>
          <p:cNvSpPr/>
          <p:nvPr/>
        </p:nvSpPr>
        <p:spPr>
          <a:xfrm>
            <a:off x="4069954" y="3982124"/>
            <a:ext cx="1636140"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err="1">
                <a:solidFill>
                  <a:srgbClr val="002060"/>
                </a:solidFill>
              </a:rPr>
              <a:t>Object</a:t>
            </a:r>
            <a:r>
              <a:rPr lang="de-DE" sz="1000" dirty="0">
                <a:solidFill>
                  <a:srgbClr val="002060"/>
                </a:solidFill>
              </a:rPr>
              <a:t> CU </a:t>
            </a:r>
            <a:r>
              <a:rPr lang="de-DE" sz="1000" dirty="0" err="1">
                <a:solidFill>
                  <a:srgbClr val="002060"/>
                </a:solidFill>
              </a:rPr>
              <a:t>of</a:t>
            </a:r>
            <a:r>
              <a:rPr lang="de-DE" sz="1000" dirty="0">
                <a:solidFill>
                  <a:srgbClr val="002060"/>
                </a:solidFill>
              </a:rPr>
              <a:t> Report z</a:t>
            </a:r>
          </a:p>
        </p:txBody>
      </p:sp>
      <p:sp>
        <p:nvSpPr>
          <p:cNvPr id="61" name="Rechteck 60">
            <a:extLst>
              <a:ext uri="{FF2B5EF4-FFF2-40B4-BE49-F238E27FC236}">
                <a16:creationId xmlns:a16="http://schemas.microsoft.com/office/drawing/2014/main" id="{495B63C5-9160-4F85-A43E-469CD186F94A}"/>
              </a:ext>
            </a:extLst>
          </p:cNvPr>
          <p:cNvSpPr/>
          <p:nvPr/>
        </p:nvSpPr>
        <p:spPr>
          <a:xfrm>
            <a:off x="6156062" y="3980936"/>
            <a:ext cx="751398"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rgbClr val="002060"/>
                </a:solidFill>
              </a:rPr>
              <a:t>Layout</a:t>
            </a:r>
          </a:p>
        </p:txBody>
      </p:sp>
      <p:sp>
        <p:nvSpPr>
          <p:cNvPr id="62" name="Rechteck 61">
            <a:extLst>
              <a:ext uri="{FF2B5EF4-FFF2-40B4-BE49-F238E27FC236}">
                <a16:creationId xmlns:a16="http://schemas.microsoft.com/office/drawing/2014/main" id="{0A888F83-E2A3-4DFB-81F4-3900642EA81E}"/>
              </a:ext>
            </a:extLst>
          </p:cNvPr>
          <p:cNvSpPr/>
          <p:nvPr/>
        </p:nvSpPr>
        <p:spPr>
          <a:xfrm>
            <a:off x="542879" y="4392209"/>
            <a:ext cx="1061924"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rgbClr val="002060"/>
                </a:solidFill>
              </a:rPr>
              <a:t>Codeunit u</a:t>
            </a:r>
          </a:p>
        </p:txBody>
      </p:sp>
      <p:sp>
        <p:nvSpPr>
          <p:cNvPr id="63" name="Rechteck 62">
            <a:extLst>
              <a:ext uri="{FF2B5EF4-FFF2-40B4-BE49-F238E27FC236}">
                <a16:creationId xmlns:a16="http://schemas.microsoft.com/office/drawing/2014/main" id="{0635D433-1AFA-4936-9F15-A6EE2CF416F1}"/>
              </a:ext>
            </a:extLst>
          </p:cNvPr>
          <p:cNvSpPr/>
          <p:nvPr/>
        </p:nvSpPr>
        <p:spPr>
          <a:xfrm>
            <a:off x="2067951" y="4392305"/>
            <a:ext cx="1550059"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i="1" dirty="0">
              <a:solidFill>
                <a:srgbClr val="002060"/>
              </a:solidFill>
            </a:endParaRPr>
          </a:p>
        </p:txBody>
      </p:sp>
      <p:sp>
        <p:nvSpPr>
          <p:cNvPr id="64" name="Rechteck 63">
            <a:extLst>
              <a:ext uri="{FF2B5EF4-FFF2-40B4-BE49-F238E27FC236}">
                <a16:creationId xmlns:a16="http://schemas.microsoft.com/office/drawing/2014/main" id="{8BBF0D4E-3967-40EA-94AD-8FE4548A7033}"/>
              </a:ext>
            </a:extLst>
          </p:cNvPr>
          <p:cNvSpPr/>
          <p:nvPr/>
        </p:nvSpPr>
        <p:spPr>
          <a:xfrm>
            <a:off x="4069954" y="4392305"/>
            <a:ext cx="1636140"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err="1">
                <a:solidFill>
                  <a:srgbClr val="002060"/>
                </a:solidFill>
              </a:rPr>
              <a:t>Object</a:t>
            </a:r>
            <a:r>
              <a:rPr lang="de-DE" sz="1000" dirty="0">
                <a:solidFill>
                  <a:srgbClr val="002060"/>
                </a:solidFill>
              </a:rPr>
              <a:t> CU </a:t>
            </a:r>
            <a:r>
              <a:rPr lang="de-DE" sz="1000" dirty="0" err="1">
                <a:solidFill>
                  <a:srgbClr val="002060"/>
                </a:solidFill>
              </a:rPr>
              <a:t>of</a:t>
            </a:r>
            <a:r>
              <a:rPr lang="de-DE" sz="1000" dirty="0">
                <a:solidFill>
                  <a:srgbClr val="002060"/>
                </a:solidFill>
              </a:rPr>
              <a:t> Codeunit u</a:t>
            </a:r>
          </a:p>
        </p:txBody>
      </p:sp>
      <p:sp>
        <p:nvSpPr>
          <p:cNvPr id="65" name="Rechteck 64">
            <a:extLst>
              <a:ext uri="{FF2B5EF4-FFF2-40B4-BE49-F238E27FC236}">
                <a16:creationId xmlns:a16="http://schemas.microsoft.com/office/drawing/2014/main" id="{6679D314-1351-4FCD-80B6-38D6E129336F}"/>
              </a:ext>
            </a:extLst>
          </p:cNvPr>
          <p:cNvSpPr/>
          <p:nvPr/>
        </p:nvSpPr>
        <p:spPr>
          <a:xfrm>
            <a:off x="6156062" y="4390523"/>
            <a:ext cx="751398"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rgbClr val="002060"/>
              </a:solidFill>
            </a:endParaRPr>
          </a:p>
        </p:txBody>
      </p:sp>
      <p:sp>
        <p:nvSpPr>
          <p:cNvPr id="66" name="Rechteck 65">
            <a:extLst>
              <a:ext uri="{FF2B5EF4-FFF2-40B4-BE49-F238E27FC236}">
                <a16:creationId xmlns:a16="http://schemas.microsoft.com/office/drawing/2014/main" id="{6F9763D7-9904-4CCD-9CA4-C3CD2A1B9CDE}"/>
              </a:ext>
            </a:extLst>
          </p:cNvPr>
          <p:cNvSpPr/>
          <p:nvPr/>
        </p:nvSpPr>
        <p:spPr>
          <a:xfrm>
            <a:off x="542879" y="4800974"/>
            <a:ext cx="1061924"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rgbClr val="002060"/>
                </a:solidFill>
              </a:rPr>
              <a:t>XML Port v</a:t>
            </a:r>
          </a:p>
        </p:txBody>
      </p:sp>
      <p:sp>
        <p:nvSpPr>
          <p:cNvPr id="67" name="Rechteck 66">
            <a:extLst>
              <a:ext uri="{FF2B5EF4-FFF2-40B4-BE49-F238E27FC236}">
                <a16:creationId xmlns:a16="http://schemas.microsoft.com/office/drawing/2014/main" id="{2DD1E0A1-897C-41FF-8A80-1A1B75247ED6}"/>
              </a:ext>
            </a:extLst>
          </p:cNvPr>
          <p:cNvSpPr/>
          <p:nvPr/>
        </p:nvSpPr>
        <p:spPr>
          <a:xfrm>
            <a:off x="2067951" y="4802486"/>
            <a:ext cx="1550059"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a:solidFill>
                  <a:srgbClr val="002060"/>
                </a:solidFill>
              </a:rPr>
              <a:t>(?XML Port Extension?)</a:t>
            </a:r>
          </a:p>
        </p:txBody>
      </p:sp>
      <p:sp>
        <p:nvSpPr>
          <p:cNvPr id="68" name="Rechteck 67">
            <a:extLst>
              <a:ext uri="{FF2B5EF4-FFF2-40B4-BE49-F238E27FC236}">
                <a16:creationId xmlns:a16="http://schemas.microsoft.com/office/drawing/2014/main" id="{AE992E52-D403-412B-B294-09B20B7E53FA}"/>
              </a:ext>
            </a:extLst>
          </p:cNvPr>
          <p:cNvSpPr/>
          <p:nvPr/>
        </p:nvSpPr>
        <p:spPr>
          <a:xfrm>
            <a:off x="4069954" y="4802486"/>
            <a:ext cx="1636140"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err="1">
                <a:solidFill>
                  <a:srgbClr val="002060"/>
                </a:solidFill>
              </a:rPr>
              <a:t>Object</a:t>
            </a:r>
            <a:r>
              <a:rPr lang="de-DE" sz="1000" dirty="0">
                <a:solidFill>
                  <a:srgbClr val="002060"/>
                </a:solidFill>
              </a:rPr>
              <a:t> CU </a:t>
            </a:r>
            <a:r>
              <a:rPr lang="de-DE" sz="1000" dirty="0" err="1">
                <a:solidFill>
                  <a:srgbClr val="002060"/>
                </a:solidFill>
              </a:rPr>
              <a:t>of</a:t>
            </a:r>
            <a:r>
              <a:rPr lang="de-DE" sz="1000" dirty="0">
                <a:solidFill>
                  <a:srgbClr val="002060"/>
                </a:solidFill>
              </a:rPr>
              <a:t> XML Port v</a:t>
            </a:r>
          </a:p>
        </p:txBody>
      </p:sp>
      <p:sp>
        <p:nvSpPr>
          <p:cNvPr id="69" name="Rechteck 68">
            <a:extLst>
              <a:ext uri="{FF2B5EF4-FFF2-40B4-BE49-F238E27FC236}">
                <a16:creationId xmlns:a16="http://schemas.microsoft.com/office/drawing/2014/main" id="{EB107F6C-B71F-498B-A4D2-5F427204ACAA}"/>
              </a:ext>
            </a:extLst>
          </p:cNvPr>
          <p:cNvSpPr/>
          <p:nvPr/>
        </p:nvSpPr>
        <p:spPr>
          <a:xfrm>
            <a:off x="6156062" y="4800110"/>
            <a:ext cx="751398"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rgbClr val="002060"/>
              </a:solidFill>
            </a:endParaRPr>
          </a:p>
        </p:txBody>
      </p:sp>
      <p:sp>
        <p:nvSpPr>
          <p:cNvPr id="70" name="Rechteck 69">
            <a:extLst>
              <a:ext uri="{FF2B5EF4-FFF2-40B4-BE49-F238E27FC236}">
                <a16:creationId xmlns:a16="http://schemas.microsoft.com/office/drawing/2014/main" id="{0447840A-DDF3-4EDA-8D99-65A25F2FA403}"/>
              </a:ext>
            </a:extLst>
          </p:cNvPr>
          <p:cNvSpPr/>
          <p:nvPr/>
        </p:nvSpPr>
        <p:spPr>
          <a:xfrm>
            <a:off x="542879" y="5209739"/>
            <a:ext cx="1061924"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rgbClr val="002060"/>
                </a:solidFill>
              </a:rPr>
              <a:t>Query w</a:t>
            </a:r>
          </a:p>
        </p:txBody>
      </p:sp>
      <p:sp>
        <p:nvSpPr>
          <p:cNvPr id="71" name="Rechteck 70">
            <a:extLst>
              <a:ext uri="{FF2B5EF4-FFF2-40B4-BE49-F238E27FC236}">
                <a16:creationId xmlns:a16="http://schemas.microsoft.com/office/drawing/2014/main" id="{47655704-25C7-42BF-B9A2-6642D666C4D1}"/>
              </a:ext>
            </a:extLst>
          </p:cNvPr>
          <p:cNvSpPr/>
          <p:nvPr/>
        </p:nvSpPr>
        <p:spPr>
          <a:xfrm>
            <a:off x="2067951" y="5212667"/>
            <a:ext cx="1550059"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a:solidFill>
                  <a:srgbClr val="002060"/>
                </a:solidFill>
              </a:rPr>
              <a:t>(?Query Extension?)</a:t>
            </a:r>
          </a:p>
        </p:txBody>
      </p:sp>
      <p:sp>
        <p:nvSpPr>
          <p:cNvPr id="72" name="Rechteck 71">
            <a:extLst>
              <a:ext uri="{FF2B5EF4-FFF2-40B4-BE49-F238E27FC236}">
                <a16:creationId xmlns:a16="http://schemas.microsoft.com/office/drawing/2014/main" id="{092A9FC5-A083-4961-8178-CD91D1B483D6}"/>
              </a:ext>
            </a:extLst>
          </p:cNvPr>
          <p:cNvSpPr/>
          <p:nvPr/>
        </p:nvSpPr>
        <p:spPr>
          <a:xfrm>
            <a:off x="4069954" y="5212667"/>
            <a:ext cx="1636140"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err="1">
                <a:solidFill>
                  <a:srgbClr val="002060"/>
                </a:solidFill>
              </a:rPr>
              <a:t>Object</a:t>
            </a:r>
            <a:r>
              <a:rPr lang="de-DE" sz="1000" dirty="0">
                <a:solidFill>
                  <a:srgbClr val="002060"/>
                </a:solidFill>
              </a:rPr>
              <a:t> CU </a:t>
            </a:r>
            <a:r>
              <a:rPr lang="de-DE" sz="1000" dirty="0" err="1">
                <a:solidFill>
                  <a:srgbClr val="002060"/>
                </a:solidFill>
              </a:rPr>
              <a:t>of</a:t>
            </a:r>
            <a:r>
              <a:rPr lang="de-DE" sz="1000" dirty="0">
                <a:solidFill>
                  <a:srgbClr val="002060"/>
                </a:solidFill>
              </a:rPr>
              <a:t> Query w</a:t>
            </a:r>
          </a:p>
        </p:txBody>
      </p:sp>
      <p:sp>
        <p:nvSpPr>
          <p:cNvPr id="73" name="Rechteck 72">
            <a:extLst>
              <a:ext uri="{FF2B5EF4-FFF2-40B4-BE49-F238E27FC236}">
                <a16:creationId xmlns:a16="http://schemas.microsoft.com/office/drawing/2014/main" id="{71CDE2EE-7DC2-4513-8898-5361E6B997AA}"/>
              </a:ext>
            </a:extLst>
          </p:cNvPr>
          <p:cNvSpPr/>
          <p:nvPr/>
        </p:nvSpPr>
        <p:spPr>
          <a:xfrm>
            <a:off x="6156062" y="5209697"/>
            <a:ext cx="751398"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rgbClr val="002060"/>
              </a:solidFill>
            </a:endParaRPr>
          </a:p>
        </p:txBody>
      </p:sp>
      <p:sp>
        <p:nvSpPr>
          <p:cNvPr id="74" name="Rechteck 73">
            <a:extLst>
              <a:ext uri="{FF2B5EF4-FFF2-40B4-BE49-F238E27FC236}">
                <a16:creationId xmlns:a16="http://schemas.microsoft.com/office/drawing/2014/main" id="{6EA05BB7-9427-475C-A1E9-65F8B31E453A}"/>
              </a:ext>
            </a:extLst>
          </p:cNvPr>
          <p:cNvSpPr/>
          <p:nvPr/>
        </p:nvSpPr>
        <p:spPr>
          <a:xfrm>
            <a:off x="542879" y="5618504"/>
            <a:ext cx="1061924"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err="1">
                <a:solidFill>
                  <a:srgbClr val="002060"/>
                </a:solidFill>
              </a:rPr>
              <a:t>Enum</a:t>
            </a:r>
            <a:r>
              <a:rPr lang="de-DE" sz="1000" dirty="0">
                <a:solidFill>
                  <a:srgbClr val="002060"/>
                </a:solidFill>
              </a:rPr>
              <a:t> q</a:t>
            </a:r>
          </a:p>
        </p:txBody>
      </p:sp>
      <p:sp>
        <p:nvSpPr>
          <p:cNvPr id="75" name="Rechteck 74">
            <a:extLst>
              <a:ext uri="{FF2B5EF4-FFF2-40B4-BE49-F238E27FC236}">
                <a16:creationId xmlns:a16="http://schemas.microsoft.com/office/drawing/2014/main" id="{51066A92-7F46-468A-8FF3-7CC23A47BCA4}"/>
              </a:ext>
            </a:extLst>
          </p:cNvPr>
          <p:cNvSpPr/>
          <p:nvPr/>
        </p:nvSpPr>
        <p:spPr>
          <a:xfrm>
            <a:off x="2067951" y="5622848"/>
            <a:ext cx="1550059"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err="1">
                <a:solidFill>
                  <a:srgbClr val="002060"/>
                </a:solidFill>
              </a:rPr>
              <a:t>Enum</a:t>
            </a:r>
            <a:r>
              <a:rPr lang="de-DE" sz="1000" dirty="0">
                <a:solidFill>
                  <a:srgbClr val="002060"/>
                </a:solidFill>
              </a:rPr>
              <a:t> Extension</a:t>
            </a:r>
          </a:p>
        </p:txBody>
      </p:sp>
      <p:sp>
        <p:nvSpPr>
          <p:cNvPr id="76" name="Rechteck 75">
            <a:extLst>
              <a:ext uri="{FF2B5EF4-FFF2-40B4-BE49-F238E27FC236}">
                <a16:creationId xmlns:a16="http://schemas.microsoft.com/office/drawing/2014/main" id="{F493FCAC-6964-42DC-BAED-7283FDE79444}"/>
              </a:ext>
            </a:extLst>
          </p:cNvPr>
          <p:cNvSpPr/>
          <p:nvPr/>
        </p:nvSpPr>
        <p:spPr>
          <a:xfrm>
            <a:off x="4069954" y="5622848"/>
            <a:ext cx="1636140"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rgbClr val="002060"/>
              </a:solidFill>
            </a:endParaRPr>
          </a:p>
        </p:txBody>
      </p:sp>
      <p:sp>
        <p:nvSpPr>
          <p:cNvPr id="77" name="Rechteck 76">
            <a:extLst>
              <a:ext uri="{FF2B5EF4-FFF2-40B4-BE49-F238E27FC236}">
                <a16:creationId xmlns:a16="http://schemas.microsoft.com/office/drawing/2014/main" id="{2E8FF1CA-BAFA-4FAC-8F3B-CE442F1241C8}"/>
              </a:ext>
            </a:extLst>
          </p:cNvPr>
          <p:cNvSpPr/>
          <p:nvPr/>
        </p:nvSpPr>
        <p:spPr>
          <a:xfrm>
            <a:off x="6156062" y="5619284"/>
            <a:ext cx="751398"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rgbClr val="002060"/>
              </a:solidFill>
            </a:endParaRPr>
          </a:p>
        </p:txBody>
      </p:sp>
      <p:sp>
        <p:nvSpPr>
          <p:cNvPr id="78" name="Rechteck 77">
            <a:extLst>
              <a:ext uri="{FF2B5EF4-FFF2-40B4-BE49-F238E27FC236}">
                <a16:creationId xmlns:a16="http://schemas.microsoft.com/office/drawing/2014/main" id="{56C3655B-ED95-41C4-B224-5621BF18666E}"/>
              </a:ext>
            </a:extLst>
          </p:cNvPr>
          <p:cNvSpPr/>
          <p:nvPr/>
        </p:nvSpPr>
        <p:spPr>
          <a:xfrm>
            <a:off x="542879" y="6027270"/>
            <a:ext cx="1061924"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rgbClr val="002060"/>
                </a:solidFill>
              </a:rPr>
              <a:t>Control Add-In r</a:t>
            </a:r>
          </a:p>
        </p:txBody>
      </p:sp>
      <p:sp>
        <p:nvSpPr>
          <p:cNvPr id="79" name="Rechteck 78">
            <a:extLst>
              <a:ext uri="{FF2B5EF4-FFF2-40B4-BE49-F238E27FC236}">
                <a16:creationId xmlns:a16="http://schemas.microsoft.com/office/drawing/2014/main" id="{209205D5-A617-406B-9C5A-E13D687ADC58}"/>
              </a:ext>
            </a:extLst>
          </p:cNvPr>
          <p:cNvSpPr/>
          <p:nvPr/>
        </p:nvSpPr>
        <p:spPr>
          <a:xfrm>
            <a:off x="2067951" y="6033026"/>
            <a:ext cx="1550059"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rgbClr val="002060"/>
              </a:solidFill>
            </a:endParaRPr>
          </a:p>
        </p:txBody>
      </p:sp>
      <p:sp>
        <p:nvSpPr>
          <p:cNvPr id="80" name="Rechteck 79">
            <a:extLst>
              <a:ext uri="{FF2B5EF4-FFF2-40B4-BE49-F238E27FC236}">
                <a16:creationId xmlns:a16="http://schemas.microsoft.com/office/drawing/2014/main" id="{E4625BB2-0F62-40FC-B675-86A5C53E6942}"/>
              </a:ext>
            </a:extLst>
          </p:cNvPr>
          <p:cNvSpPr/>
          <p:nvPr/>
        </p:nvSpPr>
        <p:spPr>
          <a:xfrm>
            <a:off x="4069954" y="6033026"/>
            <a:ext cx="1636140"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err="1">
                <a:solidFill>
                  <a:srgbClr val="002060"/>
                </a:solidFill>
              </a:rPr>
              <a:t>Object</a:t>
            </a:r>
            <a:r>
              <a:rPr lang="de-DE" sz="1000" dirty="0">
                <a:solidFill>
                  <a:srgbClr val="002060"/>
                </a:solidFill>
              </a:rPr>
              <a:t> CU </a:t>
            </a:r>
            <a:r>
              <a:rPr lang="de-DE" sz="1000" dirty="0" err="1">
                <a:solidFill>
                  <a:srgbClr val="002060"/>
                </a:solidFill>
              </a:rPr>
              <a:t>of</a:t>
            </a:r>
            <a:r>
              <a:rPr lang="de-DE" sz="1000" i="1" dirty="0">
                <a:solidFill>
                  <a:srgbClr val="002060"/>
                </a:solidFill>
              </a:rPr>
              <a:t> </a:t>
            </a:r>
            <a:r>
              <a:rPr lang="de-DE" sz="1000" i="1" dirty="0" err="1">
                <a:solidFill>
                  <a:srgbClr val="002060"/>
                </a:solidFill>
              </a:rPr>
              <a:t>Ctrl</a:t>
            </a:r>
            <a:r>
              <a:rPr lang="de-DE" sz="1000" i="1" dirty="0">
                <a:solidFill>
                  <a:srgbClr val="002060"/>
                </a:solidFill>
              </a:rPr>
              <a:t>. Add-In r</a:t>
            </a:r>
            <a:endParaRPr lang="de-DE" sz="1000" dirty="0">
              <a:solidFill>
                <a:srgbClr val="002060"/>
              </a:solidFill>
            </a:endParaRPr>
          </a:p>
        </p:txBody>
      </p:sp>
      <p:sp>
        <p:nvSpPr>
          <p:cNvPr id="81" name="Rechteck 80">
            <a:extLst>
              <a:ext uri="{FF2B5EF4-FFF2-40B4-BE49-F238E27FC236}">
                <a16:creationId xmlns:a16="http://schemas.microsoft.com/office/drawing/2014/main" id="{E59784B7-7001-426B-9F4F-AB0960D3C4F9}"/>
              </a:ext>
            </a:extLst>
          </p:cNvPr>
          <p:cNvSpPr/>
          <p:nvPr/>
        </p:nvSpPr>
        <p:spPr>
          <a:xfrm>
            <a:off x="6156062" y="6028874"/>
            <a:ext cx="751398"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rgbClr val="002060"/>
              </a:solidFill>
            </a:endParaRPr>
          </a:p>
        </p:txBody>
      </p:sp>
      <p:sp>
        <p:nvSpPr>
          <p:cNvPr id="82" name="Rechteck 81">
            <a:extLst>
              <a:ext uri="{FF2B5EF4-FFF2-40B4-BE49-F238E27FC236}">
                <a16:creationId xmlns:a16="http://schemas.microsoft.com/office/drawing/2014/main" id="{ED011DC5-3774-4401-952A-134601C18137}"/>
              </a:ext>
            </a:extLst>
          </p:cNvPr>
          <p:cNvSpPr/>
          <p:nvPr/>
        </p:nvSpPr>
        <p:spPr>
          <a:xfrm>
            <a:off x="6156062" y="3161762"/>
            <a:ext cx="751398"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rgbClr val="002060"/>
              </a:solidFill>
            </a:endParaRPr>
          </a:p>
        </p:txBody>
      </p:sp>
      <p:sp>
        <p:nvSpPr>
          <p:cNvPr id="83" name="Rechteck 82">
            <a:extLst>
              <a:ext uri="{FF2B5EF4-FFF2-40B4-BE49-F238E27FC236}">
                <a16:creationId xmlns:a16="http://schemas.microsoft.com/office/drawing/2014/main" id="{009018DB-669D-4D5A-8062-3FB0A20432EA}"/>
              </a:ext>
            </a:extLst>
          </p:cNvPr>
          <p:cNvSpPr/>
          <p:nvPr/>
        </p:nvSpPr>
        <p:spPr>
          <a:xfrm>
            <a:off x="6156062" y="3571349"/>
            <a:ext cx="751398"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00" dirty="0">
              <a:solidFill>
                <a:srgbClr val="002060"/>
              </a:solidFill>
            </a:endParaRPr>
          </a:p>
        </p:txBody>
      </p:sp>
      <p:sp>
        <p:nvSpPr>
          <p:cNvPr id="84" name="Rechteck 83">
            <a:extLst>
              <a:ext uri="{FF2B5EF4-FFF2-40B4-BE49-F238E27FC236}">
                <a16:creationId xmlns:a16="http://schemas.microsoft.com/office/drawing/2014/main" id="{1931CE16-BACB-4EAC-A3D8-9EB2D9916D6F}"/>
              </a:ext>
            </a:extLst>
          </p:cNvPr>
          <p:cNvSpPr/>
          <p:nvPr/>
        </p:nvSpPr>
        <p:spPr>
          <a:xfrm>
            <a:off x="8170783" y="3980936"/>
            <a:ext cx="1276550"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a:solidFill>
                  <a:srgbClr val="002060"/>
                </a:solidFill>
              </a:rPr>
              <a:t>log </a:t>
            </a:r>
            <a:r>
              <a:rPr lang="de-DE" sz="1000" i="1" dirty="0" err="1">
                <a:solidFill>
                  <a:srgbClr val="002060"/>
                </a:solidFill>
              </a:rPr>
              <a:t>of</a:t>
            </a:r>
            <a:r>
              <a:rPr lang="de-DE" sz="1000" i="1" dirty="0">
                <a:solidFill>
                  <a:srgbClr val="002060"/>
                </a:solidFill>
              </a:rPr>
              <a:t> Report z</a:t>
            </a:r>
          </a:p>
        </p:txBody>
      </p:sp>
      <p:sp>
        <p:nvSpPr>
          <p:cNvPr id="85" name="Rechteck 84">
            <a:extLst>
              <a:ext uri="{FF2B5EF4-FFF2-40B4-BE49-F238E27FC236}">
                <a16:creationId xmlns:a16="http://schemas.microsoft.com/office/drawing/2014/main" id="{BF0FD07F-9098-474C-9F9D-D69FBBDCC51E}"/>
              </a:ext>
            </a:extLst>
          </p:cNvPr>
          <p:cNvSpPr/>
          <p:nvPr/>
        </p:nvSpPr>
        <p:spPr>
          <a:xfrm>
            <a:off x="8170783" y="4390523"/>
            <a:ext cx="1276550"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a:solidFill>
                  <a:srgbClr val="002060"/>
                </a:solidFill>
              </a:rPr>
              <a:t>log </a:t>
            </a:r>
            <a:r>
              <a:rPr lang="de-DE" sz="1000" i="1" dirty="0" err="1">
                <a:solidFill>
                  <a:srgbClr val="002060"/>
                </a:solidFill>
              </a:rPr>
              <a:t>of</a:t>
            </a:r>
            <a:r>
              <a:rPr lang="de-DE" sz="1000" i="1" dirty="0">
                <a:solidFill>
                  <a:srgbClr val="002060"/>
                </a:solidFill>
              </a:rPr>
              <a:t> Codeunit u</a:t>
            </a:r>
          </a:p>
        </p:txBody>
      </p:sp>
      <p:sp>
        <p:nvSpPr>
          <p:cNvPr id="86" name="Rechteck 85">
            <a:extLst>
              <a:ext uri="{FF2B5EF4-FFF2-40B4-BE49-F238E27FC236}">
                <a16:creationId xmlns:a16="http://schemas.microsoft.com/office/drawing/2014/main" id="{9D39E48E-9BB0-4118-9ADA-0E74DE3A67DA}"/>
              </a:ext>
            </a:extLst>
          </p:cNvPr>
          <p:cNvSpPr/>
          <p:nvPr/>
        </p:nvSpPr>
        <p:spPr>
          <a:xfrm>
            <a:off x="8170783" y="4800110"/>
            <a:ext cx="1276550"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a:solidFill>
                  <a:srgbClr val="002060"/>
                </a:solidFill>
              </a:rPr>
              <a:t>log </a:t>
            </a:r>
            <a:r>
              <a:rPr lang="de-DE" sz="1000" i="1" dirty="0" err="1">
                <a:solidFill>
                  <a:srgbClr val="002060"/>
                </a:solidFill>
              </a:rPr>
              <a:t>of</a:t>
            </a:r>
            <a:r>
              <a:rPr lang="de-DE" sz="1000" i="1" dirty="0">
                <a:solidFill>
                  <a:srgbClr val="002060"/>
                </a:solidFill>
              </a:rPr>
              <a:t> XML Port v</a:t>
            </a:r>
          </a:p>
        </p:txBody>
      </p:sp>
      <p:sp>
        <p:nvSpPr>
          <p:cNvPr id="87" name="Rechteck 86">
            <a:extLst>
              <a:ext uri="{FF2B5EF4-FFF2-40B4-BE49-F238E27FC236}">
                <a16:creationId xmlns:a16="http://schemas.microsoft.com/office/drawing/2014/main" id="{9EB47430-3402-40FB-BAC2-710EDE25CFC1}"/>
              </a:ext>
            </a:extLst>
          </p:cNvPr>
          <p:cNvSpPr/>
          <p:nvPr/>
        </p:nvSpPr>
        <p:spPr>
          <a:xfrm>
            <a:off x="8170783" y="5209697"/>
            <a:ext cx="1276550"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a:solidFill>
                  <a:srgbClr val="002060"/>
                </a:solidFill>
              </a:rPr>
              <a:t>log </a:t>
            </a:r>
            <a:r>
              <a:rPr lang="de-DE" sz="1000" i="1" dirty="0" err="1">
                <a:solidFill>
                  <a:srgbClr val="002060"/>
                </a:solidFill>
              </a:rPr>
              <a:t>of</a:t>
            </a:r>
            <a:r>
              <a:rPr lang="de-DE" sz="1000" i="1" dirty="0">
                <a:solidFill>
                  <a:srgbClr val="002060"/>
                </a:solidFill>
              </a:rPr>
              <a:t> Query w</a:t>
            </a:r>
          </a:p>
        </p:txBody>
      </p:sp>
      <p:sp>
        <p:nvSpPr>
          <p:cNvPr id="88" name="Rechteck 87">
            <a:extLst>
              <a:ext uri="{FF2B5EF4-FFF2-40B4-BE49-F238E27FC236}">
                <a16:creationId xmlns:a16="http://schemas.microsoft.com/office/drawing/2014/main" id="{600AEF53-B5A9-44BF-BA34-F501BA38D78E}"/>
              </a:ext>
            </a:extLst>
          </p:cNvPr>
          <p:cNvSpPr/>
          <p:nvPr/>
        </p:nvSpPr>
        <p:spPr>
          <a:xfrm>
            <a:off x="8170783" y="5619284"/>
            <a:ext cx="1276550"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a:solidFill>
                  <a:srgbClr val="002060"/>
                </a:solidFill>
              </a:rPr>
              <a:t>log </a:t>
            </a:r>
            <a:r>
              <a:rPr lang="de-DE" sz="1000" i="1" dirty="0" err="1">
                <a:solidFill>
                  <a:srgbClr val="002060"/>
                </a:solidFill>
              </a:rPr>
              <a:t>of</a:t>
            </a:r>
            <a:r>
              <a:rPr lang="de-DE" sz="1000" i="1" dirty="0">
                <a:solidFill>
                  <a:srgbClr val="002060"/>
                </a:solidFill>
              </a:rPr>
              <a:t> </a:t>
            </a:r>
            <a:r>
              <a:rPr lang="de-DE" sz="1000" i="1" dirty="0" err="1">
                <a:solidFill>
                  <a:srgbClr val="002060"/>
                </a:solidFill>
              </a:rPr>
              <a:t>Enum</a:t>
            </a:r>
            <a:r>
              <a:rPr lang="de-DE" sz="1000" i="1" dirty="0">
                <a:solidFill>
                  <a:srgbClr val="002060"/>
                </a:solidFill>
              </a:rPr>
              <a:t> q</a:t>
            </a:r>
          </a:p>
        </p:txBody>
      </p:sp>
      <p:sp>
        <p:nvSpPr>
          <p:cNvPr id="89" name="Rechteck 88">
            <a:extLst>
              <a:ext uri="{FF2B5EF4-FFF2-40B4-BE49-F238E27FC236}">
                <a16:creationId xmlns:a16="http://schemas.microsoft.com/office/drawing/2014/main" id="{3839C95D-CD73-49EA-A8F9-802EC876458F}"/>
              </a:ext>
            </a:extLst>
          </p:cNvPr>
          <p:cNvSpPr/>
          <p:nvPr/>
        </p:nvSpPr>
        <p:spPr>
          <a:xfrm>
            <a:off x="8170783" y="6028874"/>
            <a:ext cx="1276550"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a:solidFill>
                  <a:srgbClr val="002060"/>
                </a:solidFill>
              </a:rPr>
              <a:t>log </a:t>
            </a:r>
            <a:r>
              <a:rPr lang="de-DE" sz="1000" i="1" dirty="0" err="1">
                <a:solidFill>
                  <a:srgbClr val="002060"/>
                </a:solidFill>
              </a:rPr>
              <a:t>of</a:t>
            </a:r>
            <a:r>
              <a:rPr lang="de-DE" sz="1000" i="1" dirty="0">
                <a:solidFill>
                  <a:srgbClr val="002060"/>
                </a:solidFill>
              </a:rPr>
              <a:t> </a:t>
            </a:r>
            <a:r>
              <a:rPr lang="de-DE" sz="1000" i="1" dirty="0" err="1">
                <a:solidFill>
                  <a:srgbClr val="002060"/>
                </a:solidFill>
              </a:rPr>
              <a:t>Ctrl</a:t>
            </a:r>
            <a:r>
              <a:rPr lang="de-DE" sz="1000" i="1" dirty="0">
                <a:solidFill>
                  <a:srgbClr val="002060"/>
                </a:solidFill>
              </a:rPr>
              <a:t> Add-In r</a:t>
            </a:r>
          </a:p>
        </p:txBody>
      </p:sp>
      <p:sp>
        <p:nvSpPr>
          <p:cNvPr id="90" name="Rechteck 89">
            <a:extLst>
              <a:ext uri="{FF2B5EF4-FFF2-40B4-BE49-F238E27FC236}">
                <a16:creationId xmlns:a16="http://schemas.microsoft.com/office/drawing/2014/main" id="{B6020795-2456-4C22-A3EC-ECA145E52177}"/>
              </a:ext>
            </a:extLst>
          </p:cNvPr>
          <p:cNvSpPr/>
          <p:nvPr/>
        </p:nvSpPr>
        <p:spPr>
          <a:xfrm>
            <a:off x="8170783" y="3161762"/>
            <a:ext cx="1276550"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a:solidFill>
                  <a:srgbClr val="002060"/>
                </a:solidFill>
              </a:rPr>
              <a:t>log </a:t>
            </a:r>
            <a:r>
              <a:rPr lang="de-DE" sz="1000" i="1" dirty="0" err="1">
                <a:solidFill>
                  <a:srgbClr val="002060"/>
                </a:solidFill>
              </a:rPr>
              <a:t>of</a:t>
            </a:r>
            <a:r>
              <a:rPr lang="de-DE" sz="1000" i="1" dirty="0">
                <a:solidFill>
                  <a:srgbClr val="002060"/>
                </a:solidFill>
              </a:rPr>
              <a:t> Table x</a:t>
            </a:r>
          </a:p>
        </p:txBody>
      </p:sp>
      <p:sp>
        <p:nvSpPr>
          <p:cNvPr id="91" name="Rechteck 90">
            <a:extLst>
              <a:ext uri="{FF2B5EF4-FFF2-40B4-BE49-F238E27FC236}">
                <a16:creationId xmlns:a16="http://schemas.microsoft.com/office/drawing/2014/main" id="{543FAFF9-FFF5-449D-A618-688410A2EB0A}"/>
              </a:ext>
            </a:extLst>
          </p:cNvPr>
          <p:cNvSpPr/>
          <p:nvPr/>
        </p:nvSpPr>
        <p:spPr>
          <a:xfrm>
            <a:off x="8170783" y="3571349"/>
            <a:ext cx="1276550"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a:solidFill>
                  <a:srgbClr val="002060"/>
                </a:solidFill>
              </a:rPr>
              <a:t>log </a:t>
            </a:r>
            <a:r>
              <a:rPr lang="de-DE" sz="1000" i="1" dirty="0" err="1">
                <a:solidFill>
                  <a:srgbClr val="002060"/>
                </a:solidFill>
              </a:rPr>
              <a:t>of</a:t>
            </a:r>
            <a:r>
              <a:rPr lang="de-DE" sz="1000" i="1" dirty="0">
                <a:solidFill>
                  <a:srgbClr val="002060"/>
                </a:solidFill>
              </a:rPr>
              <a:t> Page y</a:t>
            </a:r>
          </a:p>
        </p:txBody>
      </p:sp>
      <p:sp>
        <p:nvSpPr>
          <p:cNvPr id="92" name="Rechteck 91">
            <a:extLst>
              <a:ext uri="{FF2B5EF4-FFF2-40B4-BE49-F238E27FC236}">
                <a16:creationId xmlns:a16="http://schemas.microsoft.com/office/drawing/2014/main" id="{EBA4116A-6431-4017-88DE-CDEC8B6136CB}"/>
              </a:ext>
            </a:extLst>
          </p:cNvPr>
          <p:cNvSpPr/>
          <p:nvPr/>
        </p:nvSpPr>
        <p:spPr>
          <a:xfrm>
            <a:off x="7158660" y="3980936"/>
            <a:ext cx="751398"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err="1">
                <a:solidFill>
                  <a:srgbClr val="002060"/>
                </a:solidFill>
              </a:rPr>
              <a:t>xliff</a:t>
            </a:r>
            <a:r>
              <a:rPr lang="de-DE" sz="1000" i="1" dirty="0">
                <a:solidFill>
                  <a:srgbClr val="002060"/>
                </a:solidFill>
              </a:rPr>
              <a:t> ?</a:t>
            </a:r>
          </a:p>
        </p:txBody>
      </p:sp>
      <p:sp>
        <p:nvSpPr>
          <p:cNvPr id="93" name="Rechteck 92">
            <a:extLst>
              <a:ext uri="{FF2B5EF4-FFF2-40B4-BE49-F238E27FC236}">
                <a16:creationId xmlns:a16="http://schemas.microsoft.com/office/drawing/2014/main" id="{988FF726-54D8-42BC-B85B-A9348782A180}"/>
              </a:ext>
            </a:extLst>
          </p:cNvPr>
          <p:cNvSpPr/>
          <p:nvPr/>
        </p:nvSpPr>
        <p:spPr>
          <a:xfrm>
            <a:off x="7158660" y="4390523"/>
            <a:ext cx="751398"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a:solidFill>
                  <a:srgbClr val="002060"/>
                </a:solidFill>
              </a:rPr>
              <a:t>xliff ?</a:t>
            </a:r>
            <a:endParaRPr lang="de-DE" sz="1000" i="1" dirty="0">
              <a:solidFill>
                <a:srgbClr val="002060"/>
              </a:solidFill>
            </a:endParaRPr>
          </a:p>
        </p:txBody>
      </p:sp>
      <p:sp>
        <p:nvSpPr>
          <p:cNvPr id="94" name="Rechteck 93">
            <a:extLst>
              <a:ext uri="{FF2B5EF4-FFF2-40B4-BE49-F238E27FC236}">
                <a16:creationId xmlns:a16="http://schemas.microsoft.com/office/drawing/2014/main" id="{070C931F-06C6-43B1-8625-BB6C8A1682EF}"/>
              </a:ext>
            </a:extLst>
          </p:cNvPr>
          <p:cNvSpPr/>
          <p:nvPr/>
        </p:nvSpPr>
        <p:spPr>
          <a:xfrm>
            <a:off x="7158660" y="4800110"/>
            <a:ext cx="751398"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dirty="0" err="1">
                <a:solidFill>
                  <a:srgbClr val="002060"/>
                </a:solidFill>
              </a:rPr>
              <a:t>xliff</a:t>
            </a:r>
            <a:r>
              <a:rPr lang="de-DE" sz="1000" i="1" dirty="0">
                <a:solidFill>
                  <a:srgbClr val="002060"/>
                </a:solidFill>
              </a:rPr>
              <a:t> ?</a:t>
            </a:r>
          </a:p>
        </p:txBody>
      </p:sp>
      <p:sp>
        <p:nvSpPr>
          <p:cNvPr id="95" name="Rechteck 94">
            <a:extLst>
              <a:ext uri="{FF2B5EF4-FFF2-40B4-BE49-F238E27FC236}">
                <a16:creationId xmlns:a16="http://schemas.microsoft.com/office/drawing/2014/main" id="{3D0113EB-9178-427E-81A8-45F8CAE701FF}"/>
              </a:ext>
            </a:extLst>
          </p:cNvPr>
          <p:cNvSpPr/>
          <p:nvPr/>
        </p:nvSpPr>
        <p:spPr>
          <a:xfrm>
            <a:off x="7158660" y="5209697"/>
            <a:ext cx="751398"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a:solidFill>
                  <a:srgbClr val="002060"/>
                </a:solidFill>
              </a:rPr>
              <a:t>xliff ?</a:t>
            </a:r>
            <a:endParaRPr lang="de-DE" sz="1000" i="1" dirty="0">
              <a:solidFill>
                <a:srgbClr val="002060"/>
              </a:solidFill>
            </a:endParaRPr>
          </a:p>
        </p:txBody>
      </p:sp>
      <p:sp>
        <p:nvSpPr>
          <p:cNvPr id="96" name="Rechteck 95">
            <a:extLst>
              <a:ext uri="{FF2B5EF4-FFF2-40B4-BE49-F238E27FC236}">
                <a16:creationId xmlns:a16="http://schemas.microsoft.com/office/drawing/2014/main" id="{94D24DE8-D3C5-48E4-AF78-9B326F73DFB7}"/>
              </a:ext>
            </a:extLst>
          </p:cNvPr>
          <p:cNvSpPr/>
          <p:nvPr/>
        </p:nvSpPr>
        <p:spPr>
          <a:xfrm>
            <a:off x="7158660" y="5619284"/>
            <a:ext cx="751398"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a:solidFill>
                  <a:srgbClr val="002060"/>
                </a:solidFill>
              </a:rPr>
              <a:t>xliff ?</a:t>
            </a:r>
            <a:endParaRPr lang="de-DE" sz="1000" i="1" dirty="0">
              <a:solidFill>
                <a:srgbClr val="002060"/>
              </a:solidFill>
            </a:endParaRPr>
          </a:p>
        </p:txBody>
      </p:sp>
      <p:sp>
        <p:nvSpPr>
          <p:cNvPr id="97" name="Rechteck 96">
            <a:extLst>
              <a:ext uri="{FF2B5EF4-FFF2-40B4-BE49-F238E27FC236}">
                <a16:creationId xmlns:a16="http://schemas.microsoft.com/office/drawing/2014/main" id="{57C0DC75-39E2-4285-9CCC-6FBB405A0F2D}"/>
              </a:ext>
            </a:extLst>
          </p:cNvPr>
          <p:cNvSpPr/>
          <p:nvPr/>
        </p:nvSpPr>
        <p:spPr>
          <a:xfrm>
            <a:off x="7158660" y="6028874"/>
            <a:ext cx="751398"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a:solidFill>
                  <a:srgbClr val="002060"/>
                </a:solidFill>
              </a:rPr>
              <a:t>xliff ?</a:t>
            </a:r>
            <a:endParaRPr lang="de-DE" sz="1000" i="1" dirty="0">
              <a:solidFill>
                <a:srgbClr val="002060"/>
              </a:solidFill>
            </a:endParaRPr>
          </a:p>
        </p:txBody>
      </p:sp>
      <p:sp>
        <p:nvSpPr>
          <p:cNvPr id="98" name="Rechteck 97">
            <a:extLst>
              <a:ext uri="{FF2B5EF4-FFF2-40B4-BE49-F238E27FC236}">
                <a16:creationId xmlns:a16="http://schemas.microsoft.com/office/drawing/2014/main" id="{72CD74E0-6A97-406B-8CEE-7260922BF383}"/>
              </a:ext>
            </a:extLst>
          </p:cNvPr>
          <p:cNvSpPr/>
          <p:nvPr/>
        </p:nvSpPr>
        <p:spPr>
          <a:xfrm>
            <a:off x="7158660" y="3161762"/>
            <a:ext cx="751398" cy="1986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a:solidFill>
                  <a:srgbClr val="002060"/>
                </a:solidFill>
              </a:rPr>
              <a:t>xliff ?</a:t>
            </a:r>
            <a:endParaRPr lang="de-DE" sz="1000" i="1" dirty="0">
              <a:solidFill>
                <a:srgbClr val="002060"/>
              </a:solidFill>
            </a:endParaRPr>
          </a:p>
        </p:txBody>
      </p:sp>
      <p:sp>
        <p:nvSpPr>
          <p:cNvPr id="99" name="Rechteck 98">
            <a:extLst>
              <a:ext uri="{FF2B5EF4-FFF2-40B4-BE49-F238E27FC236}">
                <a16:creationId xmlns:a16="http://schemas.microsoft.com/office/drawing/2014/main" id="{AC50408F-D042-4051-926D-423519A83551}"/>
              </a:ext>
            </a:extLst>
          </p:cNvPr>
          <p:cNvSpPr/>
          <p:nvPr/>
        </p:nvSpPr>
        <p:spPr>
          <a:xfrm>
            <a:off x="7158660" y="3571349"/>
            <a:ext cx="751398" cy="198671"/>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i="1">
                <a:solidFill>
                  <a:srgbClr val="002060"/>
                </a:solidFill>
              </a:rPr>
              <a:t>xliff ?</a:t>
            </a:r>
            <a:endParaRPr lang="de-DE" sz="1000" i="1" dirty="0">
              <a:solidFill>
                <a:srgbClr val="002060"/>
              </a:solidFill>
            </a:endParaRPr>
          </a:p>
        </p:txBody>
      </p:sp>
      <p:sp>
        <p:nvSpPr>
          <p:cNvPr id="5" name="Textfeld 4">
            <a:extLst>
              <a:ext uri="{FF2B5EF4-FFF2-40B4-BE49-F238E27FC236}">
                <a16:creationId xmlns:a16="http://schemas.microsoft.com/office/drawing/2014/main" id="{5DDE6D46-1F0A-4D41-ABA6-78D05E900A3F}"/>
              </a:ext>
            </a:extLst>
          </p:cNvPr>
          <p:cNvSpPr txBox="1"/>
          <p:nvPr/>
        </p:nvSpPr>
        <p:spPr>
          <a:xfrm>
            <a:off x="1701199" y="3148616"/>
            <a:ext cx="375368" cy="246221"/>
          </a:xfrm>
          <a:prstGeom prst="rect">
            <a:avLst/>
          </a:prstGeom>
          <a:noFill/>
        </p:spPr>
        <p:txBody>
          <a:bodyPr wrap="square" rtlCol="0">
            <a:spAutoFit/>
          </a:bodyPr>
          <a:lstStyle/>
          <a:p>
            <a:r>
              <a:rPr lang="de-DE" sz="1000" dirty="0" err="1"/>
              <a:t>or</a:t>
            </a:r>
            <a:endParaRPr lang="en-GB" sz="1000" dirty="0"/>
          </a:p>
        </p:txBody>
      </p:sp>
      <p:sp>
        <p:nvSpPr>
          <p:cNvPr id="107" name="Textfeld 106">
            <a:extLst>
              <a:ext uri="{FF2B5EF4-FFF2-40B4-BE49-F238E27FC236}">
                <a16:creationId xmlns:a16="http://schemas.microsoft.com/office/drawing/2014/main" id="{A0A5DF07-33CE-4B24-9013-87E3C1B74C3F}"/>
              </a:ext>
            </a:extLst>
          </p:cNvPr>
          <p:cNvSpPr txBox="1"/>
          <p:nvPr/>
        </p:nvSpPr>
        <p:spPr>
          <a:xfrm>
            <a:off x="1701199" y="3523799"/>
            <a:ext cx="375368" cy="246221"/>
          </a:xfrm>
          <a:prstGeom prst="rect">
            <a:avLst/>
          </a:prstGeom>
          <a:noFill/>
        </p:spPr>
        <p:txBody>
          <a:bodyPr wrap="square" rtlCol="0">
            <a:spAutoFit/>
          </a:bodyPr>
          <a:lstStyle/>
          <a:p>
            <a:r>
              <a:rPr lang="de-DE" sz="1000" dirty="0" err="1"/>
              <a:t>or</a:t>
            </a:r>
            <a:endParaRPr lang="en-GB" sz="1000" dirty="0"/>
          </a:p>
        </p:txBody>
      </p:sp>
      <p:sp>
        <p:nvSpPr>
          <p:cNvPr id="108" name="Textfeld 107">
            <a:extLst>
              <a:ext uri="{FF2B5EF4-FFF2-40B4-BE49-F238E27FC236}">
                <a16:creationId xmlns:a16="http://schemas.microsoft.com/office/drawing/2014/main" id="{6A24D556-9FF5-4E97-B12A-D2FEBB4A8690}"/>
              </a:ext>
            </a:extLst>
          </p:cNvPr>
          <p:cNvSpPr txBox="1"/>
          <p:nvPr/>
        </p:nvSpPr>
        <p:spPr>
          <a:xfrm>
            <a:off x="1701199" y="3936522"/>
            <a:ext cx="375368" cy="246221"/>
          </a:xfrm>
          <a:prstGeom prst="rect">
            <a:avLst/>
          </a:prstGeom>
          <a:noFill/>
        </p:spPr>
        <p:txBody>
          <a:bodyPr wrap="square" rtlCol="0">
            <a:spAutoFit/>
          </a:bodyPr>
          <a:lstStyle/>
          <a:p>
            <a:r>
              <a:rPr lang="de-DE" sz="1000" dirty="0" err="1"/>
              <a:t>or</a:t>
            </a:r>
            <a:endParaRPr lang="en-GB" sz="1000" dirty="0"/>
          </a:p>
        </p:txBody>
      </p:sp>
      <p:sp>
        <p:nvSpPr>
          <p:cNvPr id="109" name="Textfeld 108">
            <a:extLst>
              <a:ext uri="{FF2B5EF4-FFF2-40B4-BE49-F238E27FC236}">
                <a16:creationId xmlns:a16="http://schemas.microsoft.com/office/drawing/2014/main" id="{7DF6718A-776F-450D-9C7D-5EBE163C69FA}"/>
              </a:ext>
            </a:extLst>
          </p:cNvPr>
          <p:cNvSpPr txBox="1"/>
          <p:nvPr/>
        </p:nvSpPr>
        <p:spPr>
          <a:xfrm>
            <a:off x="1708874" y="4774583"/>
            <a:ext cx="375368" cy="246221"/>
          </a:xfrm>
          <a:prstGeom prst="rect">
            <a:avLst/>
          </a:prstGeom>
          <a:noFill/>
        </p:spPr>
        <p:txBody>
          <a:bodyPr wrap="square" rtlCol="0">
            <a:spAutoFit/>
          </a:bodyPr>
          <a:lstStyle/>
          <a:p>
            <a:r>
              <a:rPr lang="de-DE" sz="1000" dirty="0" err="1"/>
              <a:t>or</a:t>
            </a:r>
            <a:endParaRPr lang="en-GB" sz="1000" dirty="0"/>
          </a:p>
        </p:txBody>
      </p:sp>
      <p:sp>
        <p:nvSpPr>
          <p:cNvPr id="110" name="Textfeld 109">
            <a:extLst>
              <a:ext uri="{FF2B5EF4-FFF2-40B4-BE49-F238E27FC236}">
                <a16:creationId xmlns:a16="http://schemas.microsoft.com/office/drawing/2014/main" id="{CC5AEACF-3627-4FC8-B7F1-18D426CA4A5D}"/>
              </a:ext>
            </a:extLst>
          </p:cNvPr>
          <p:cNvSpPr txBox="1"/>
          <p:nvPr/>
        </p:nvSpPr>
        <p:spPr>
          <a:xfrm>
            <a:off x="1701199" y="5167065"/>
            <a:ext cx="375368" cy="246221"/>
          </a:xfrm>
          <a:prstGeom prst="rect">
            <a:avLst/>
          </a:prstGeom>
          <a:noFill/>
        </p:spPr>
        <p:txBody>
          <a:bodyPr wrap="square" rtlCol="0">
            <a:spAutoFit/>
          </a:bodyPr>
          <a:lstStyle/>
          <a:p>
            <a:r>
              <a:rPr lang="de-DE" sz="1000" dirty="0" err="1"/>
              <a:t>or</a:t>
            </a:r>
            <a:endParaRPr lang="en-GB" sz="1000" dirty="0"/>
          </a:p>
        </p:txBody>
      </p:sp>
      <p:sp>
        <p:nvSpPr>
          <p:cNvPr id="111" name="Textfeld 110">
            <a:extLst>
              <a:ext uri="{FF2B5EF4-FFF2-40B4-BE49-F238E27FC236}">
                <a16:creationId xmlns:a16="http://schemas.microsoft.com/office/drawing/2014/main" id="{9BBB4D53-A5D5-42A1-B7F4-2C5F93B1C4EF}"/>
              </a:ext>
            </a:extLst>
          </p:cNvPr>
          <p:cNvSpPr txBox="1"/>
          <p:nvPr/>
        </p:nvSpPr>
        <p:spPr>
          <a:xfrm>
            <a:off x="1708874" y="5594728"/>
            <a:ext cx="375368" cy="246221"/>
          </a:xfrm>
          <a:prstGeom prst="rect">
            <a:avLst/>
          </a:prstGeom>
          <a:noFill/>
        </p:spPr>
        <p:txBody>
          <a:bodyPr wrap="square" rtlCol="0">
            <a:spAutoFit/>
          </a:bodyPr>
          <a:lstStyle/>
          <a:p>
            <a:r>
              <a:rPr lang="de-DE" sz="1000" dirty="0" err="1"/>
              <a:t>or</a:t>
            </a:r>
            <a:endParaRPr lang="en-GB" sz="1000" dirty="0"/>
          </a:p>
        </p:txBody>
      </p:sp>
      <p:sp>
        <p:nvSpPr>
          <p:cNvPr id="7" name="Rechteck 6">
            <a:extLst>
              <a:ext uri="{FF2B5EF4-FFF2-40B4-BE49-F238E27FC236}">
                <a16:creationId xmlns:a16="http://schemas.microsoft.com/office/drawing/2014/main" id="{CD9119AB-E20A-403E-9BC2-A416B0634D3A}"/>
              </a:ext>
            </a:extLst>
          </p:cNvPr>
          <p:cNvSpPr/>
          <p:nvPr/>
        </p:nvSpPr>
        <p:spPr>
          <a:xfrm>
            <a:off x="9915525" y="2952750"/>
            <a:ext cx="819150" cy="3457575"/>
          </a:xfrm>
          <a:prstGeom prst="rect">
            <a:avLst/>
          </a:prstGeom>
          <a:noFill/>
          <a:ln>
            <a:solidFill>
              <a:srgbClr val="0427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9836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0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1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0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7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9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0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7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8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8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97"/>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106"/>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84"/>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8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8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88"/>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89"/>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9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91"/>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50"/>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51"/>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5" grpId="0" animBg="1"/>
      <p:bldP spid="104" grpId="0" animBg="1"/>
      <p:bldP spid="103" grpId="0" animBg="1"/>
      <p:bldP spid="102" grpId="0" animBg="1"/>
      <p:bldP spid="101" grpId="0" animBg="1"/>
      <p:bldP spid="100" grpId="0" animBg="1"/>
      <p:bldP spid="2" grpId="0" animBg="1"/>
      <p:bldP spid="8"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5" grpId="0"/>
      <p:bldP spid="107" grpId="0"/>
      <p:bldP spid="108" grpId="0"/>
      <p:bldP spid="109" grpId="0"/>
      <p:bldP spid="110" grpId="0"/>
      <p:bldP spid="111" grpId="0"/>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B2897D76-F20B-4BB6-A7AE-EA30F1DE60D8}"/>
              </a:ext>
            </a:extLst>
          </p:cNvPr>
          <p:cNvSpPr>
            <a:spLocks noGrp="1"/>
          </p:cNvSpPr>
          <p:nvPr>
            <p:ph type="dt" sz="half" idx="2"/>
          </p:nvPr>
        </p:nvSpPr>
        <p:spPr/>
        <p:txBody>
          <a:bodyPr/>
          <a:lstStyle/>
          <a:p>
            <a:r>
              <a:rPr lang="en-US"/>
              <a:t>COSMO CONSULT-Gruppe</a:t>
            </a:r>
            <a:endParaRPr lang="de-DE" dirty="0"/>
          </a:p>
        </p:txBody>
      </p:sp>
      <p:sp>
        <p:nvSpPr>
          <p:cNvPr id="4" name="Foliennummernplatzhalter 3">
            <a:extLst>
              <a:ext uri="{FF2B5EF4-FFF2-40B4-BE49-F238E27FC236}">
                <a16:creationId xmlns:a16="http://schemas.microsoft.com/office/drawing/2014/main" id="{6448B90E-F8DD-4B15-A99D-928229EA2876}"/>
              </a:ext>
            </a:extLst>
          </p:cNvPr>
          <p:cNvSpPr>
            <a:spLocks noGrp="1"/>
          </p:cNvSpPr>
          <p:nvPr>
            <p:ph type="sldNum" sz="quarter" idx="4"/>
          </p:nvPr>
        </p:nvSpPr>
        <p:spPr>
          <a:xfrm>
            <a:off x="9306000" y="6467472"/>
            <a:ext cx="2520000" cy="365125"/>
          </a:xfrm>
        </p:spPr>
        <p:txBody>
          <a:bodyPr/>
          <a:lstStyle/>
          <a:p>
            <a:r>
              <a:rPr lang="de-DE" dirty="0"/>
              <a:t> </a:t>
            </a:r>
            <a:fld id="{F0389FF0-EA6C-204E-82DF-16D97CC1B00E}" type="slidenum">
              <a:rPr lang="de-DE" smtClean="0"/>
              <a:pPr/>
              <a:t>63</a:t>
            </a:fld>
            <a:endParaRPr lang="de-DE" dirty="0"/>
          </a:p>
        </p:txBody>
      </p:sp>
      <p:sp>
        <p:nvSpPr>
          <p:cNvPr id="23" name="Titel 1">
            <a:extLst>
              <a:ext uri="{FF2B5EF4-FFF2-40B4-BE49-F238E27FC236}">
                <a16:creationId xmlns:a16="http://schemas.microsoft.com/office/drawing/2014/main" id="{C658A85A-7BC9-406C-B06C-0BA98407ECD3}"/>
              </a:ext>
            </a:extLst>
          </p:cNvPr>
          <p:cNvSpPr>
            <a:spLocks noGrp="1"/>
          </p:cNvSpPr>
          <p:nvPr>
            <p:ph type="title"/>
          </p:nvPr>
        </p:nvSpPr>
        <p:spPr>
          <a:xfrm>
            <a:off x="363000" y="375453"/>
            <a:ext cx="11466000" cy="720000"/>
          </a:xfrm>
        </p:spPr>
        <p:txBody>
          <a:bodyPr anchor="t" anchorCtr="0"/>
          <a:lstStyle/>
          <a:p>
            <a:r>
              <a:rPr lang="de-DE" dirty="0" err="1"/>
              <a:t>Programming</a:t>
            </a:r>
            <a:r>
              <a:rPr lang="de-DE" dirty="0"/>
              <a:t> in AL</a:t>
            </a:r>
            <a:br>
              <a:rPr lang="de-DE" dirty="0"/>
            </a:br>
            <a:r>
              <a:rPr lang="de-DE" dirty="0">
                <a:solidFill>
                  <a:schemeClr val="bg2"/>
                </a:solidFill>
              </a:rPr>
              <a:t>APP </a:t>
            </a:r>
            <a:r>
              <a:rPr lang="de-DE" dirty="0" err="1">
                <a:solidFill>
                  <a:schemeClr val="bg2"/>
                </a:solidFill>
              </a:rPr>
              <a:t>Organization</a:t>
            </a:r>
            <a:r>
              <a:rPr lang="de-DE" dirty="0">
                <a:solidFill>
                  <a:schemeClr val="bg2"/>
                </a:solidFill>
              </a:rPr>
              <a:t> -  </a:t>
            </a:r>
            <a:r>
              <a:rPr lang="de-DE" dirty="0" err="1">
                <a:solidFill>
                  <a:schemeClr val="bg2"/>
                </a:solidFill>
              </a:rPr>
              <a:t>Enveloping</a:t>
            </a:r>
            <a:r>
              <a:rPr lang="de-DE" dirty="0">
                <a:solidFill>
                  <a:schemeClr val="bg2"/>
                </a:solidFill>
              </a:rPr>
              <a:t> Folder </a:t>
            </a:r>
            <a:r>
              <a:rPr lang="de-DE" dirty="0" err="1">
                <a:solidFill>
                  <a:schemeClr val="bg2"/>
                </a:solidFill>
              </a:rPr>
              <a:t>Structure</a:t>
            </a:r>
            <a:br>
              <a:rPr lang="de-DE" dirty="0">
                <a:solidFill>
                  <a:schemeClr val="bg2"/>
                </a:solidFill>
              </a:rPr>
            </a:br>
            <a:endParaRPr lang="de-DE" dirty="0">
              <a:solidFill>
                <a:schemeClr val="bg2"/>
              </a:solidFill>
            </a:endParaRPr>
          </a:p>
        </p:txBody>
      </p:sp>
      <p:pic>
        <p:nvPicPr>
          <p:cNvPr id="2" name="Grafik 1">
            <a:extLst>
              <a:ext uri="{FF2B5EF4-FFF2-40B4-BE49-F238E27FC236}">
                <a16:creationId xmlns:a16="http://schemas.microsoft.com/office/drawing/2014/main" id="{3420D8A3-6CF7-49C5-8511-58C0D4CC4395}"/>
              </a:ext>
            </a:extLst>
          </p:cNvPr>
          <p:cNvPicPr>
            <a:picLocks noChangeAspect="1"/>
          </p:cNvPicPr>
          <p:nvPr/>
        </p:nvPicPr>
        <p:blipFill>
          <a:blip r:embed="rId3"/>
          <a:stretch>
            <a:fillRect/>
          </a:stretch>
        </p:blipFill>
        <p:spPr>
          <a:xfrm>
            <a:off x="276225" y="1107079"/>
            <a:ext cx="2022565" cy="5464635"/>
          </a:xfrm>
          <a:prstGeom prst="rect">
            <a:avLst/>
          </a:prstGeom>
        </p:spPr>
      </p:pic>
      <p:cxnSp>
        <p:nvCxnSpPr>
          <p:cNvPr id="7" name="Gerader Verbinder 6">
            <a:extLst>
              <a:ext uri="{FF2B5EF4-FFF2-40B4-BE49-F238E27FC236}">
                <a16:creationId xmlns:a16="http://schemas.microsoft.com/office/drawing/2014/main" id="{A89C14DE-B43E-483A-A6B1-615068F55E2A}"/>
              </a:ext>
            </a:extLst>
          </p:cNvPr>
          <p:cNvCxnSpPr>
            <a:cxnSpLocks/>
            <a:endCxn id="39" idx="1"/>
          </p:cNvCxnSpPr>
          <p:nvPr/>
        </p:nvCxnSpPr>
        <p:spPr>
          <a:xfrm flipV="1">
            <a:off x="1762783" y="2080141"/>
            <a:ext cx="1904341" cy="6057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2D13F8A3-B621-41AC-9B90-409C8BDAAE2B}"/>
              </a:ext>
            </a:extLst>
          </p:cNvPr>
          <p:cNvCxnSpPr>
            <a:cxnSpLocks/>
            <a:endCxn id="40" idx="1"/>
          </p:cNvCxnSpPr>
          <p:nvPr/>
        </p:nvCxnSpPr>
        <p:spPr>
          <a:xfrm flipV="1">
            <a:off x="1731600" y="2670730"/>
            <a:ext cx="1935523" cy="28387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6342C1B6-E87F-49DE-9126-2C86D4B94CAC}"/>
              </a:ext>
            </a:extLst>
          </p:cNvPr>
          <p:cNvCxnSpPr>
            <a:cxnSpLocks/>
            <a:endCxn id="41" idx="1"/>
          </p:cNvCxnSpPr>
          <p:nvPr/>
        </p:nvCxnSpPr>
        <p:spPr>
          <a:xfrm>
            <a:off x="1790700" y="3191688"/>
            <a:ext cx="1876424" cy="696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1D2405A6-987B-43A8-A826-337D52F593F9}"/>
              </a:ext>
            </a:extLst>
          </p:cNvPr>
          <p:cNvCxnSpPr>
            <a:cxnSpLocks/>
            <a:endCxn id="42" idx="1"/>
          </p:cNvCxnSpPr>
          <p:nvPr/>
        </p:nvCxnSpPr>
        <p:spPr>
          <a:xfrm>
            <a:off x="1762783" y="3465035"/>
            <a:ext cx="1904341" cy="33943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0F244DBA-0419-4650-941D-1DC50864D16A}"/>
              </a:ext>
            </a:extLst>
          </p:cNvPr>
          <p:cNvCxnSpPr>
            <a:cxnSpLocks/>
            <a:endCxn id="43" idx="1"/>
          </p:cNvCxnSpPr>
          <p:nvPr/>
        </p:nvCxnSpPr>
        <p:spPr>
          <a:xfrm>
            <a:off x="1785098" y="3686175"/>
            <a:ext cx="1882026" cy="46390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Gerader Verbinder 24">
            <a:extLst>
              <a:ext uri="{FF2B5EF4-FFF2-40B4-BE49-F238E27FC236}">
                <a16:creationId xmlns:a16="http://schemas.microsoft.com/office/drawing/2014/main" id="{8B526286-2BB2-4504-9602-A1067F9317C9}"/>
              </a:ext>
            </a:extLst>
          </p:cNvPr>
          <p:cNvCxnSpPr>
            <a:cxnSpLocks/>
            <a:endCxn id="45" idx="1"/>
          </p:cNvCxnSpPr>
          <p:nvPr/>
        </p:nvCxnSpPr>
        <p:spPr>
          <a:xfrm flipV="1">
            <a:off x="2133600" y="4482699"/>
            <a:ext cx="1533524" cy="23261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977F35EC-3DF7-4580-9217-DEFFDC77DA27}"/>
              </a:ext>
            </a:extLst>
          </p:cNvPr>
          <p:cNvCxnSpPr>
            <a:cxnSpLocks/>
            <a:endCxn id="44" idx="1"/>
          </p:cNvCxnSpPr>
          <p:nvPr/>
        </p:nvCxnSpPr>
        <p:spPr>
          <a:xfrm flipV="1">
            <a:off x="1762783" y="4813756"/>
            <a:ext cx="1904342" cy="87466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feld 38">
            <a:extLst>
              <a:ext uri="{FF2B5EF4-FFF2-40B4-BE49-F238E27FC236}">
                <a16:creationId xmlns:a16="http://schemas.microsoft.com/office/drawing/2014/main" id="{E806082D-1FEE-477C-B0FA-625D149EF1DE}"/>
              </a:ext>
            </a:extLst>
          </p:cNvPr>
          <p:cNvSpPr txBox="1"/>
          <p:nvPr/>
        </p:nvSpPr>
        <p:spPr>
          <a:xfrm>
            <a:off x="3667124" y="1895475"/>
            <a:ext cx="7724775" cy="369332"/>
          </a:xfrm>
          <a:prstGeom prst="rect">
            <a:avLst/>
          </a:prstGeom>
          <a:noFill/>
          <a:ln>
            <a:solidFill>
              <a:schemeClr val="accent1"/>
            </a:solidFill>
          </a:ln>
        </p:spPr>
        <p:txBody>
          <a:bodyPr wrap="square" rtlCol="0">
            <a:spAutoFit/>
          </a:bodyPr>
          <a:lstStyle/>
          <a:p>
            <a:r>
              <a:rPr lang="de-DE" dirty="0" err="1"/>
              <a:t>contains</a:t>
            </a:r>
            <a:r>
              <a:rPr lang="de-DE" dirty="0"/>
              <a:t> „</a:t>
            </a:r>
            <a:r>
              <a:rPr lang="de-DE" dirty="0" err="1"/>
              <a:t>launch.json</a:t>
            </a:r>
            <a:r>
              <a:rPr lang="de-DE" dirty="0"/>
              <a:t>“</a:t>
            </a:r>
            <a:endParaRPr lang="en-GB" dirty="0"/>
          </a:p>
        </p:txBody>
      </p:sp>
      <p:sp>
        <p:nvSpPr>
          <p:cNvPr id="40" name="Textfeld 39">
            <a:extLst>
              <a:ext uri="{FF2B5EF4-FFF2-40B4-BE49-F238E27FC236}">
                <a16:creationId xmlns:a16="http://schemas.microsoft.com/office/drawing/2014/main" id="{A8BE7796-BDCB-401C-9332-C6F9CCD3215C}"/>
              </a:ext>
            </a:extLst>
          </p:cNvPr>
          <p:cNvSpPr txBox="1"/>
          <p:nvPr/>
        </p:nvSpPr>
        <p:spPr>
          <a:xfrm>
            <a:off x="3667123" y="2486064"/>
            <a:ext cx="7724775" cy="369332"/>
          </a:xfrm>
          <a:prstGeom prst="rect">
            <a:avLst/>
          </a:prstGeom>
          <a:noFill/>
          <a:ln>
            <a:solidFill>
              <a:schemeClr val="accent1"/>
            </a:solidFill>
          </a:ln>
        </p:spPr>
        <p:txBody>
          <a:bodyPr wrap="square" rtlCol="0">
            <a:spAutoFit/>
          </a:bodyPr>
          <a:lstStyle/>
          <a:p>
            <a:r>
              <a:rPr lang="de-DE" dirty="0" err="1"/>
              <a:t>contains</a:t>
            </a:r>
            <a:r>
              <a:rPr lang="de-DE" dirty="0"/>
              <a:t> </a:t>
            </a:r>
            <a:r>
              <a:rPr lang="de-DE" dirty="0" err="1"/>
              <a:t>assets</a:t>
            </a:r>
            <a:r>
              <a:rPr lang="de-DE" dirty="0"/>
              <a:t> like a logo …</a:t>
            </a:r>
          </a:p>
        </p:txBody>
      </p:sp>
      <p:sp>
        <p:nvSpPr>
          <p:cNvPr id="41" name="Textfeld 40">
            <a:extLst>
              <a:ext uri="{FF2B5EF4-FFF2-40B4-BE49-F238E27FC236}">
                <a16:creationId xmlns:a16="http://schemas.microsoft.com/office/drawing/2014/main" id="{52E5C40A-C8BD-4219-A327-C0316A4BEEBB}"/>
              </a:ext>
            </a:extLst>
          </p:cNvPr>
          <p:cNvSpPr txBox="1"/>
          <p:nvPr/>
        </p:nvSpPr>
        <p:spPr>
          <a:xfrm>
            <a:off x="3667124" y="3076653"/>
            <a:ext cx="7724774" cy="369332"/>
          </a:xfrm>
          <a:prstGeom prst="rect">
            <a:avLst/>
          </a:prstGeom>
          <a:noFill/>
          <a:ln>
            <a:solidFill>
              <a:schemeClr val="accent1"/>
            </a:solidFill>
          </a:ln>
        </p:spPr>
        <p:txBody>
          <a:bodyPr wrap="square" rtlCol="0">
            <a:spAutoFit/>
          </a:bodyPr>
          <a:lstStyle/>
          <a:p>
            <a:r>
              <a:rPr lang="de-DE" dirty="0" err="1"/>
              <a:t>contains</a:t>
            </a:r>
            <a:r>
              <a:rPr lang="de-DE" dirty="0"/>
              <a:t> report </a:t>
            </a:r>
            <a:r>
              <a:rPr lang="de-DE" dirty="0" err="1"/>
              <a:t>layouts</a:t>
            </a:r>
            <a:r>
              <a:rPr lang="de-DE" dirty="0"/>
              <a:t> </a:t>
            </a:r>
            <a:r>
              <a:rPr lang="de-DE" dirty="0" err="1"/>
              <a:t>to</a:t>
            </a:r>
            <a:r>
              <a:rPr lang="de-DE" dirty="0"/>
              <a:t> </a:t>
            </a:r>
            <a:r>
              <a:rPr lang="de-DE" dirty="0" err="1"/>
              <a:t>be</a:t>
            </a:r>
            <a:r>
              <a:rPr lang="de-DE" dirty="0"/>
              <a:t> </a:t>
            </a:r>
            <a:r>
              <a:rPr lang="de-DE" dirty="0" err="1"/>
              <a:t>published</a:t>
            </a:r>
            <a:r>
              <a:rPr lang="de-DE" dirty="0"/>
              <a:t> (</a:t>
            </a:r>
            <a:r>
              <a:rPr lang="de-DE" dirty="0" err="1"/>
              <a:t>c.f</a:t>
            </a:r>
            <a:r>
              <a:rPr lang="de-DE" dirty="0"/>
              <a:t>. </a:t>
            </a:r>
            <a:r>
              <a:rPr lang="de-DE" dirty="0" err="1"/>
              <a:t>below</a:t>
            </a:r>
            <a:r>
              <a:rPr lang="de-DE" dirty="0"/>
              <a:t>.)</a:t>
            </a:r>
          </a:p>
        </p:txBody>
      </p:sp>
      <p:sp>
        <p:nvSpPr>
          <p:cNvPr id="42" name="Textfeld 41">
            <a:extLst>
              <a:ext uri="{FF2B5EF4-FFF2-40B4-BE49-F238E27FC236}">
                <a16:creationId xmlns:a16="http://schemas.microsoft.com/office/drawing/2014/main" id="{DB211508-F95E-4F3F-8DB3-19793E333ED4}"/>
              </a:ext>
            </a:extLst>
          </p:cNvPr>
          <p:cNvSpPr txBox="1"/>
          <p:nvPr/>
        </p:nvSpPr>
        <p:spPr>
          <a:xfrm>
            <a:off x="3667124" y="3602634"/>
            <a:ext cx="7724774" cy="369332"/>
          </a:xfrm>
          <a:prstGeom prst="rect">
            <a:avLst/>
          </a:prstGeom>
          <a:noFill/>
          <a:ln>
            <a:solidFill>
              <a:schemeClr val="accent1"/>
            </a:solidFill>
          </a:ln>
        </p:spPr>
        <p:txBody>
          <a:bodyPr wrap="square" rtlCol="0">
            <a:spAutoFit/>
          </a:bodyPr>
          <a:lstStyle/>
          <a:p>
            <a:r>
              <a:rPr lang="de-DE" dirty="0" err="1"/>
              <a:t>organizes</a:t>
            </a:r>
            <a:r>
              <a:rPr lang="de-DE" dirty="0"/>
              <a:t> </a:t>
            </a:r>
            <a:r>
              <a:rPr lang="de-DE" dirty="0" err="1"/>
              <a:t>the</a:t>
            </a:r>
            <a:r>
              <a:rPr lang="de-DE" dirty="0"/>
              <a:t> </a:t>
            </a:r>
            <a:r>
              <a:rPr lang="de-DE" dirty="0" err="1"/>
              <a:t>actual</a:t>
            </a:r>
            <a:r>
              <a:rPr lang="de-DE" dirty="0"/>
              <a:t> </a:t>
            </a:r>
            <a:r>
              <a:rPr lang="de-DE" dirty="0" err="1"/>
              <a:t>program</a:t>
            </a:r>
            <a:r>
              <a:rPr lang="de-DE" dirty="0"/>
              <a:t> </a:t>
            </a:r>
            <a:r>
              <a:rPr lang="de-DE" dirty="0" err="1"/>
              <a:t>files</a:t>
            </a:r>
            <a:r>
              <a:rPr lang="de-DE" dirty="0"/>
              <a:t>, </a:t>
            </a:r>
            <a:r>
              <a:rPr lang="de-DE" dirty="0" err="1"/>
              <a:t>distinguishes</a:t>
            </a:r>
            <a:r>
              <a:rPr lang="de-DE" dirty="0"/>
              <a:t> …</a:t>
            </a:r>
          </a:p>
        </p:txBody>
      </p:sp>
      <p:sp>
        <p:nvSpPr>
          <p:cNvPr id="43" name="Textfeld 42">
            <a:extLst>
              <a:ext uri="{FF2B5EF4-FFF2-40B4-BE49-F238E27FC236}">
                <a16:creationId xmlns:a16="http://schemas.microsoft.com/office/drawing/2014/main" id="{E5812B4B-22E0-43ED-8265-AD846647F204}"/>
              </a:ext>
            </a:extLst>
          </p:cNvPr>
          <p:cNvSpPr txBox="1"/>
          <p:nvPr/>
        </p:nvSpPr>
        <p:spPr>
          <a:xfrm>
            <a:off x="3667124" y="3980807"/>
            <a:ext cx="7724774" cy="338554"/>
          </a:xfrm>
          <a:prstGeom prst="rect">
            <a:avLst/>
          </a:prstGeom>
          <a:noFill/>
          <a:ln>
            <a:solidFill>
              <a:schemeClr val="accent1"/>
            </a:solidFill>
          </a:ln>
        </p:spPr>
        <p:txBody>
          <a:bodyPr wrap="square" rtlCol="0">
            <a:spAutoFit/>
          </a:bodyPr>
          <a:lstStyle/>
          <a:p>
            <a:r>
              <a:rPr lang="de-DE" sz="1600" dirty="0"/>
              <a:t>      „</a:t>
            </a:r>
            <a:r>
              <a:rPr lang="de-DE" sz="1600" dirty="0" err="1"/>
              <a:t>main</a:t>
            </a:r>
            <a:r>
              <a:rPr lang="de-DE" sz="1600" dirty="0"/>
              <a:t>“: </a:t>
            </a:r>
            <a:r>
              <a:rPr lang="de-DE" sz="1600" dirty="0" err="1"/>
              <a:t>distinguishes</a:t>
            </a:r>
            <a:r>
              <a:rPr lang="de-DE" sz="1600" dirty="0"/>
              <a:t> </a:t>
            </a:r>
            <a:r>
              <a:rPr lang="de-DE" sz="1600" dirty="0" err="1"/>
              <a:t>object</a:t>
            </a:r>
            <a:r>
              <a:rPr lang="de-DE" sz="1600" dirty="0"/>
              <a:t> </a:t>
            </a:r>
            <a:r>
              <a:rPr lang="de-DE" sz="1600" dirty="0" err="1"/>
              <a:t>types</a:t>
            </a:r>
            <a:r>
              <a:rPr lang="de-DE" sz="1600" dirty="0"/>
              <a:t> via </a:t>
            </a:r>
            <a:r>
              <a:rPr lang="de-DE" sz="1600" dirty="0" err="1"/>
              <a:t>subfolder</a:t>
            </a:r>
            <a:r>
              <a:rPr lang="de-DE" sz="1600" dirty="0"/>
              <a:t> </a:t>
            </a:r>
            <a:r>
              <a:rPr lang="de-DE" sz="1600" dirty="0" err="1"/>
              <a:t>structure</a:t>
            </a:r>
            <a:r>
              <a:rPr lang="de-DE" sz="1600" dirty="0"/>
              <a:t> &lt;type&gt;</a:t>
            </a:r>
          </a:p>
        </p:txBody>
      </p:sp>
      <p:sp>
        <p:nvSpPr>
          <p:cNvPr id="44" name="Textfeld 43">
            <a:extLst>
              <a:ext uri="{FF2B5EF4-FFF2-40B4-BE49-F238E27FC236}">
                <a16:creationId xmlns:a16="http://schemas.microsoft.com/office/drawing/2014/main" id="{3C8591FB-E90E-4E79-830B-7560C5AFFD29}"/>
              </a:ext>
            </a:extLst>
          </p:cNvPr>
          <p:cNvSpPr txBox="1"/>
          <p:nvPr/>
        </p:nvSpPr>
        <p:spPr>
          <a:xfrm>
            <a:off x="3667125" y="4644479"/>
            <a:ext cx="7724772" cy="338554"/>
          </a:xfrm>
          <a:prstGeom prst="rect">
            <a:avLst/>
          </a:prstGeom>
          <a:noFill/>
          <a:ln>
            <a:solidFill>
              <a:schemeClr val="accent1"/>
            </a:solidFill>
          </a:ln>
        </p:spPr>
        <p:txBody>
          <a:bodyPr wrap="square" rtlCol="0">
            <a:spAutoFit/>
          </a:bodyPr>
          <a:lstStyle/>
          <a:p>
            <a:r>
              <a:rPr lang="de-DE" sz="1600" dirty="0"/>
              <a:t>      „</a:t>
            </a:r>
            <a:r>
              <a:rPr lang="de-DE" sz="1600" dirty="0" err="1"/>
              <a:t>test</a:t>
            </a:r>
            <a:r>
              <a:rPr lang="de-DE" sz="1600" dirty="0"/>
              <a:t>“: </a:t>
            </a:r>
            <a:r>
              <a:rPr lang="de-DE" sz="1600" dirty="0" err="1"/>
              <a:t>contains</a:t>
            </a:r>
            <a:r>
              <a:rPr lang="de-DE" sz="1600" dirty="0"/>
              <a:t> </a:t>
            </a:r>
            <a:r>
              <a:rPr lang="de-DE" sz="1600" dirty="0" err="1"/>
              <a:t>test</a:t>
            </a:r>
            <a:r>
              <a:rPr lang="de-DE" sz="1600" dirty="0"/>
              <a:t> </a:t>
            </a:r>
            <a:r>
              <a:rPr lang="de-DE" sz="1600" dirty="0" err="1"/>
              <a:t>codeunits</a:t>
            </a:r>
            <a:r>
              <a:rPr lang="de-DE" sz="1600" dirty="0"/>
              <a:t> per GAP</a:t>
            </a:r>
          </a:p>
        </p:txBody>
      </p:sp>
      <p:sp>
        <p:nvSpPr>
          <p:cNvPr id="45" name="Textfeld 44">
            <a:extLst>
              <a:ext uri="{FF2B5EF4-FFF2-40B4-BE49-F238E27FC236}">
                <a16:creationId xmlns:a16="http://schemas.microsoft.com/office/drawing/2014/main" id="{8ED6D89D-DEEE-446B-8BDB-4F2DF3F43DCF}"/>
              </a:ext>
            </a:extLst>
          </p:cNvPr>
          <p:cNvSpPr txBox="1"/>
          <p:nvPr/>
        </p:nvSpPr>
        <p:spPr>
          <a:xfrm>
            <a:off x="3667124" y="4328810"/>
            <a:ext cx="7724773" cy="307777"/>
          </a:xfrm>
          <a:prstGeom prst="rect">
            <a:avLst/>
          </a:prstGeom>
          <a:solidFill>
            <a:srgbClr val="FFFF00"/>
          </a:solidFill>
          <a:ln>
            <a:solidFill>
              <a:schemeClr val="accent1"/>
            </a:solidFill>
          </a:ln>
        </p:spPr>
        <p:txBody>
          <a:bodyPr wrap="square" rtlCol="0">
            <a:spAutoFit/>
          </a:bodyPr>
          <a:lstStyle/>
          <a:p>
            <a:r>
              <a:rPr lang="de-DE" sz="1400" dirty="0"/>
              <a:t>                 &lt;type&gt; </a:t>
            </a:r>
            <a:r>
              <a:rPr lang="de-DE" sz="1400" dirty="0" err="1"/>
              <a:t>folders</a:t>
            </a:r>
            <a:r>
              <a:rPr lang="de-DE" sz="1400" dirty="0"/>
              <a:t>: </a:t>
            </a:r>
            <a:r>
              <a:rPr lang="de-DE" sz="1400" dirty="0" err="1"/>
              <a:t>contains</a:t>
            </a:r>
            <a:r>
              <a:rPr lang="de-DE" sz="1400" dirty="0"/>
              <a:t>    </a:t>
            </a:r>
            <a:r>
              <a:rPr lang="de-DE" sz="1400" b="1" dirty="0" err="1">
                <a:solidFill>
                  <a:srgbClr val="FF0000"/>
                </a:solidFill>
              </a:rPr>
              <a:t>agent</a:t>
            </a:r>
            <a:r>
              <a:rPr lang="de-DE" sz="1400" b="1" dirty="0">
                <a:solidFill>
                  <a:srgbClr val="FF0000"/>
                </a:solidFill>
              </a:rPr>
              <a:t> </a:t>
            </a:r>
            <a:r>
              <a:rPr lang="de-DE" sz="1400" b="1" dirty="0" err="1">
                <a:solidFill>
                  <a:srgbClr val="FF0000"/>
                </a:solidFill>
              </a:rPr>
              <a:t>object</a:t>
            </a:r>
            <a:r>
              <a:rPr lang="de-DE" sz="1400" b="1" dirty="0">
                <a:solidFill>
                  <a:srgbClr val="FF0000"/>
                </a:solidFill>
              </a:rPr>
              <a:t> </a:t>
            </a:r>
            <a:r>
              <a:rPr lang="de-DE" sz="1400" b="1" dirty="0" err="1">
                <a:solidFill>
                  <a:srgbClr val="FF0000"/>
                </a:solidFill>
              </a:rPr>
              <a:t>folders</a:t>
            </a:r>
            <a:r>
              <a:rPr lang="de-DE" sz="1400" b="1" dirty="0">
                <a:solidFill>
                  <a:srgbClr val="FF0000"/>
                </a:solidFill>
              </a:rPr>
              <a:t>   </a:t>
            </a:r>
            <a:r>
              <a:rPr lang="de-DE" sz="1400" dirty="0"/>
              <a:t> (</a:t>
            </a:r>
            <a:r>
              <a:rPr lang="de-DE" sz="1400" dirty="0" err="1"/>
              <a:t>location</a:t>
            </a:r>
            <a:r>
              <a:rPr lang="de-DE" sz="1400" dirty="0"/>
              <a:t> </a:t>
            </a:r>
            <a:r>
              <a:rPr lang="de-DE" sz="1400" dirty="0" err="1"/>
              <a:t>of</a:t>
            </a:r>
            <a:r>
              <a:rPr lang="de-DE" sz="1400" dirty="0"/>
              <a:t> </a:t>
            </a:r>
            <a:r>
              <a:rPr lang="de-DE" sz="1400" dirty="0" err="1"/>
              <a:t>program</a:t>
            </a:r>
            <a:r>
              <a:rPr lang="de-DE" sz="1400" dirty="0"/>
              <a:t> </a:t>
            </a:r>
            <a:r>
              <a:rPr lang="de-DE" sz="1400" dirty="0" err="1"/>
              <a:t>files</a:t>
            </a:r>
            <a:r>
              <a:rPr lang="de-DE" sz="1400" dirty="0"/>
              <a:t>, </a:t>
            </a:r>
            <a:r>
              <a:rPr lang="de-DE" sz="1400" dirty="0" err="1">
                <a:sym typeface="Wingdings" panose="05000000000000000000" pitchFamily="2" charset="2"/>
              </a:rPr>
              <a:t>c.f</a:t>
            </a:r>
            <a:r>
              <a:rPr lang="de-DE" sz="1400" dirty="0">
                <a:sym typeface="Wingdings" panose="05000000000000000000" pitchFamily="2" charset="2"/>
              </a:rPr>
              <a:t>. </a:t>
            </a:r>
            <a:r>
              <a:rPr lang="de-DE" sz="1400" dirty="0" err="1">
                <a:sym typeface="Wingdings" panose="05000000000000000000" pitchFamily="2" charset="2"/>
              </a:rPr>
              <a:t>below</a:t>
            </a:r>
            <a:r>
              <a:rPr lang="de-DE" sz="1400" dirty="0">
                <a:sym typeface="Wingdings" panose="05000000000000000000" pitchFamily="2" charset="2"/>
              </a:rPr>
              <a:t>)</a:t>
            </a:r>
            <a:endParaRPr lang="de-DE" sz="1400" dirty="0"/>
          </a:p>
        </p:txBody>
      </p:sp>
      <p:sp>
        <p:nvSpPr>
          <p:cNvPr id="46" name="Textfeld 45">
            <a:extLst>
              <a:ext uri="{FF2B5EF4-FFF2-40B4-BE49-F238E27FC236}">
                <a16:creationId xmlns:a16="http://schemas.microsoft.com/office/drawing/2014/main" id="{29263E70-9F7F-485F-B122-41FC97967C01}"/>
              </a:ext>
            </a:extLst>
          </p:cNvPr>
          <p:cNvSpPr txBox="1"/>
          <p:nvPr/>
        </p:nvSpPr>
        <p:spPr>
          <a:xfrm>
            <a:off x="3689440" y="5257913"/>
            <a:ext cx="7702456" cy="369332"/>
          </a:xfrm>
          <a:prstGeom prst="rect">
            <a:avLst/>
          </a:prstGeom>
          <a:noFill/>
          <a:ln>
            <a:solidFill>
              <a:schemeClr val="accent1"/>
            </a:solidFill>
          </a:ln>
        </p:spPr>
        <p:txBody>
          <a:bodyPr wrap="square" rtlCol="0">
            <a:spAutoFit/>
          </a:bodyPr>
          <a:lstStyle/>
          <a:p>
            <a:r>
              <a:rPr lang="de-DE" dirty="0" err="1"/>
              <a:t>contains</a:t>
            </a:r>
            <a:r>
              <a:rPr lang="de-DE" dirty="0"/>
              <a:t> </a:t>
            </a:r>
            <a:r>
              <a:rPr lang="de-DE" dirty="0" err="1"/>
              <a:t>translation</a:t>
            </a:r>
            <a:r>
              <a:rPr lang="de-DE" dirty="0"/>
              <a:t> </a:t>
            </a:r>
            <a:r>
              <a:rPr lang="de-DE" dirty="0" err="1"/>
              <a:t>file</a:t>
            </a:r>
            <a:r>
              <a:rPr lang="de-DE" dirty="0"/>
              <a:t> </a:t>
            </a:r>
            <a:r>
              <a:rPr lang="de-DE" dirty="0" err="1"/>
              <a:t>of</a:t>
            </a:r>
            <a:r>
              <a:rPr lang="de-DE" dirty="0"/>
              <a:t> </a:t>
            </a:r>
            <a:r>
              <a:rPr lang="de-DE" dirty="0" err="1"/>
              <a:t>the</a:t>
            </a:r>
            <a:r>
              <a:rPr lang="de-DE" dirty="0"/>
              <a:t> </a:t>
            </a:r>
            <a:r>
              <a:rPr lang="de-DE" dirty="0" err="1"/>
              <a:t>app</a:t>
            </a:r>
            <a:r>
              <a:rPr lang="de-DE" dirty="0"/>
              <a:t>, </a:t>
            </a:r>
            <a:r>
              <a:rPr lang="de-DE" dirty="0" err="1"/>
              <a:t>if</a:t>
            </a:r>
            <a:r>
              <a:rPr lang="de-DE" dirty="0"/>
              <a:t> </a:t>
            </a:r>
            <a:r>
              <a:rPr lang="de-DE" dirty="0" err="1"/>
              <a:t>existing</a:t>
            </a:r>
            <a:r>
              <a:rPr lang="de-DE" dirty="0"/>
              <a:t> (</a:t>
            </a:r>
            <a:r>
              <a:rPr lang="de-DE" dirty="0" err="1"/>
              <a:t>c.f</a:t>
            </a:r>
            <a:r>
              <a:rPr lang="de-DE" dirty="0"/>
              <a:t>. </a:t>
            </a:r>
            <a:r>
              <a:rPr lang="de-DE" dirty="0" err="1"/>
              <a:t>below</a:t>
            </a:r>
            <a:r>
              <a:rPr lang="de-DE" dirty="0"/>
              <a:t>.)</a:t>
            </a:r>
          </a:p>
        </p:txBody>
      </p:sp>
      <p:sp>
        <p:nvSpPr>
          <p:cNvPr id="47" name="Textfeld 46">
            <a:extLst>
              <a:ext uri="{FF2B5EF4-FFF2-40B4-BE49-F238E27FC236}">
                <a16:creationId xmlns:a16="http://schemas.microsoft.com/office/drawing/2014/main" id="{4CBEC819-82D5-45F8-964E-B504C85A10C8}"/>
              </a:ext>
            </a:extLst>
          </p:cNvPr>
          <p:cNvSpPr txBox="1"/>
          <p:nvPr/>
        </p:nvSpPr>
        <p:spPr>
          <a:xfrm>
            <a:off x="3689439" y="5840818"/>
            <a:ext cx="1075936" cy="307777"/>
          </a:xfrm>
          <a:prstGeom prst="rect">
            <a:avLst/>
          </a:prstGeom>
          <a:noFill/>
        </p:spPr>
        <p:txBody>
          <a:bodyPr wrap="none" rtlCol="0">
            <a:spAutoFit/>
          </a:bodyPr>
          <a:lstStyle/>
          <a:p>
            <a:r>
              <a:rPr lang="de-DE" sz="1400" dirty="0" err="1"/>
              <a:t>app.json</a:t>
            </a:r>
            <a:r>
              <a:rPr lang="de-DE" sz="1400" dirty="0"/>
              <a:t> </a:t>
            </a:r>
            <a:r>
              <a:rPr lang="de-DE" sz="1400" dirty="0" err="1"/>
              <a:t>file</a:t>
            </a:r>
            <a:endParaRPr lang="de-DE" sz="1400" dirty="0"/>
          </a:p>
        </p:txBody>
      </p:sp>
      <p:sp>
        <p:nvSpPr>
          <p:cNvPr id="48" name="Textfeld 47">
            <a:extLst>
              <a:ext uri="{FF2B5EF4-FFF2-40B4-BE49-F238E27FC236}">
                <a16:creationId xmlns:a16="http://schemas.microsoft.com/office/drawing/2014/main" id="{FA68703E-1468-4A00-93FA-F1867AE62AD0}"/>
              </a:ext>
            </a:extLst>
          </p:cNvPr>
          <p:cNvSpPr txBox="1"/>
          <p:nvPr/>
        </p:nvSpPr>
        <p:spPr>
          <a:xfrm>
            <a:off x="3674492" y="6223486"/>
            <a:ext cx="7457426" cy="307777"/>
          </a:xfrm>
          <a:prstGeom prst="rect">
            <a:avLst/>
          </a:prstGeom>
          <a:noFill/>
        </p:spPr>
        <p:txBody>
          <a:bodyPr wrap="none" rtlCol="0">
            <a:spAutoFit/>
          </a:bodyPr>
          <a:lstStyle/>
          <a:p>
            <a:r>
              <a:rPr lang="de-DE" sz="1400" dirty="0" err="1"/>
              <a:t>app.tags</a:t>
            </a:r>
            <a:r>
              <a:rPr lang="de-DE" sz="1400" dirty="0"/>
              <a:t> (</a:t>
            </a:r>
            <a:r>
              <a:rPr lang="de-DE" sz="1400" dirty="0" err="1"/>
              <a:t>file</a:t>
            </a:r>
            <a:r>
              <a:rPr lang="de-DE" sz="1400" dirty="0"/>
              <a:t>): </a:t>
            </a:r>
            <a:r>
              <a:rPr lang="de-DE" sz="1400" dirty="0" err="1"/>
              <a:t>contains</a:t>
            </a:r>
            <a:r>
              <a:rPr lang="de-DE" sz="1400" dirty="0"/>
              <a:t> </a:t>
            </a:r>
            <a:r>
              <a:rPr lang="de-DE" sz="1400" dirty="0" err="1"/>
              <a:t>collection</a:t>
            </a:r>
            <a:r>
              <a:rPr lang="de-DE" sz="1400" dirty="0"/>
              <a:t> </a:t>
            </a:r>
            <a:r>
              <a:rPr lang="de-DE" sz="1400" dirty="0" err="1"/>
              <a:t>of</a:t>
            </a:r>
            <a:r>
              <a:rPr lang="de-DE" sz="1400" dirty="0"/>
              <a:t> „GAP“-tags </a:t>
            </a:r>
            <a:r>
              <a:rPr lang="de-DE" sz="1400" dirty="0" err="1"/>
              <a:t>representing</a:t>
            </a:r>
            <a:r>
              <a:rPr lang="de-DE" sz="1400" dirty="0"/>
              <a:t> al GAPs </a:t>
            </a:r>
            <a:r>
              <a:rPr lang="de-DE" sz="1400" dirty="0" err="1"/>
              <a:t>implemented</a:t>
            </a:r>
            <a:r>
              <a:rPr lang="de-DE" sz="1400" dirty="0"/>
              <a:t> so </a:t>
            </a:r>
            <a:r>
              <a:rPr lang="de-DE" sz="1400" dirty="0" err="1"/>
              <a:t>far</a:t>
            </a:r>
            <a:r>
              <a:rPr lang="de-DE" sz="1400" dirty="0"/>
              <a:t>, </a:t>
            </a:r>
            <a:r>
              <a:rPr lang="de-DE" sz="1400" dirty="0" err="1"/>
              <a:t>c.f</a:t>
            </a:r>
            <a:r>
              <a:rPr lang="de-DE" sz="1400" dirty="0"/>
              <a:t>. </a:t>
            </a:r>
            <a:r>
              <a:rPr lang="de-DE" sz="1400" dirty="0" err="1"/>
              <a:t>below</a:t>
            </a:r>
            <a:endParaRPr lang="de-DE" sz="1400" dirty="0"/>
          </a:p>
        </p:txBody>
      </p:sp>
      <p:cxnSp>
        <p:nvCxnSpPr>
          <p:cNvPr id="52" name="Gerader Verbinder 51">
            <a:extLst>
              <a:ext uri="{FF2B5EF4-FFF2-40B4-BE49-F238E27FC236}">
                <a16:creationId xmlns:a16="http://schemas.microsoft.com/office/drawing/2014/main" id="{2A6CDFC5-F5F8-4FCC-A1FB-EB2765F02950}"/>
              </a:ext>
            </a:extLst>
          </p:cNvPr>
          <p:cNvCxnSpPr>
            <a:cxnSpLocks/>
            <a:endCxn id="46" idx="1"/>
          </p:cNvCxnSpPr>
          <p:nvPr/>
        </p:nvCxnSpPr>
        <p:spPr>
          <a:xfrm flipV="1">
            <a:off x="2038350" y="5442579"/>
            <a:ext cx="1651090" cy="44387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56900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de-DE" dirty="0">
                <a:solidFill>
                  <a:schemeClr val="bg2"/>
                </a:solidFill>
              </a:rPr>
              <a:t>APP </a:t>
            </a:r>
            <a:r>
              <a:rPr lang="de-DE" dirty="0" err="1">
                <a:solidFill>
                  <a:schemeClr val="bg2"/>
                </a:solidFill>
              </a:rPr>
              <a:t>Organization</a:t>
            </a:r>
            <a:r>
              <a:rPr lang="de-DE" dirty="0">
                <a:solidFill>
                  <a:schemeClr val="bg2"/>
                </a:solidFill>
              </a:rPr>
              <a:t> -  </a:t>
            </a:r>
            <a:r>
              <a:rPr lang="de-DE" dirty="0" err="1">
                <a:solidFill>
                  <a:schemeClr val="bg2"/>
                </a:solidFill>
              </a:rPr>
              <a:t>Naming</a:t>
            </a:r>
            <a:r>
              <a:rPr lang="de-DE" dirty="0">
                <a:solidFill>
                  <a:schemeClr val="bg2"/>
                </a:solidFill>
              </a:rPr>
              <a:t> </a:t>
            </a:r>
            <a:r>
              <a:rPr lang="de-DE" dirty="0" err="1">
                <a:solidFill>
                  <a:schemeClr val="bg2"/>
                </a:solidFill>
              </a:rPr>
              <a:t>Conventions</a:t>
            </a:r>
            <a:r>
              <a:rPr lang="de-DE" dirty="0">
                <a:solidFill>
                  <a:schemeClr val="bg2"/>
                </a:solidFill>
              </a:rPr>
              <a:t> Agent Folders / Files</a:t>
            </a:r>
            <a:endParaRPr lang="en-US"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64</a:t>
            </a:fld>
            <a:endParaRPr lang="de-DE" dirty="0"/>
          </a:p>
        </p:txBody>
      </p:sp>
      <p:sp>
        <p:nvSpPr>
          <p:cNvPr id="23" name="Rechteck 22">
            <a:extLst>
              <a:ext uri="{FF2B5EF4-FFF2-40B4-BE49-F238E27FC236}">
                <a16:creationId xmlns:a16="http://schemas.microsoft.com/office/drawing/2014/main" id="{CD4D02BB-9502-46F1-8BBD-DC892A7E96B6}"/>
              </a:ext>
            </a:extLst>
          </p:cNvPr>
          <p:cNvSpPr/>
          <p:nvPr/>
        </p:nvSpPr>
        <p:spPr>
          <a:xfrm>
            <a:off x="2820322" y="1802287"/>
            <a:ext cx="943276"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&lt;Type&gt;</a:t>
            </a:r>
            <a:endParaRPr lang="en-GB" dirty="0"/>
          </a:p>
        </p:txBody>
      </p:sp>
      <p:sp>
        <p:nvSpPr>
          <p:cNvPr id="24" name="Rechteck 23">
            <a:extLst>
              <a:ext uri="{FF2B5EF4-FFF2-40B4-BE49-F238E27FC236}">
                <a16:creationId xmlns:a16="http://schemas.microsoft.com/office/drawing/2014/main" id="{5954A455-4DC0-4563-B6FA-45BB3ACEB9CE}"/>
              </a:ext>
            </a:extLst>
          </p:cNvPr>
          <p:cNvSpPr/>
          <p:nvPr/>
        </p:nvSpPr>
        <p:spPr>
          <a:xfrm>
            <a:off x="4198546" y="1802287"/>
            <a:ext cx="4071281"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&lt;Agent </a:t>
            </a:r>
            <a:r>
              <a:rPr lang="de-DE" dirty="0" err="1"/>
              <a:t>Object</a:t>
            </a:r>
            <a:r>
              <a:rPr lang="de-DE" dirty="0"/>
              <a:t> Name, </a:t>
            </a:r>
            <a:r>
              <a:rPr lang="de-DE" dirty="0" err="1"/>
              <a:t>abbreviated</a:t>
            </a:r>
            <a:r>
              <a:rPr lang="de-DE" dirty="0"/>
              <a:t>&gt;</a:t>
            </a:r>
            <a:endParaRPr lang="en-GB" dirty="0"/>
          </a:p>
        </p:txBody>
      </p:sp>
      <p:sp>
        <p:nvSpPr>
          <p:cNvPr id="25" name="Rechteck 24">
            <a:extLst>
              <a:ext uri="{FF2B5EF4-FFF2-40B4-BE49-F238E27FC236}">
                <a16:creationId xmlns:a16="http://schemas.microsoft.com/office/drawing/2014/main" id="{0C309707-6707-4258-B743-771585CE37CB}"/>
              </a:ext>
            </a:extLst>
          </p:cNvPr>
          <p:cNvSpPr/>
          <p:nvPr/>
        </p:nvSpPr>
        <p:spPr>
          <a:xfrm>
            <a:off x="9756246" y="1801942"/>
            <a:ext cx="1406893" cy="39704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i="1" dirty="0">
                <a:solidFill>
                  <a:srgbClr val="04276E"/>
                </a:solidFill>
              </a:rPr>
              <a:t>[.&lt;</a:t>
            </a:r>
            <a:r>
              <a:rPr lang="de-DE" i="1" dirty="0" err="1">
                <a:solidFill>
                  <a:srgbClr val="04276E"/>
                </a:solidFill>
              </a:rPr>
              <a:t>Subtype</a:t>
            </a:r>
            <a:r>
              <a:rPr lang="de-DE" i="1" dirty="0">
                <a:solidFill>
                  <a:srgbClr val="04276E"/>
                </a:solidFill>
              </a:rPr>
              <a:t>&gt;]</a:t>
            </a:r>
            <a:endParaRPr lang="en-GB" i="1" dirty="0">
              <a:solidFill>
                <a:srgbClr val="04276E"/>
              </a:solidFill>
            </a:endParaRPr>
          </a:p>
        </p:txBody>
      </p:sp>
      <p:sp>
        <p:nvSpPr>
          <p:cNvPr id="26" name="Rechteck 25">
            <a:extLst>
              <a:ext uri="{FF2B5EF4-FFF2-40B4-BE49-F238E27FC236}">
                <a16:creationId xmlns:a16="http://schemas.microsoft.com/office/drawing/2014/main" id="{53E8F2FA-8FFF-4212-A911-0C46220B18C1}"/>
              </a:ext>
            </a:extLst>
          </p:cNvPr>
          <p:cNvSpPr/>
          <p:nvPr/>
        </p:nvSpPr>
        <p:spPr>
          <a:xfrm>
            <a:off x="8309590" y="1803942"/>
            <a:ext cx="1406893" cy="39704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i="1" dirty="0">
                <a:solidFill>
                  <a:srgbClr val="04276E"/>
                </a:solidFill>
              </a:rPr>
              <a:t>[.&lt;Origin&gt;]</a:t>
            </a:r>
            <a:endParaRPr lang="en-GB" i="1" dirty="0">
              <a:solidFill>
                <a:srgbClr val="04276E"/>
              </a:solidFill>
            </a:endParaRPr>
          </a:p>
        </p:txBody>
      </p:sp>
      <p:sp>
        <p:nvSpPr>
          <p:cNvPr id="27" name="Rechteck 26">
            <a:extLst>
              <a:ext uri="{FF2B5EF4-FFF2-40B4-BE49-F238E27FC236}">
                <a16:creationId xmlns:a16="http://schemas.microsoft.com/office/drawing/2014/main" id="{3CF58FDE-5E36-4140-805E-591519DDC71D}"/>
              </a:ext>
            </a:extLst>
          </p:cNvPr>
          <p:cNvSpPr/>
          <p:nvPr/>
        </p:nvSpPr>
        <p:spPr>
          <a:xfrm>
            <a:off x="11216424" y="1801943"/>
            <a:ext cx="425116"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.al</a:t>
            </a:r>
            <a:endParaRPr lang="en-GB" dirty="0"/>
          </a:p>
        </p:txBody>
      </p:sp>
      <p:sp>
        <p:nvSpPr>
          <p:cNvPr id="28" name="Rechteck 27">
            <a:extLst>
              <a:ext uri="{FF2B5EF4-FFF2-40B4-BE49-F238E27FC236}">
                <a16:creationId xmlns:a16="http://schemas.microsoft.com/office/drawing/2014/main" id="{263FF830-DA6A-41D3-9EAE-EBEC15F44931}"/>
              </a:ext>
            </a:extLst>
          </p:cNvPr>
          <p:cNvSpPr/>
          <p:nvPr/>
        </p:nvSpPr>
        <p:spPr>
          <a:xfrm>
            <a:off x="2820322" y="1308666"/>
            <a:ext cx="943276"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&lt;Type&gt;</a:t>
            </a:r>
            <a:endParaRPr lang="en-GB" dirty="0"/>
          </a:p>
        </p:txBody>
      </p:sp>
      <p:sp>
        <p:nvSpPr>
          <p:cNvPr id="29" name="Rechteck 28">
            <a:extLst>
              <a:ext uri="{FF2B5EF4-FFF2-40B4-BE49-F238E27FC236}">
                <a16:creationId xmlns:a16="http://schemas.microsoft.com/office/drawing/2014/main" id="{B43C775D-806F-4599-8281-D37AC7B9AAAD}"/>
              </a:ext>
            </a:extLst>
          </p:cNvPr>
          <p:cNvSpPr/>
          <p:nvPr/>
        </p:nvSpPr>
        <p:spPr>
          <a:xfrm>
            <a:off x="4198546" y="1308666"/>
            <a:ext cx="4071281"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&lt;Agent </a:t>
            </a:r>
            <a:r>
              <a:rPr lang="de-DE" dirty="0" err="1"/>
              <a:t>Object</a:t>
            </a:r>
            <a:r>
              <a:rPr lang="de-DE" dirty="0"/>
              <a:t> Name, </a:t>
            </a:r>
            <a:r>
              <a:rPr lang="de-DE" dirty="0" err="1"/>
              <a:t>abbreviated</a:t>
            </a:r>
            <a:r>
              <a:rPr lang="de-DE" dirty="0"/>
              <a:t>&gt;</a:t>
            </a:r>
            <a:endParaRPr lang="en-GB" dirty="0"/>
          </a:p>
        </p:txBody>
      </p:sp>
      <p:sp>
        <p:nvSpPr>
          <p:cNvPr id="30" name="Rechteck 29">
            <a:extLst>
              <a:ext uri="{FF2B5EF4-FFF2-40B4-BE49-F238E27FC236}">
                <a16:creationId xmlns:a16="http://schemas.microsoft.com/office/drawing/2014/main" id="{FF23D4DD-6AF7-4BCA-99DE-BBD6718FE984}"/>
              </a:ext>
            </a:extLst>
          </p:cNvPr>
          <p:cNvSpPr/>
          <p:nvPr/>
        </p:nvSpPr>
        <p:spPr>
          <a:xfrm>
            <a:off x="8309591" y="1308322"/>
            <a:ext cx="1406893" cy="39704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i="1" dirty="0">
                <a:solidFill>
                  <a:srgbClr val="04276E"/>
                </a:solidFill>
              </a:rPr>
              <a:t>[.&lt;Origin&gt;]</a:t>
            </a:r>
            <a:endParaRPr lang="en-GB" i="1" dirty="0">
              <a:solidFill>
                <a:srgbClr val="04276E"/>
              </a:solidFill>
            </a:endParaRPr>
          </a:p>
        </p:txBody>
      </p:sp>
      <p:sp>
        <p:nvSpPr>
          <p:cNvPr id="31" name="Rechteck 30">
            <a:extLst>
              <a:ext uri="{FF2B5EF4-FFF2-40B4-BE49-F238E27FC236}">
                <a16:creationId xmlns:a16="http://schemas.microsoft.com/office/drawing/2014/main" id="{939C89C9-03B5-4CD6-8B85-A9D117EE2891}"/>
              </a:ext>
            </a:extLst>
          </p:cNvPr>
          <p:cNvSpPr/>
          <p:nvPr/>
        </p:nvSpPr>
        <p:spPr>
          <a:xfrm>
            <a:off x="2820322" y="2295909"/>
            <a:ext cx="943276"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CCO</a:t>
            </a:r>
            <a:endParaRPr lang="en-GB" dirty="0"/>
          </a:p>
        </p:txBody>
      </p:sp>
      <p:sp>
        <p:nvSpPr>
          <p:cNvPr id="32" name="Rechteck 31">
            <a:extLst>
              <a:ext uri="{FF2B5EF4-FFF2-40B4-BE49-F238E27FC236}">
                <a16:creationId xmlns:a16="http://schemas.microsoft.com/office/drawing/2014/main" id="{28CF5B64-5FE4-4712-A8DD-1D6C5FAF46B7}"/>
              </a:ext>
            </a:extLst>
          </p:cNvPr>
          <p:cNvSpPr/>
          <p:nvPr/>
        </p:nvSpPr>
        <p:spPr>
          <a:xfrm>
            <a:off x="5391082" y="2295909"/>
            <a:ext cx="2878745"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&lt;Agent </a:t>
            </a:r>
            <a:r>
              <a:rPr lang="de-DE" dirty="0" err="1"/>
              <a:t>Object</a:t>
            </a:r>
            <a:r>
              <a:rPr lang="de-DE" dirty="0"/>
              <a:t> Name&gt;</a:t>
            </a:r>
            <a:endParaRPr lang="en-GB" dirty="0"/>
          </a:p>
        </p:txBody>
      </p:sp>
      <p:sp>
        <p:nvSpPr>
          <p:cNvPr id="33" name="Rechteck 32">
            <a:extLst>
              <a:ext uri="{FF2B5EF4-FFF2-40B4-BE49-F238E27FC236}">
                <a16:creationId xmlns:a16="http://schemas.microsoft.com/office/drawing/2014/main" id="{09A891F6-14FC-486C-B2D6-EF678D22128A}"/>
              </a:ext>
            </a:extLst>
          </p:cNvPr>
          <p:cNvSpPr/>
          <p:nvPr/>
        </p:nvSpPr>
        <p:spPr>
          <a:xfrm>
            <a:off x="8309591" y="2295564"/>
            <a:ext cx="1406893" cy="39704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i="1" dirty="0">
                <a:solidFill>
                  <a:srgbClr val="04276E"/>
                </a:solidFill>
              </a:rPr>
              <a:t>[_+]</a:t>
            </a:r>
            <a:endParaRPr lang="en-GB" i="1" dirty="0">
              <a:solidFill>
                <a:srgbClr val="04276E"/>
              </a:solidFill>
            </a:endParaRPr>
          </a:p>
        </p:txBody>
      </p:sp>
      <p:sp>
        <p:nvSpPr>
          <p:cNvPr id="34" name="Rechteck 33">
            <a:extLst>
              <a:ext uri="{FF2B5EF4-FFF2-40B4-BE49-F238E27FC236}">
                <a16:creationId xmlns:a16="http://schemas.microsoft.com/office/drawing/2014/main" id="{DF085442-85BA-4B87-A88D-DD2DBEFCF301}"/>
              </a:ext>
            </a:extLst>
          </p:cNvPr>
          <p:cNvSpPr/>
          <p:nvPr/>
        </p:nvSpPr>
        <p:spPr>
          <a:xfrm>
            <a:off x="3792681" y="1308666"/>
            <a:ext cx="376782"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
            </a:r>
            <a:endParaRPr lang="en-GB" dirty="0"/>
          </a:p>
        </p:txBody>
      </p:sp>
      <p:sp>
        <p:nvSpPr>
          <p:cNvPr id="35" name="Rechteck 34">
            <a:extLst>
              <a:ext uri="{FF2B5EF4-FFF2-40B4-BE49-F238E27FC236}">
                <a16:creationId xmlns:a16="http://schemas.microsoft.com/office/drawing/2014/main" id="{551B0AFC-738E-4EF3-9BB4-30F6E348622F}"/>
              </a:ext>
            </a:extLst>
          </p:cNvPr>
          <p:cNvSpPr/>
          <p:nvPr/>
        </p:nvSpPr>
        <p:spPr>
          <a:xfrm>
            <a:off x="3792681" y="1802287"/>
            <a:ext cx="376782"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t>
            </a:r>
            <a:endParaRPr lang="en-GB" dirty="0"/>
          </a:p>
        </p:txBody>
      </p:sp>
      <p:sp>
        <p:nvSpPr>
          <p:cNvPr id="36" name="Rechteck 35">
            <a:extLst>
              <a:ext uri="{FF2B5EF4-FFF2-40B4-BE49-F238E27FC236}">
                <a16:creationId xmlns:a16="http://schemas.microsoft.com/office/drawing/2014/main" id="{399959B0-004C-493A-AD3C-5DFF5622F651}"/>
              </a:ext>
            </a:extLst>
          </p:cNvPr>
          <p:cNvSpPr/>
          <p:nvPr/>
        </p:nvSpPr>
        <p:spPr>
          <a:xfrm>
            <a:off x="3792885" y="2295909"/>
            <a:ext cx="1568910" cy="39704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i="1" dirty="0">
                <a:solidFill>
                  <a:srgbClr val="04276E"/>
                </a:solidFill>
              </a:rPr>
              <a:t>[Agent Type]</a:t>
            </a:r>
            <a:endParaRPr lang="en-GB" i="1" dirty="0">
              <a:solidFill>
                <a:srgbClr val="04276E"/>
              </a:solidFill>
            </a:endParaRPr>
          </a:p>
        </p:txBody>
      </p:sp>
      <p:sp>
        <p:nvSpPr>
          <p:cNvPr id="7" name="Rechteck 6">
            <a:extLst>
              <a:ext uri="{FF2B5EF4-FFF2-40B4-BE49-F238E27FC236}">
                <a16:creationId xmlns:a16="http://schemas.microsoft.com/office/drawing/2014/main" id="{0B3859EC-16B8-40CB-B40A-E37DA0488CBE}"/>
              </a:ext>
            </a:extLst>
          </p:cNvPr>
          <p:cNvSpPr/>
          <p:nvPr/>
        </p:nvSpPr>
        <p:spPr>
          <a:xfrm>
            <a:off x="294346" y="1308321"/>
            <a:ext cx="2171443" cy="397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4276E"/>
                </a:solidFill>
              </a:rPr>
              <a:t>Folder </a:t>
            </a:r>
            <a:r>
              <a:rPr lang="de-DE" dirty="0" err="1">
                <a:solidFill>
                  <a:srgbClr val="04276E"/>
                </a:solidFill>
              </a:rPr>
              <a:t>Names</a:t>
            </a:r>
            <a:endParaRPr lang="en-GB" dirty="0">
              <a:solidFill>
                <a:srgbClr val="04276E"/>
              </a:solidFill>
            </a:endParaRPr>
          </a:p>
        </p:txBody>
      </p:sp>
      <p:sp>
        <p:nvSpPr>
          <p:cNvPr id="40" name="Rechteck 39">
            <a:extLst>
              <a:ext uri="{FF2B5EF4-FFF2-40B4-BE49-F238E27FC236}">
                <a16:creationId xmlns:a16="http://schemas.microsoft.com/office/drawing/2014/main" id="{784E758D-571D-475D-B220-0AEE16C32838}"/>
              </a:ext>
            </a:extLst>
          </p:cNvPr>
          <p:cNvSpPr/>
          <p:nvPr/>
        </p:nvSpPr>
        <p:spPr>
          <a:xfrm>
            <a:off x="294346" y="1801942"/>
            <a:ext cx="2171443" cy="397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4276E"/>
                </a:solidFill>
              </a:rPr>
              <a:t>File </a:t>
            </a:r>
            <a:r>
              <a:rPr lang="de-DE" dirty="0" err="1">
                <a:solidFill>
                  <a:srgbClr val="04276E"/>
                </a:solidFill>
              </a:rPr>
              <a:t>Names</a:t>
            </a:r>
            <a:endParaRPr lang="en-GB" dirty="0">
              <a:solidFill>
                <a:srgbClr val="04276E"/>
              </a:solidFill>
            </a:endParaRPr>
          </a:p>
        </p:txBody>
      </p:sp>
      <p:sp>
        <p:nvSpPr>
          <p:cNvPr id="41" name="Rechteck 40">
            <a:extLst>
              <a:ext uri="{FF2B5EF4-FFF2-40B4-BE49-F238E27FC236}">
                <a16:creationId xmlns:a16="http://schemas.microsoft.com/office/drawing/2014/main" id="{135D477E-FF1B-466B-B18D-AF867CB2E0D7}"/>
              </a:ext>
            </a:extLst>
          </p:cNvPr>
          <p:cNvSpPr/>
          <p:nvPr/>
        </p:nvSpPr>
        <p:spPr>
          <a:xfrm>
            <a:off x="294346" y="2295563"/>
            <a:ext cx="2171443" cy="397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4276E"/>
                </a:solidFill>
              </a:rPr>
              <a:t>Object</a:t>
            </a:r>
            <a:r>
              <a:rPr lang="de-DE" dirty="0">
                <a:solidFill>
                  <a:srgbClr val="04276E"/>
                </a:solidFill>
              </a:rPr>
              <a:t> </a:t>
            </a:r>
            <a:r>
              <a:rPr lang="de-DE" dirty="0" err="1">
                <a:solidFill>
                  <a:srgbClr val="04276E"/>
                </a:solidFill>
              </a:rPr>
              <a:t>Names</a:t>
            </a:r>
            <a:endParaRPr lang="en-GB" dirty="0">
              <a:solidFill>
                <a:srgbClr val="04276E"/>
              </a:solidFill>
            </a:endParaRPr>
          </a:p>
        </p:txBody>
      </p:sp>
      <p:sp>
        <p:nvSpPr>
          <p:cNvPr id="2" name="Rechteck 1">
            <a:extLst>
              <a:ext uri="{FF2B5EF4-FFF2-40B4-BE49-F238E27FC236}">
                <a16:creationId xmlns:a16="http://schemas.microsoft.com/office/drawing/2014/main" id="{89DAFE3A-D239-4DFC-A873-DF1F7BC16CB9}"/>
              </a:ext>
            </a:extLst>
          </p:cNvPr>
          <p:cNvSpPr/>
          <p:nvPr/>
        </p:nvSpPr>
        <p:spPr>
          <a:xfrm>
            <a:off x="4783878" y="3429000"/>
            <a:ext cx="6806669" cy="48094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chemeClr val="accent6">
                    <a:lumMod val="40000"/>
                    <a:lumOff val="60000"/>
                  </a:schemeClr>
                </a:solidFill>
              </a:rPr>
              <a:t>denotes</a:t>
            </a:r>
            <a:r>
              <a:rPr lang="de-DE" sz="1200" dirty="0">
                <a:solidFill>
                  <a:schemeClr val="accent6">
                    <a:lumMod val="40000"/>
                    <a:lumOff val="60000"/>
                  </a:schemeClr>
                </a:solidFill>
              </a:rPr>
              <a:t> </a:t>
            </a:r>
            <a:r>
              <a:rPr lang="de-DE" sz="1200" dirty="0" err="1">
                <a:solidFill>
                  <a:schemeClr val="accent6">
                    <a:lumMod val="40000"/>
                    <a:lumOff val="60000"/>
                  </a:schemeClr>
                </a:solidFill>
              </a:rPr>
              <a:t>the</a:t>
            </a:r>
            <a:r>
              <a:rPr lang="de-DE" sz="1200" dirty="0">
                <a:solidFill>
                  <a:schemeClr val="accent6">
                    <a:lumMod val="40000"/>
                    <a:lumOff val="60000"/>
                  </a:schemeClr>
                </a:solidFill>
              </a:rPr>
              <a:t> </a:t>
            </a:r>
            <a:r>
              <a:rPr lang="de-DE" sz="1200" dirty="0" err="1">
                <a:solidFill>
                  <a:schemeClr val="accent6">
                    <a:lumMod val="40000"/>
                    <a:lumOff val="60000"/>
                  </a:schemeClr>
                </a:solidFill>
              </a:rPr>
              <a:t>Object</a:t>
            </a:r>
            <a:r>
              <a:rPr lang="de-DE" sz="1200" dirty="0">
                <a:solidFill>
                  <a:schemeClr val="accent6">
                    <a:lumMod val="40000"/>
                    <a:lumOff val="60000"/>
                  </a:schemeClr>
                </a:solidFill>
              </a:rPr>
              <a:t> Type </a:t>
            </a:r>
            <a:r>
              <a:rPr lang="de-DE" sz="1200" dirty="0" err="1">
                <a:solidFill>
                  <a:schemeClr val="accent6">
                    <a:lumMod val="40000"/>
                    <a:lumOff val="60000"/>
                  </a:schemeClr>
                </a:solidFill>
              </a:rPr>
              <a:t>of</a:t>
            </a:r>
            <a:r>
              <a:rPr lang="de-DE" sz="1200" dirty="0">
                <a:solidFill>
                  <a:schemeClr val="accent6">
                    <a:lumMod val="40000"/>
                    <a:lumOff val="60000"/>
                  </a:schemeClr>
                </a:solidFill>
              </a:rPr>
              <a:t> </a:t>
            </a:r>
            <a:r>
              <a:rPr lang="de-DE" sz="1200" dirty="0" err="1">
                <a:solidFill>
                  <a:schemeClr val="accent6">
                    <a:lumMod val="40000"/>
                    <a:lumOff val="60000"/>
                  </a:schemeClr>
                </a:solidFill>
              </a:rPr>
              <a:t>the</a:t>
            </a:r>
            <a:r>
              <a:rPr lang="de-DE" sz="1200" dirty="0">
                <a:solidFill>
                  <a:schemeClr val="accent6">
                    <a:lumMod val="40000"/>
                    <a:lumOff val="60000"/>
                  </a:schemeClr>
                </a:solidFill>
              </a:rPr>
              <a:t> source </a:t>
            </a:r>
            <a:r>
              <a:rPr lang="de-DE" sz="1200" dirty="0" err="1">
                <a:solidFill>
                  <a:schemeClr val="accent6">
                    <a:lumMod val="40000"/>
                    <a:lumOff val="60000"/>
                  </a:schemeClr>
                </a:solidFill>
              </a:rPr>
              <a:t>Object</a:t>
            </a:r>
            <a:endParaRPr lang="de-DE" sz="1200" dirty="0">
              <a:solidFill>
                <a:schemeClr val="accent6">
                  <a:lumMod val="40000"/>
                  <a:lumOff val="60000"/>
                </a:schemeClr>
              </a:solidFill>
            </a:endParaRPr>
          </a:p>
          <a:p>
            <a:r>
              <a:rPr lang="de-DE" sz="1200" dirty="0" err="1">
                <a:solidFill>
                  <a:schemeClr val="accent6">
                    <a:lumMod val="40000"/>
                    <a:lumOff val="60000"/>
                  </a:schemeClr>
                </a:solidFill>
              </a:rPr>
              <a:t>could</a:t>
            </a:r>
            <a:r>
              <a:rPr lang="de-DE" sz="1200" dirty="0">
                <a:solidFill>
                  <a:schemeClr val="accent6">
                    <a:lumMod val="40000"/>
                    <a:lumOff val="60000"/>
                  </a:schemeClr>
                </a:solidFill>
              </a:rPr>
              <a:t> </a:t>
            </a:r>
            <a:r>
              <a:rPr lang="de-DE" sz="1200" dirty="0" err="1">
                <a:solidFill>
                  <a:schemeClr val="accent6">
                    <a:lumMod val="40000"/>
                    <a:lumOff val="60000"/>
                  </a:schemeClr>
                </a:solidFill>
              </a:rPr>
              <a:t>be</a:t>
            </a:r>
            <a:r>
              <a:rPr lang="de-DE" sz="1200" dirty="0">
                <a:solidFill>
                  <a:schemeClr val="accent6">
                    <a:lumMod val="40000"/>
                    <a:lumOff val="60000"/>
                  </a:schemeClr>
                </a:solidFill>
              </a:rPr>
              <a:t> TAB, PAG, REP, COD, …</a:t>
            </a:r>
            <a:endParaRPr lang="en-GB" sz="1200" dirty="0">
              <a:solidFill>
                <a:schemeClr val="accent6">
                  <a:lumMod val="40000"/>
                  <a:lumOff val="60000"/>
                </a:schemeClr>
              </a:solidFill>
            </a:endParaRPr>
          </a:p>
        </p:txBody>
      </p:sp>
      <p:sp>
        <p:nvSpPr>
          <p:cNvPr id="44" name="Rechteck 43">
            <a:extLst>
              <a:ext uri="{FF2B5EF4-FFF2-40B4-BE49-F238E27FC236}">
                <a16:creationId xmlns:a16="http://schemas.microsoft.com/office/drawing/2014/main" id="{24D99B5F-2232-498D-B636-D159C32CC6BE}"/>
              </a:ext>
            </a:extLst>
          </p:cNvPr>
          <p:cNvSpPr/>
          <p:nvPr/>
        </p:nvSpPr>
        <p:spPr>
          <a:xfrm>
            <a:off x="2820322" y="3429000"/>
            <a:ext cx="1819385" cy="48094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accent6">
                    <a:lumMod val="40000"/>
                    <a:lumOff val="60000"/>
                  </a:schemeClr>
                </a:solidFill>
              </a:rPr>
              <a:t>Type</a:t>
            </a:r>
            <a:endParaRPr lang="en-GB" sz="1200" dirty="0">
              <a:solidFill>
                <a:schemeClr val="accent6">
                  <a:lumMod val="40000"/>
                  <a:lumOff val="60000"/>
                </a:schemeClr>
              </a:solidFill>
            </a:endParaRPr>
          </a:p>
        </p:txBody>
      </p:sp>
      <p:sp>
        <p:nvSpPr>
          <p:cNvPr id="45" name="Rechteck 44">
            <a:extLst>
              <a:ext uri="{FF2B5EF4-FFF2-40B4-BE49-F238E27FC236}">
                <a16:creationId xmlns:a16="http://schemas.microsoft.com/office/drawing/2014/main" id="{8A5F40BC-449B-4A6F-A592-939C88264145}"/>
              </a:ext>
            </a:extLst>
          </p:cNvPr>
          <p:cNvSpPr/>
          <p:nvPr/>
        </p:nvSpPr>
        <p:spPr>
          <a:xfrm>
            <a:off x="4783878" y="3973245"/>
            <a:ext cx="6806669" cy="72000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chemeClr val="accent6">
                    <a:lumMod val="40000"/>
                    <a:lumOff val="60000"/>
                  </a:schemeClr>
                </a:solidFill>
              </a:rPr>
              <a:t>means</a:t>
            </a:r>
            <a:r>
              <a:rPr lang="de-DE" sz="1200" dirty="0">
                <a:solidFill>
                  <a:schemeClr val="accent6">
                    <a:lumMod val="40000"/>
                    <a:lumOff val="60000"/>
                  </a:schemeClr>
                </a:solidFill>
              </a:rPr>
              <a:t> </a:t>
            </a:r>
            <a:r>
              <a:rPr lang="de-DE" sz="1200" dirty="0" err="1">
                <a:solidFill>
                  <a:schemeClr val="accent6">
                    <a:lumMod val="40000"/>
                    <a:lumOff val="60000"/>
                  </a:schemeClr>
                </a:solidFill>
              </a:rPr>
              <a:t>without</a:t>
            </a:r>
            <a:r>
              <a:rPr lang="de-DE" sz="1200" dirty="0">
                <a:solidFill>
                  <a:schemeClr val="accent6">
                    <a:lumMod val="40000"/>
                    <a:lumOff val="60000"/>
                  </a:schemeClr>
                </a:solidFill>
              </a:rPr>
              <a:t> </a:t>
            </a:r>
            <a:r>
              <a:rPr lang="de-DE" sz="1200" dirty="0" err="1">
                <a:solidFill>
                  <a:schemeClr val="accent6">
                    <a:lumMod val="40000"/>
                    <a:lumOff val="60000"/>
                  </a:schemeClr>
                </a:solidFill>
              </a:rPr>
              <a:t>spaces</a:t>
            </a:r>
            <a:r>
              <a:rPr lang="de-DE" sz="1200" dirty="0">
                <a:solidFill>
                  <a:schemeClr val="accent6">
                    <a:lumMod val="40000"/>
                    <a:lumOff val="60000"/>
                  </a:schemeClr>
                </a:solidFill>
              </a:rPr>
              <a:t> …,</a:t>
            </a:r>
          </a:p>
          <a:p>
            <a:r>
              <a:rPr lang="de-DE" sz="1200" dirty="0" err="1">
                <a:solidFill>
                  <a:schemeClr val="accent6">
                    <a:lumMod val="40000"/>
                    <a:lumOff val="60000"/>
                  </a:schemeClr>
                </a:solidFill>
              </a:rPr>
              <a:t>as</a:t>
            </a:r>
            <a:r>
              <a:rPr lang="de-DE" sz="1200" dirty="0">
                <a:solidFill>
                  <a:schemeClr val="accent6">
                    <a:lumMod val="40000"/>
                    <a:lumOff val="60000"/>
                  </a:schemeClr>
                </a:solidFill>
              </a:rPr>
              <a:t> </a:t>
            </a:r>
            <a:r>
              <a:rPr lang="de-DE" sz="1200" dirty="0" err="1">
                <a:solidFill>
                  <a:schemeClr val="accent6">
                    <a:lumMod val="40000"/>
                    <a:lumOff val="60000"/>
                  </a:schemeClr>
                </a:solidFill>
              </a:rPr>
              <a:t>suggested</a:t>
            </a:r>
            <a:r>
              <a:rPr lang="de-DE" sz="1200" dirty="0">
                <a:solidFill>
                  <a:schemeClr val="accent6">
                    <a:lumMod val="40000"/>
                    <a:lumOff val="60000"/>
                  </a:schemeClr>
                </a:solidFill>
              </a:rPr>
              <a:t> </a:t>
            </a:r>
            <a:r>
              <a:rPr lang="de-DE" sz="1200" dirty="0" err="1">
                <a:solidFill>
                  <a:schemeClr val="accent6">
                    <a:lumMod val="40000"/>
                    <a:lumOff val="60000"/>
                  </a:schemeClr>
                </a:solidFill>
              </a:rPr>
              <a:t>as</a:t>
            </a:r>
            <a:r>
              <a:rPr lang="de-DE" sz="1200" dirty="0">
                <a:solidFill>
                  <a:schemeClr val="accent6">
                    <a:lumMod val="40000"/>
                    <a:lumOff val="60000"/>
                  </a:schemeClr>
                </a:solidFill>
              </a:rPr>
              <a:t> Variable Name </a:t>
            </a:r>
            <a:r>
              <a:rPr lang="de-DE" sz="1200" dirty="0" err="1">
                <a:solidFill>
                  <a:schemeClr val="accent6">
                    <a:lumMod val="40000"/>
                    <a:lumOff val="60000"/>
                  </a:schemeClr>
                </a:solidFill>
              </a:rPr>
              <a:t>by</a:t>
            </a:r>
            <a:r>
              <a:rPr lang="de-DE" sz="1200" dirty="0">
                <a:solidFill>
                  <a:schemeClr val="accent6">
                    <a:lumMod val="40000"/>
                    <a:lumOff val="60000"/>
                  </a:schemeClr>
                </a:solidFill>
              </a:rPr>
              <a:t> </a:t>
            </a:r>
            <a:r>
              <a:rPr lang="de-DE" sz="1200" dirty="0" err="1">
                <a:solidFill>
                  <a:schemeClr val="accent6">
                    <a:lumMod val="40000"/>
                    <a:lumOff val="60000"/>
                  </a:schemeClr>
                </a:solidFill>
              </a:rPr>
              <a:t>the</a:t>
            </a:r>
            <a:r>
              <a:rPr lang="de-DE" sz="1200" dirty="0">
                <a:solidFill>
                  <a:schemeClr val="accent6">
                    <a:lumMod val="40000"/>
                    <a:lumOff val="60000"/>
                  </a:schemeClr>
                </a:solidFill>
              </a:rPr>
              <a:t> </a:t>
            </a:r>
            <a:r>
              <a:rPr lang="de-DE" sz="1200" dirty="0" err="1">
                <a:solidFill>
                  <a:schemeClr val="accent6">
                    <a:lumMod val="40000"/>
                    <a:lumOff val="60000"/>
                  </a:schemeClr>
                </a:solidFill>
              </a:rPr>
              <a:t>Object</a:t>
            </a:r>
            <a:r>
              <a:rPr lang="de-DE" sz="1200" dirty="0">
                <a:solidFill>
                  <a:schemeClr val="accent6">
                    <a:lumMod val="40000"/>
                    <a:lumOff val="60000"/>
                  </a:schemeClr>
                </a:solidFill>
              </a:rPr>
              <a:t> Designer</a:t>
            </a:r>
          </a:p>
          <a:p>
            <a:r>
              <a:rPr lang="de-DE" sz="1200" dirty="0">
                <a:solidFill>
                  <a:schemeClr val="accent6">
                    <a:lumMod val="40000"/>
                    <a:lumOff val="60000"/>
                  </a:schemeClr>
                </a:solidFill>
              </a:rPr>
              <a:t>„</a:t>
            </a:r>
            <a:r>
              <a:rPr lang="de-DE" sz="1200" dirty="0" err="1">
                <a:solidFill>
                  <a:schemeClr val="accent6">
                    <a:lumMod val="40000"/>
                    <a:lumOff val="60000"/>
                  </a:schemeClr>
                </a:solidFill>
              </a:rPr>
              <a:t>Purchase</a:t>
            </a:r>
            <a:r>
              <a:rPr lang="de-DE" sz="1200" dirty="0">
                <a:solidFill>
                  <a:schemeClr val="accent6">
                    <a:lumMod val="40000"/>
                    <a:lumOff val="60000"/>
                  </a:schemeClr>
                </a:solidFill>
              </a:rPr>
              <a:t> Header </a:t>
            </a:r>
            <a:r>
              <a:rPr lang="de-DE" sz="1200" dirty="0">
                <a:solidFill>
                  <a:schemeClr val="accent6">
                    <a:lumMod val="40000"/>
                    <a:lumOff val="60000"/>
                  </a:schemeClr>
                </a:solidFill>
                <a:sym typeface="Wingdings" panose="05000000000000000000" pitchFamily="2" charset="2"/>
              </a:rPr>
              <a:t> </a:t>
            </a:r>
            <a:r>
              <a:rPr lang="de-DE" sz="1200" dirty="0" err="1">
                <a:solidFill>
                  <a:schemeClr val="accent6">
                    <a:lumMod val="40000"/>
                    <a:lumOff val="60000"/>
                  </a:schemeClr>
                </a:solidFill>
                <a:sym typeface="Wingdings" panose="05000000000000000000" pitchFamily="2" charset="2"/>
              </a:rPr>
              <a:t>PurchaseHeader</a:t>
            </a:r>
            <a:r>
              <a:rPr lang="de-DE" sz="1200" dirty="0">
                <a:solidFill>
                  <a:schemeClr val="accent6">
                    <a:lumMod val="40000"/>
                    <a:lumOff val="60000"/>
                  </a:schemeClr>
                </a:solidFill>
                <a:sym typeface="Wingdings" panose="05000000000000000000" pitchFamily="2" charset="2"/>
              </a:rPr>
              <a:t>“</a:t>
            </a:r>
            <a:endParaRPr lang="en-GB" sz="1200" dirty="0">
              <a:solidFill>
                <a:schemeClr val="accent6">
                  <a:lumMod val="40000"/>
                  <a:lumOff val="60000"/>
                </a:schemeClr>
              </a:solidFill>
            </a:endParaRPr>
          </a:p>
        </p:txBody>
      </p:sp>
      <p:sp>
        <p:nvSpPr>
          <p:cNvPr id="46" name="Rechteck 45">
            <a:extLst>
              <a:ext uri="{FF2B5EF4-FFF2-40B4-BE49-F238E27FC236}">
                <a16:creationId xmlns:a16="http://schemas.microsoft.com/office/drawing/2014/main" id="{6908EA72-67E7-4A42-8C1F-9069430AC190}"/>
              </a:ext>
            </a:extLst>
          </p:cNvPr>
          <p:cNvSpPr/>
          <p:nvPr/>
        </p:nvSpPr>
        <p:spPr>
          <a:xfrm>
            <a:off x="2820322" y="3973245"/>
            <a:ext cx="1819385" cy="720000"/>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accent6">
                    <a:lumMod val="40000"/>
                    <a:lumOff val="60000"/>
                  </a:schemeClr>
                </a:solidFill>
              </a:rPr>
              <a:t>„</a:t>
            </a:r>
            <a:r>
              <a:rPr lang="de-DE" sz="1200" dirty="0" err="1">
                <a:solidFill>
                  <a:schemeClr val="accent6">
                    <a:lumMod val="40000"/>
                    <a:lumOff val="60000"/>
                  </a:schemeClr>
                </a:solidFill>
              </a:rPr>
              <a:t>abbreviated</a:t>
            </a:r>
            <a:r>
              <a:rPr lang="de-DE" sz="1200" dirty="0">
                <a:solidFill>
                  <a:schemeClr val="accent6">
                    <a:lumMod val="40000"/>
                    <a:lumOff val="60000"/>
                  </a:schemeClr>
                </a:solidFill>
              </a:rPr>
              <a:t>“</a:t>
            </a:r>
            <a:endParaRPr lang="en-GB" sz="1200" dirty="0">
              <a:solidFill>
                <a:schemeClr val="accent6">
                  <a:lumMod val="40000"/>
                  <a:lumOff val="60000"/>
                </a:schemeClr>
              </a:solidFill>
            </a:endParaRPr>
          </a:p>
        </p:txBody>
      </p:sp>
      <p:sp>
        <p:nvSpPr>
          <p:cNvPr id="47" name="Rechteck 46">
            <a:extLst>
              <a:ext uri="{FF2B5EF4-FFF2-40B4-BE49-F238E27FC236}">
                <a16:creationId xmlns:a16="http://schemas.microsoft.com/office/drawing/2014/main" id="{BCBF06CF-3A16-4C0C-80A0-B6956FE7F521}"/>
              </a:ext>
            </a:extLst>
          </p:cNvPr>
          <p:cNvSpPr/>
          <p:nvPr/>
        </p:nvSpPr>
        <p:spPr>
          <a:xfrm>
            <a:off x="4783878" y="5169565"/>
            <a:ext cx="6806669" cy="36512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chemeClr val="accent6">
                    <a:lumMod val="40000"/>
                    <a:lumOff val="60000"/>
                  </a:schemeClr>
                </a:solidFill>
              </a:rPr>
              <a:t>[„“, „ext“, „code“];        „ext“ </a:t>
            </a:r>
            <a:r>
              <a:rPr lang="de-DE" sz="1200" dirty="0" err="1">
                <a:solidFill>
                  <a:schemeClr val="accent6">
                    <a:lumMod val="40000"/>
                    <a:lumOff val="60000"/>
                  </a:schemeClr>
                </a:solidFill>
              </a:rPr>
              <a:t>for</a:t>
            </a:r>
            <a:r>
              <a:rPr lang="de-DE" sz="1200" dirty="0">
                <a:solidFill>
                  <a:schemeClr val="accent6">
                    <a:lumMod val="40000"/>
                    <a:lumOff val="60000"/>
                  </a:schemeClr>
                </a:solidFill>
              </a:rPr>
              <a:t> </a:t>
            </a:r>
            <a:r>
              <a:rPr lang="de-DE" sz="1200" dirty="0" err="1">
                <a:solidFill>
                  <a:schemeClr val="accent6">
                    <a:lumMod val="40000"/>
                    <a:lumOff val="60000"/>
                  </a:schemeClr>
                </a:solidFill>
              </a:rPr>
              <a:t>extension</a:t>
            </a:r>
            <a:r>
              <a:rPr lang="de-DE" sz="1200" dirty="0">
                <a:solidFill>
                  <a:schemeClr val="accent6">
                    <a:lumMod val="40000"/>
                    <a:lumOff val="60000"/>
                  </a:schemeClr>
                </a:solidFill>
              </a:rPr>
              <a:t> </a:t>
            </a:r>
            <a:r>
              <a:rPr lang="de-DE" sz="1200" dirty="0" err="1">
                <a:solidFill>
                  <a:schemeClr val="accent6">
                    <a:lumMod val="40000"/>
                    <a:lumOff val="60000"/>
                  </a:schemeClr>
                </a:solidFill>
              </a:rPr>
              <a:t>objects</a:t>
            </a:r>
            <a:r>
              <a:rPr lang="de-DE" sz="1200" dirty="0">
                <a:solidFill>
                  <a:schemeClr val="accent6">
                    <a:lumMod val="40000"/>
                    <a:lumOff val="60000"/>
                  </a:schemeClr>
                </a:solidFill>
              </a:rPr>
              <a:t>;          „code“ </a:t>
            </a:r>
            <a:r>
              <a:rPr lang="de-DE" sz="1200" dirty="0" err="1">
                <a:solidFill>
                  <a:schemeClr val="accent6">
                    <a:lumMod val="40000"/>
                    <a:lumOff val="60000"/>
                  </a:schemeClr>
                </a:solidFill>
              </a:rPr>
              <a:t>for</a:t>
            </a:r>
            <a:r>
              <a:rPr lang="de-DE" sz="1200" dirty="0">
                <a:solidFill>
                  <a:schemeClr val="accent6">
                    <a:lumMod val="40000"/>
                    <a:lumOff val="60000"/>
                  </a:schemeClr>
                </a:solidFill>
              </a:rPr>
              <a:t> </a:t>
            </a:r>
            <a:r>
              <a:rPr lang="de-DE" sz="1200" dirty="0" err="1">
                <a:solidFill>
                  <a:srgbClr val="FF0000"/>
                </a:solidFill>
              </a:rPr>
              <a:t>Object</a:t>
            </a:r>
            <a:r>
              <a:rPr lang="de-DE" sz="1200" dirty="0">
                <a:solidFill>
                  <a:schemeClr val="accent6">
                    <a:lumMod val="40000"/>
                    <a:lumOff val="60000"/>
                  </a:schemeClr>
                </a:solidFill>
              </a:rPr>
              <a:t> Codeunits</a:t>
            </a:r>
            <a:endParaRPr lang="en-GB" sz="1200" dirty="0">
              <a:solidFill>
                <a:schemeClr val="accent6">
                  <a:lumMod val="40000"/>
                  <a:lumOff val="60000"/>
                </a:schemeClr>
              </a:solidFill>
            </a:endParaRPr>
          </a:p>
        </p:txBody>
      </p:sp>
      <p:sp>
        <p:nvSpPr>
          <p:cNvPr id="48" name="Rechteck 47">
            <a:extLst>
              <a:ext uri="{FF2B5EF4-FFF2-40B4-BE49-F238E27FC236}">
                <a16:creationId xmlns:a16="http://schemas.microsoft.com/office/drawing/2014/main" id="{3E6F0FDD-0022-4BB5-99A7-B2D37F6FF72F}"/>
              </a:ext>
            </a:extLst>
          </p:cNvPr>
          <p:cNvSpPr/>
          <p:nvPr/>
        </p:nvSpPr>
        <p:spPr>
          <a:xfrm>
            <a:off x="2820322" y="5169565"/>
            <a:ext cx="1819385" cy="36512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err="1">
                <a:solidFill>
                  <a:schemeClr val="accent6">
                    <a:lumMod val="40000"/>
                    <a:lumOff val="60000"/>
                  </a:schemeClr>
                </a:solidFill>
              </a:rPr>
              <a:t>Subtype</a:t>
            </a:r>
            <a:endParaRPr lang="en-GB" sz="1200" dirty="0">
              <a:solidFill>
                <a:schemeClr val="accent6">
                  <a:lumMod val="40000"/>
                  <a:lumOff val="60000"/>
                </a:schemeClr>
              </a:solidFill>
            </a:endParaRPr>
          </a:p>
        </p:txBody>
      </p:sp>
      <p:sp>
        <p:nvSpPr>
          <p:cNvPr id="49" name="Rechteck 48">
            <a:extLst>
              <a:ext uri="{FF2B5EF4-FFF2-40B4-BE49-F238E27FC236}">
                <a16:creationId xmlns:a16="http://schemas.microsoft.com/office/drawing/2014/main" id="{2469D9EA-AFFD-4225-9696-8F4B9D850E17}"/>
              </a:ext>
            </a:extLst>
          </p:cNvPr>
          <p:cNvSpPr/>
          <p:nvPr/>
        </p:nvSpPr>
        <p:spPr>
          <a:xfrm>
            <a:off x="4783878" y="4748559"/>
            <a:ext cx="6806669" cy="36512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chemeClr val="accent6">
                    <a:lumMod val="40000"/>
                    <a:lumOff val="60000"/>
                  </a:schemeClr>
                </a:solidFill>
              </a:rPr>
              <a:t>[„“,“cc“];             „“ </a:t>
            </a:r>
            <a:r>
              <a:rPr lang="de-DE" sz="1200" dirty="0" err="1">
                <a:solidFill>
                  <a:schemeClr val="accent6">
                    <a:lumMod val="40000"/>
                    <a:lumOff val="60000"/>
                  </a:schemeClr>
                </a:solidFill>
              </a:rPr>
              <a:t>if</a:t>
            </a:r>
            <a:r>
              <a:rPr lang="de-DE" sz="1200" dirty="0">
                <a:solidFill>
                  <a:schemeClr val="accent6">
                    <a:lumMod val="40000"/>
                    <a:lumOff val="60000"/>
                  </a:schemeClr>
                </a:solidFill>
              </a:rPr>
              <a:t> </a:t>
            </a:r>
            <a:r>
              <a:rPr lang="de-DE" sz="1200" dirty="0" err="1">
                <a:solidFill>
                  <a:schemeClr val="accent6">
                    <a:lumMod val="40000"/>
                    <a:lumOff val="60000"/>
                  </a:schemeClr>
                </a:solidFill>
              </a:rPr>
              <a:t>Object</a:t>
            </a:r>
            <a:r>
              <a:rPr lang="de-DE" sz="1200" dirty="0">
                <a:solidFill>
                  <a:schemeClr val="accent6">
                    <a:lumMod val="40000"/>
                    <a:lumOff val="60000"/>
                  </a:schemeClr>
                </a:solidFill>
              </a:rPr>
              <a:t> </a:t>
            </a:r>
            <a:r>
              <a:rPr lang="de-DE" sz="1200" dirty="0" err="1">
                <a:solidFill>
                  <a:schemeClr val="accent6">
                    <a:lumMod val="40000"/>
                    <a:lumOff val="60000"/>
                  </a:schemeClr>
                </a:solidFill>
              </a:rPr>
              <a:t>is</a:t>
            </a:r>
            <a:r>
              <a:rPr lang="de-DE" sz="1200" dirty="0">
                <a:solidFill>
                  <a:schemeClr val="accent6">
                    <a:lumMod val="40000"/>
                    <a:lumOff val="60000"/>
                  </a:schemeClr>
                </a:solidFill>
              </a:rPr>
              <a:t> </a:t>
            </a:r>
            <a:r>
              <a:rPr lang="de-DE" sz="1200" dirty="0" err="1">
                <a:solidFill>
                  <a:schemeClr val="accent6">
                    <a:lumMod val="40000"/>
                    <a:lumOff val="60000"/>
                  </a:schemeClr>
                </a:solidFill>
              </a:rPr>
              <a:t>app</a:t>
            </a:r>
            <a:r>
              <a:rPr lang="de-DE" sz="1200" dirty="0">
                <a:solidFill>
                  <a:schemeClr val="accent6">
                    <a:lumMod val="40000"/>
                    <a:lumOff val="60000"/>
                  </a:schemeClr>
                </a:solidFill>
              </a:rPr>
              <a:t>-external         „cc“ </a:t>
            </a:r>
            <a:r>
              <a:rPr lang="de-DE" sz="1200" dirty="0" err="1">
                <a:solidFill>
                  <a:schemeClr val="accent6">
                    <a:lumMod val="40000"/>
                    <a:lumOff val="60000"/>
                  </a:schemeClr>
                </a:solidFill>
              </a:rPr>
              <a:t>if</a:t>
            </a:r>
            <a:r>
              <a:rPr lang="de-DE" sz="1200" dirty="0">
                <a:solidFill>
                  <a:schemeClr val="accent6">
                    <a:lumMod val="40000"/>
                    <a:lumOff val="60000"/>
                  </a:schemeClr>
                </a:solidFill>
              </a:rPr>
              <a:t> </a:t>
            </a:r>
            <a:r>
              <a:rPr lang="de-DE" sz="1200" dirty="0" err="1">
                <a:solidFill>
                  <a:schemeClr val="accent6">
                    <a:lumMod val="40000"/>
                    <a:lumOff val="60000"/>
                  </a:schemeClr>
                </a:solidFill>
              </a:rPr>
              <a:t>Object</a:t>
            </a:r>
            <a:r>
              <a:rPr lang="de-DE" sz="1200" dirty="0">
                <a:solidFill>
                  <a:schemeClr val="accent6">
                    <a:lumMod val="40000"/>
                    <a:lumOff val="60000"/>
                  </a:schemeClr>
                </a:solidFill>
              </a:rPr>
              <a:t> </a:t>
            </a:r>
            <a:r>
              <a:rPr lang="de-DE" sz="1200" dirty="0" err="1">
                <a:solidFill>
                  <a:schemeClr val="accent6">
                    <a:lumMod val="40000"/>
                    <a:lumOff val="60000"/>
                  </a:schemeClr>
                </a:solidFill>
              </a:rPr>
              <a:t>is</a:t>
            </a:r>
            <a:r>
              <a:rPr lang="de-DE" sz="1200" dirty="0">
                <a:solidFill>
                  <a:schemeClr val="accent6">
                    <a:lumMod val="40000"/>
                    <a:lumOff val="60000"/>
                  </a:schemeClr>
                </a:solidFill>
              </a:rPr>
              <a:t> </a:t>
            </a:r>
            <a:r>
              <a:rPr lang="de-DE" sz="1200" dirty="0" err="1">
                <a:solidFill>
                  <a:schemeClr val="accent6">
                    <a:lumMod val="40000"/>
                    <a:lumOff val="60000"/>
                  </a:schemeClr>
                </a:solidFill>
              </a:rPr>
              <a:t>app</a:t>
            </a:r>
            <a:r>
              <a:rPr lang="de-DE" sz="1200" dirty="0">
                <a:solidFill>
                  <a:schemeClr val="accent6">
                    <a:lumMod val="40000"/>
                    <a:lumOff val="60000"/>
                  </a:schemeClr>
                </a:solidFill>
              </a:rPr>
              <a:t> </a:t>
            </a:r>
            <a:r>
              <a:rPr lang="de-DE" sz="1200" dirty="0" err="1">
                <a:solidFill>
                  <a:schemeClr val="accent6">
                    <a:lumMod val="40000"/>
                    <a:lumOff val="60000"/>
                  </a:schemeClr>
                </a:solidFill>
              </a:rPr>
              <a:t>object</a:t>
            </a:r>
            <a:endParaRPr lang="de-DE" sz="1200" dirty="0">
              <a:solidFill>
                <a:schemeClr val="accent6">
                  <a:lumMod val="40000"/>
                  <a:lumOff val="60000"/>
                </a:schemeClr>
              </a:solidFill>
            </a:endParaRPr>
          </a:p>
        </p:txBody>
      </p:sp>
      <p:sp>
        <p:nvSpPr>
          <p:cNvPr id="50" name="Rechteck 49">
            <a:extLst>
              <a:ext uri="{FF2B5EF4-FFF2-40B4-BE49-F238E27FC236}">
                <a16:creationId xmlns:a16="http://schemas.microsoft.com/office/drawing/2014/main" id="{359A20C3-D6F5-4E5F-8D4C-5BE4BF5570A8}"/>
              </a:ext>
            </a:extLst>
          </p:cNvPr>
          <p:cNvSpPr/>
          <p:nvPr/>
        </p:nvSpPr>
        <p:spPr>
          <a:xfrm>
            <a:off x="2820322" y="4748559"/>
            <a:ext cx="1819385" cy="36512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accent6">
                    <a:lumMod val="40000"/>
                    <a:lumOff val="60000"/>
                  </a:schemeClr>
                </a:solidFill>
              </a:rPr>
              <a:t>Origin</a:t>
            </a:r>
            <a:endParaRPr lang="en-GB" sz="1200" dirty="0">
              <a:solidFill>
                <a:schemeClr val="accent6">
                  <a:lumMod val="40000"/>
                  <a:lumOff val="60000"/>
                </a:schemeClr>
              </a:solidFill>
            </a:endParaRPr>
          </a:p>
        </p:txBody>
      </p:sp>
      <p:sp>
        <p:nvSpPr>
          <p:cNvPr id="51" name="Rechteck 50">
            <a:extLst>
              <a:ext uri="{FF2B5EF4-FFF2-40B4-BE49-F238E27FC236}">
                <a16:creationId xmlns:a16="http://schemas.microsoft.com/office/drawing/2014/main" id="{9BE3304C-8980-4345-83C8-CE5A174977B3}"/>
              </a:ext>
            </a:extLst>
          </p:cNvPr>
          <p:cNvSpPr/>
          <p:nvPr/>
        </p:nvSpPr>
        <p:spPr>
          <a:xfrm>
            <a:off x="4783878" y="6015883"/>
            <a:ext cx="6806669" cy="36512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accent6">
                    <a:lumMod val="40000"/>
                    <a:lumOff val="60000"/>
                  </a:schemeClr>
                </a:solidFill>
              </a:rPr>
              <a:t>indicates in object names that the object extends a standard object.</a:t>
            </a:r>
            <a:endParaRPr lang="de-DE" sz="1200" dirty="0">
              <a:solidFill>
                <a:schemeClr val="accent6">
                  <a:lumMod val="40000"/>
                  <a:lumOff val="60000"/>
                </a:schemeClr>
              </a:solidFill>
            </a:endParaRPr>
          </a:p>
        </p:txBody>
      </p:sp>
      <p:sp>
        <p:nvSpPr>
          <p:cNvPr id="52" name="Rechteck 51">
            <a:extLst>
              <a:ext uri="{FF2B5EF4-FFF2-40B4-BE49-F238E27FC236}">
                <a16:creationId xmlns:a16="http://schemas.microsoft.com/office/drawing/2014/main" id="{6124FB14-48E6-487A-8F19-BE19CB3A29FC}"/>
              </a:ext>
            </a:extLst>
          </p:cNvPr>
          <p:cNvSpPr/>
          <p:nvPr/>
        </p:nvSpPr>
        <p:spPr>
          <a:xfrm>
            <a:off x="2820322" y="6015883"/>
            <a:ext cx="1819385" cy="36512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accent6">
                    <a:lumMod val="40000"/>
                    <a:lumOff val="60000"/>
                  </a:schemeClr>
                </a:solidFill>
              </a:rPr>
              <a:t>Appendix „+“</a:t>
            </a:r>
            <a:endParaRPr lang="en-GB" sz="1200" dirty="0">
              <a:solidFill>
                <a:schemeClr val="accent6">
                  <a:lumMod val="40000"/>
                  <a:lumOff val="60000"/>
                </a:schemeClr>
              </a:solidFill>
            </a:endParaRPr>
          </a:p>
        </p:txBody>
      </p:sp>
      <p:sp>
        <p:nvSpPr>
          <p:cNvPr id="37" name="Rechteck 36">
            <a:extLst>
              <a:ext uri="{FF2B5EF4-FFF2-40B4-BE49-F238E27FC236}">
                <a16:creationId xmlns:a16="http://schemas.microsoft.com/office/drawing/2014/main" id="{85347BC1-3860-4BC4-8346-60C9336EC85B}"/>
              </a:ext>
            </a:extLst>
          </p:cNvPr>
          <p:cNvSpPr/>
          <p:nvPr/>
        </p:nvSpPr>
        <p:spPr>
          <a:xfrm>
            <a:off x="4783878" y="5592724"/>
            <a:ext cx="6806669" cy="36512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accent6">
                    <a:lumMod val="40000"/>
                    <a:lumOff val="60000"/>
                  </a:schemeClr>
                </a:solidFill>
              </a:rPr>
              <a:t>Used for Object CUs only: indicates the type of the related object [T, P, R, X, C, …]</a:t>
            </a:r>
            <a:endParaRPr lang="de-DE" sz="1200" dirty="0">
              <a:solidFill>
                <a:schemeClr val="accent6">
                  <a:lumMod val="40000"/>
                  <a:lumOff val="60000"/>
                </a:schemeClr>
              </a:solidFill>
            </a:endParaRPr>
          </a:p>
        </p:txBody>
      </p:sp>
      <p:sp>
        <p:nvSpPr>
          <p:cNvPr id="38" name="Rechteck 37">
            <a:extLst>
              <a:ext uri="{FF2B5EF4-FFF2-40B4-BE49-F238E27FC236}">
                <a16:creationId xmlns:a16="http://schemas.microsoft.com/office/drawing/2014/main" id="{7D9CB90D-DFED-4CE9-AE40-91761DE5930A}"/>
              </a:ext>
            </a:extLst>
          </p:cNvPr>
          <p:cNvSpPr/>
          <p:nvPr/>
        </p:nvSpPr>
        <p:spPr>
          <a:xfrm>
            <a:off x="2820322" y="5592724"/>
            <a:ext cx="1819385" cy="36512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accent6">
                    <a:lumMod val="40000"/>
                    <a:lumOff val="60000"/>
                  </a:schemeClr>
                </a:solidFill>
              </a:rPr>
              <a:t>„Agent Type“</a:t>
            </a:r>
            <a:endParaRPr lang="en-GB" sz="1200" dirty="0">
              <a:solidFill>
                <a:schemeClr val="accent6">
                  <a:lumMod val="40000"/>
                  <a:lumOff val="60000"/>
                </a:schemeClr>
              </a:solidFill>
            </a:endParaRPr>
          </a:p>
        </p:txBody>
      </p:sp>
      <p:sp>
        <p:nvSpPr>
          <p:cNvPr id="39" name="Rechteck 38">
            <a:extLst>
              <a:ext uri="{FF2B5EF4-FFF2-40B4-BE49-F238E27FC236}">
                <a16:creationId xmlns:a16="http://schemas.microsoft.com/office/drawing/2014/main" id="{ACBCC8E2-FA45-4589-9B68-F66726F37E8C}"/>
              </a:ext>
            </a:extLst>
          </p:cNvPr>
          <p:cNvSpPr/>
          <p:nvPr/>
        </p:nvSpPr>
        <p:spPr>
          <a:xfrm>
            <a:off x="2820322" y="2794268"/>
            <a:ext cx="5449505"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&lt;Folder Name&gt;</a:t>
            </a:r>
            <a:endParaRPr lang="en-GB" dirty="0"/>
          </a:p>
        </p:txBody>
      </p:sp>
      <p:sp>
        <p:nvSpPr>
          <p:cNvPr id="42" name="Rechteck 41">
            <a:extLst>
              <a:ext uri="{FF2B5EF4-FFF2-40B4-BE49-F238E27FC236}">
                <a16:creationId xmlns:a16="http://schemas.microsoft.com/office/drawing/2014/main" id="{E17CFA3C-3E5B-4598-A953-1C736E60C38E}"/>
              </a:ext>
            </a:extLst>
          </p:cNvPr>
          <p:cNvSpPr/>
          <p:nvPr/>
        </p:nvSpPr>
        <p:spPr>
          <a:xfrm>
            <a:off x="8309590" y="2794267"/>
            <a:ext cx="1406893"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.log</a:t>
            </a:r>
            <a:endParaRPr lang="en-GB" dirty="0">
              <a:solidFill>
                <a:schemeClr val="bg1"/>
              </a:solidFill>
            </a:endParaRPr>
          </a:p>
        </p:txBody>
      </p:sp>
      <p:sp>
        <p:nvSpPr>
          <p:cNvPr id="43" name="Rechteck 42">
            <a:extLst>
              <a:ext uri="{FF2B5EF4-FFF2-40B4-BE49-F238E27FC236}">
                <a16:creationId xmlns:a16="http://schemas.microsoft.com/office/drawing/2014/main" id="{CE079AF0-E77B-4249-817C-95A0292CC9D8}"/>
              </a:ext>
            </a:extLst>
          </p:cNvPr>
          <p:cNvSpPr/>
          <p:nvPr/>
        </p:nvSpPr>
        <p:spPr>
          <a:xfrm>
            <a:off x="294346" y="2794267"/>
            <a:ext cx="2171443" cy="397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4276E"/>
                </a:solidFill>
              </a:rPr>
              <a:t>Log File</a:t>
            </a:r>
            <a:endParaRPr lang="en-GB" dirty="0">
              <a:solidFill>
                <a:srgbClr val="04276E"/>
              </a:solidFill>
            </a:endParaRPr>
          </a:p>
        </p:txBody>
      </p:sp>
      <p:sp>
        <p:nvSpPr>
          <p:cNvPr id="5" name="Textfeld 4">
            <a:extLst>
              <a:ext uri="{FF2B5EF4-FFF2-40B4-BE49-F238E27FC236}">
                <a16:creationId xmlns:a16="http://schemas.microsoft.com/office/drawing/2014/main" id="{4EF8DAFB-690B-4EA4-8B39-A9F7DA0AAA02}"/>
              </a:ext>
            </a:extLst>
          </p:cNvPr>
          <p:cNvSpPr txBox="1"/>
          <p:nvPr/>
        </p:nvSpPr>
        <p:spPr>
          <a:xfrm>
            <a:off x="9786153" y="2840261"/>
            <a:ext cx="2653497" cy="307777"/>
          </a:xfrm>
          <a:prstGeom prst="rect">
            <a:avLst/>
          </a:prstGeom>
          <a:noFill/>
        </p:spPr>
        <p:txBody>
          <a:bodyPr wrap="square" rtlCol="0">
            <a:spAutoFit/>
          </a:bodyPr>
          <a:lstStyle/>
          <a:p>
            <a:r>
              <a:rPr lang="de-DE" sz="1400" dirty="0"/>
              <a:t>(</a:t>
            </a:r>
            <a:r>
              <a:rPr lang="de-DE" sz="1400" dirty="0" err="1"/>
              <a:t>for</a:t>
            </a:r>
            <a:r>
              <a:rPr lang="de-DE" sz="1400" dirty="0"/>
              <a:t> </a:t>
            </a:r>
            <a:r>
              <a:rPr lang="de-DE" sz="1400" dirty="0" err="1"/>
              <a:t>docu-purposes</a:t>
            </a:r>
            <a:r>
              <a:rPr lang="de-DE" sz="1400" dirty="0"/>
              <a:t>,  </a:t>
            </a:r>
            <a:r>
              <a:rPr lang="de-DE" sz="1400" dirty="0" err="1"/>
              <a:t>c.f</a:t>
            </a:r>
            <a:r>
              <a:rPr lang="de-DE" sz="1400" dirty="0"/>
              <a:t>. </a:t>
            </a:r>
            <a:r>
              <a:rPr lang="de-DE" sz="1400" dirty="0" err="1"/>
              <a:t>below</a:t>
            </a:r>
            <a:r>
              <a:rPr lang="de-DE" sz="1400" dirty="0"/>
              <a:t>)</a:t>
            </a:r>
            <a:endParaRPr lang="en-GB" sz="1400" dirty="0"/>
          </a:p>
        </p:txBody>
      </p:sp>
    </p:spTree>
    <p:extLst>
      <p:ext uri="{BB962C8B-B14F-4D97-AF65-F5344CB8AC3E}">
        <p14:creationId xmlns:p14="http://schemas.microsoft.com/office/powerpoint/2010/main" val="428547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2" grpId="0" animBg="1"/>
      <p:bldP spid="44" grpId="0" animBg="1"/>
      <p:bldP spid="45" grpId="0" animBg="1"/>
      <p:bldP spid="46" grpId="0" animBg="1"/>
      <p:bldP spid="47" grpId="0" animBg="1"/>
      <p:bldP spid="48" grpId="0" animBg="1"/>
      <p:bldP spid="49" grpId="0" animBg="1"/>
      <p:bldP spid="50" grpId="0" animBg="1"/>
      <p:bldP spid="51" grpId="0" animBg="1"/>
      <p:bldP spid="52" grpId="0" animBg="1"/>
      <p:bldP spid="37" grpId="0" animBg="1"/>
      <p:bldP spid="38" grpId="0" animBg="1"/>
      <p:bldP spid="39" grpId="0" animBg="1"/>
      <p:bldP spid="42" grpId="0" animBg="1"/>
      <p:bldP spid="43" grpId="0" animBg="1"/>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 </a:t>
            </a:r>
            <a:r>
              <a:rPr lang="de-DE" dirty="0">
                <a:solidFill>
                  <a:schemeClr val="bg2"/>
                </a:solidFill>
              </a:rPr>
              <a:t>APP </a:t>
            </a:r>
            <a:r>
              <a:rPr lang="de-DE" dirty="0" err="1">
                <a:solidFill>
                  <a:schemeClr val="bg2"/>
                </a:solidFill>
              </a:rPr>
              <a:t>Organization</a:t>
            </a:r>
            <a:r>
              <a:rPr lang="de-DE" dirty="0">
                <a:solidFill>
                  <a:schemeClr val="bg2"/>
                </a:solidFill>
              </a:rPr>
              <a:t> -  </a:t>
            </a:r>
            <a:r>
              <a:rPr lang="de-DE" dirty="0" err="1">
                <a:solidFill>
                  <a:schemeClr val="bg2"/>
                </a:solidFill>
              </a:rPr>
              <a:t>Naming</a:t>
            </a:r>
            <a:r>
              <a:rPr lang="de-DE" dirty="0">
                <a:solidFill>
                  <a:schemeClr val="bg2"/>
                </a:solidFill>
              </a:rPr>
              <a:t> </a:t>
            </a:r>
            <a:r>
              <a:rPr lang="de-DE" dirty="0" err="1">
                <a:solidFill>
                  <a:schemeClr val="bg2"/>
                </a:solidFill>
              </a:rPr>
              <a:t>Conventions</a:t>
            </a:r>
            <a:r>
              <a:rPr lang="de-DE" dirty="0">
                <a:solidFill>
                  <a:schemeClr val="bg2"/>
                </a:solidFill>
              </a:rPr>
              <a:t>:</a:t>
            </a:r>
            <a:r>
              <a:rPr lang="en-US" dirty="0">
                <a:solidFill>
                  <a:schemeClr val="bg2"/>
                </a:solidFill>
                <a:sym typeface="Wingdings" panose="05000000000000000000" pitchFamily="2" charset="2"/>
              </a:rPr>
              <a:t> Examples</a:t>
            </a:r>
            <a:r>
              <a:rPr lang="en-US" dirty="0">
                <a:solidFill>
                  <a:schemeClr val="bg2"/>
                </a:solidFill>
              </a:rPr>
              <a:t>)</a:t>
            </a: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rot="16200000">
            <a:off x="-1026236" y="5108399"/>
            <a:ext cx="2743200" cy="365125"/>
          </a:xfrm>
        </p:spPr>
        <p:txBody>
          <a:bodyPr/>
          <a:lstStyle/>
          <a:p>
            <a:r>
              <a:rPr lang="de-DE" dirty="0"/>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65</a:t>
            </a:fld>
            <a:endParaRPr lang="de-DE" dirty="0"/>
          </a:p>
        </p:txBody>
      </p:sp>
      <p:graphicFrame>
        <p:nvGraphicFramePr>
          <p:cNvPr id="2" name="Tabelle 1">
            <a:extLst>
              <a:ext uri="{FF2B5EF4-FFF2-40B4-BE49-F238E27FC236}">
                <a16:creationId xmlns:a16="http://schemas.microsoft.com/office/drawing/2014/main" id="{F427C5F6-C95E-402F-B8CF-5F2B092E998E}"/>
              </a:ext>
            </a:extLst>
          </p:cNvPr>
          <p:cNvGraphicFramePr>
            <a:graphicFrameLocks noGrp="1"/>
          </p:cNvGraphicFramePr>
          <p:nvPr>
            <p:extLst>
              <p:ext uri="{D42A27DB-BD31-4B8C-83A1-F6EECF244321}">
                <p14:modId xmlns:p14="http://schemas.microsoft.com/office/powerpoint/2010/main" val="2044287872"/>
              </p:ext>
            </p:extLst>
          </p:nvPr>
        </p:nvGraphicFramePr>
        <p:xfrm>
          <a:off x="812800" y="738911"/>
          <a:ext cx="10084812" cy="6088996"/>
        </p:xfrm>
        <a:graphic>
          <a:graphicData uri="http://schemas.openxmlformats.org/drawingml/2006/table">
            <a:tbl>
              <a:tblPr/>
              <a:tblGrid>
                <a:gridCol w="2265306">
                  <a:extLst>
                    <a:ext uri="{9D8B030D-6E8A-4147-A177-3AD203B41FA5}">
                      <a16:colId xmlns:a16="http://schemas.microsoft.com/office/drawing/2014/main" val="2194093937"/>
                    </a:ext>
                  </a:extLst>
                </a:gridCol>
                <a:gridCol w="3049517">
                  <a:extLst>
                    <a:ext uri="{9D8B030D-6E8A-4147-A177-3AD203B41FA5}">
                      <a16:colId xmlns:a16="http://schemas.microsoft.com/office/drawing/2014/main" val="2115247699"/>
                    </a:ext>
                  </a:extLst>
                </a:gridCol>
                <a:gridCol w="2637906">
                  <a:extLst>
                    <a:ext uri="{9D8B030D-6E8A-4147-A177-3AD203B41FA5}">
                      <a16:colId xmlns:a16="http://schemas.microsoft.com/office/drawing/2014/main" val="3127040719"/>
                    </a:ext>
                  </a:extLst>
                </a:gridCol>
                <a:gridCol w="2132083">
                  <a:extLst>
                    <a:ext uri="{9D8B030D-6E8A-4147-A177-3AD203B41FA5}">
                      <a16:colId xmlns:a16="http://schemas.microsoft.com/office/drawing/2014/main" val="1160544306"/>
                    </a:ext>
                  </a:extLst>
                </a:gridCol>
              </a:tblGrid>
              <a:tr h="251651">
                <a:tc>
                  <a:txBody>
                    <a:bodyPr/>
                    <a:lstStyle/>
                    <a:p>
                      <a:pPr marL="0" marR="0" fontAlgn="t">
                        <a:spcBef>
                          <a:spcPts val="0"/>
                        </a:spcBef>
                        <a:spcAft>
                          <a:spcPts val="0"/>
                        </a:spcAft>
                      </a:pPr>
                      <a:r>
                        <a:rPr lang="de-DE" sz="1200" b="1" dirty="0" err="1">
                          <a:solidFill>
                            <a:srgbClr val="FFFFFF"/>
                          </a:solidFill>
                          <a:effectLst/>
                          <a:latin typeface="Calibri" panose="020F0502020204030204" pitchFamily="34" charset="0"/>
                        </a:rPr>
                        <a:t>Object</a:t>
                      </a:r>
                      <a:endParaRPr lang="de-DE" sz="1200" dirty="0">
                        <a:solidFill>
                          <a:srgbClr val="FFFFFF"/>
                        </a:solidFill>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2060"/>
                    </a:solidFill>
                  </a:tcPr>
                </a:tc>
                <a:tc>
                  <a:txBody>
                    <a:bodyPr/>
                    <a:lstStyle/>
                    <a:p>
                      <a:pPr marL="0" marR="0" fontAlgn="t">
                        <a:spcBef>
                          <a:spcPts val="0"/>
                        </a:spcBef>
                        <a:spcAft>
                          <a:spcPts val="0"/>
                        </a:spcAft>
                      </a:pPr>
                      <a:r>
                        <a:rPr lang="de-DE" sz="1200" b="1">
                          <a:solidFill>
                            <a:srgbClr val="FFFFFF"/>
                          </a:solidFill>
                          <a:effectLst/>
                          <a:latin typeface="Calibri" panose="020F0502020204030204" pitchFamily="34" charset="0"/>
                        </a:rPr>
                        <a:t>Name of Object File</a:t>
                      </a:r>
                      <a:endParaRPr lang="de-DE" sz="1200">
                        <a:solidFill>
                          <a:srgbClr val="FFFFFF"/>
                        </a:solidFill>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2060"/>
                    </a:solidFill>
                  </a:tcPr>
                </a:tc>
                <a:tc>
                  <a:txBody>
                    <a:bodyPr/>
                    <a:lstStyle/>
                    <a:p>
                      <a:pPr marL="0" marR="0" fontAlgn="t">
                        <a:spcBef>
                          <a:spcPts val="0"/>
                        </a:spcBef>
                        <a:spcAft>
                          <a:spcPts val="0"/>
                        </a:spcAft>
                      </a:pPr>
                      <a:r>
                        <a:rPr lang="de-DE" sz="1200" b="1">
                          <a:solidFill>
                            <a:srgbClr val="FFFFFF"/>
                          </a:solidFill>
                          <a:effectLst/>
                          <a:latin typeface="Calibri" panose="020F0502020204030204" pitchFamily="34" charset="0"/>
                        </a:rPr>
                        <a:t>Name of Object</a:t>
                      </a:r>
                      <a:endParaRPr lang="de-DE" sz="1200">
                        <a:solidFill>
                          <a:srgbClr val="FFFFFF"/>
                        </a:solidFill>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2060"/>
                    </a:solidFill>
                  </a:tcPr>
                </a:tc>
                <a:tc>
                  <a:txBody>
                    <a:bodyPr/>
                    <a:lstStyle/>
                    <a:p>
                      <a:pPr marL="0" marR="0" fontAlgn="t">
                        <a:spcBef>
                          <a:spcPts val="0"/>
                        </a:spcBef>
                        <a:spcAft>
                          <a:spcPts val="0"/>
                        </a:spcAft>
                      </a:pPr>
                      <a:r>
                        <a:rPr lang="de-DE" sz="1200" b="1" dirty="0" err="1">
                          <a:solidFill>
                            <a:srgbClr val="FFFFFF"/>
                          </a:solidFill>
                          <a:effectLst/>
                          <a:latin typeface="Calibri" panose="020F0502020204030204" pitchFamily="34" charset="0"/>
                        </a:rPr>
                        <a:t>Object</a:t>
                      </a:r>
                      <a:r>
                        <a:rPr lang="de-DE" sz="1200" b="1" dirty="0">
                          <a:solidFill>
                            <a:srgbClr val="FFFFFF"/>
                          </a:solidFill>
                          <a:effectLst/>
                          <a:latin typeface="Calibri" panose="020F0502020204030204" pitchFamily="34" charset="0"/>
                        </a:rPr>
                        <a:t> Folder</a:t>
                      </a:r>
                      <a:endParaRPr lang="de-DE" sz="1200" dirty="0">
                        <a:solidFill>
                          <a:srgbClr val="FFFFFF"/>
                        </a:solidFill>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002060"/>
                    </a:solidFill>
                  </a:tcPr>
                </a:tc>
                <a:extLst>
                  <a:ext uri="{0D108BD9-81ED-4DB2-BD59-A6C34878D82A}">
                    <a16:rowId xmlns:a16="http://schemas.microsoft.com/office/drawing/2014/main" val="257325227"/>
                  </a:ext>
                </a:extLst>
              </a:tr>
              <a:tr h="588034">
                <a:tc>
                  <a:txBody>
                    <a:bodyPr/>
                    <a:lstStyle/>
                    <a:p>
                      <a:pPr marL="0" marR="0" fontAlgn="t">
                        <a:spcBef>
                          <a:spcPts val="0"/>
                        </a:spcBef>
                        <a:spcAft>
                          <a:spcPts val="0"/>
                        </a:spcAft>
                      </a:pPr>
                      <a:r>
                        <a:rPr lang="de-DE" sz="1200" dirty="0" err="1">
                          <a:effectLst/>
                          <a:latin typeface="Calibri" panose="020F0502020204030204" pitchFamily="34" charset="0"/>
                        </a:rPr>
                        <a:t>Tableextension</a:t>
                      </a:r>
                      <a:endParaRPr lang="de-DE" sz="1200" dirty="0">
                        <a:effectLst/>
                        <a:latin typeface="Calibri" panose="020F0502020204030204" pitchFamily="34" charset="0"/>
                      </a:endParaRPr>
                    </a:p>
                    <a:p>
                      <a:pPr marL="342900" marR="0" fontAlgn="t">
                        <a:spcBef>
                          <a:spcPts val="0"/>
                        </a:spcBef>
                        <a:spcAft>
                          <a:spcPts val="0"/>
                        </a:spcAft>
                      </a:pPr>
                      <a:r>
                        <a:rPr lang="de-DE" sz="1200" i="1" dirty="0" err="1">
                          <a:effectLst/>
                          <a:latin typeface="Calibri" panose="020F0502020204030204" pitchFamily="34" charset="0"/>
                        </a:rPr>
                        <a:t>Example</a:t>
                      </a:r>
                      <a:r>
                        <a:rPr lang="de-DE" sz="1200" i="1" dirty="0">
                          <a:effectLst/>
                          <a:latin typeface="Calibri" panose="020F0502020204030204" pitchFamily="34" charset="0"/>
                        </a:rPr>
                        <a:t> 1: Item</a:t>
                      </a:r>
                      <a:endParaRPr lang="de-DE" sz="1200" dirty="0">
                        <a:effectLst/>
                        <a:latin typeface="Calibri" panose="020F0502020204030204" pitchFamily="34" charset="0"/>
                      </a:endParaRPr>
                    </a:p>
                    <a:p>
                      <a:pPr marL="342900" marR="0" fontAlgn="t">
                        <a:spcBef>
                          <a:spcPts val="0"/>
                        </a:spcBef>
                        <a:spcAft>
                          <a:spcPts val="0"/>
                        </a:spcAft>
                      </a:pPr>
                      <a:r>
                        <a:rPr lang="de-DE" sz="1200" i="1" dirty="0" err="1">
                          <a:effectLst/>
                          <a:latin typeface="Calibri" panose="020F0502020204030204" pitchFamily="34" charset="0"/>
                        </a:rPr>
                        <a:t>Example</a:t>
                      </a:r>
                      <a:r>
                        <a:rPr lang="de-DE" sz="1200" i="1" dirty="0">
                          <a:effectLst/>
                          <a:latin typeface="Calibri" panose="020F0502020204030204" pitchFamily="34" charset="0"/>
                        </a:rPr>
                        <a:t> 2: </a:t>
                      </a:r>
                      <a:r>
                        <a:rPr lang="de-DE" sz="1200" i="1" dirty="0" err="1">
                          <a:effectLst/>
                          <a:latin typeface="Calibri" panose="020F0502020204030204" pitchFamily="34" charset="0"/>
                        </a:rPr>
                        <a:t>Purchase</a:t>
                      </a:r>
                      <a:r>
                        <a:rPr lang="de-DE" sz="1200" i="1" dirty="0">
                          <a:effectLst/>
                          <a:latin typeface="Calibri" panose="020F0502020204030204" pitchFamily="34" charset="0"/>
                        </a:rPr>
                        <a:t> Header</a:t>
                      </a:r>
                      <a:endParaRPr lang="de-DE" sz="1200" dirty="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tc>
                  <a:txBody>
                    <a:bodyPr/>
                    <a:lstStyle/>
                    <a:p>
                      <a:pPr marL="0" marR="0" fontAlgn="t">
                        <a:spcBef>
                          <a:spcPts val="0"/>
                        </a:spcBef>
                        <a:spcAft>
                          <a:spcPts val="0"/>
                        </a:spcAft>
                      </a:pPr>
                      <a:r>
                        <a:rPr lang="de-DE" sz="1200" dirty="0">
                          <a:effectLst/>
                          <a:latin typeface="Calibri" panose="020F0502020204030204" pitchFamily="34" charset="0"/>
                        </a:rPr>
                        <a:t>TAB.&lt;Name </a:t>
                      </a:r>
                      <a:r>
                        <a:rPr lang="de-DE" sz="1200" dirty="0" err="1">
                          <a:effectLst/>
                          <a:latin typeface="Calibri" panose="020F0502020204030204" pitchFamily="34" charset="0"/>
                        </a:rPr>
                        <a:t>of</a:t>
                      </a:r>
                      <a:r>
                        <a:rPr lang="de-DE" sz="1200" dirty="0">
                          <a:effectLst/>
                          <a:latin typeface="Calibri" panose="020F0502020204030204" pitchFamily="34" charset="0"/>
                        </a:rPr>
                        <a:t> </a:t>
                      </a:r>
                      <a:r>
                        <a:rPr lang="de-DE" sz="1200" dirty="0" err="1">
                          <a:effectLst/>
                          <a:latin typeface="Calibri" panose="020F0502020204030204" pitchFamily="34" charset="0"/>
                        </a:rPr>
                        <a:t>extended</a:t>
                      </a:r>
                      <a:r>
                        <a:rPr lang="de-DE" sz="1200" dirty="0">
                          <a:effectLst/>
                          <a:latin typeface="Calibri" panose="020F0502020204030204" pitchFamily="34" charset="0"/>
                        </a:rPr>
                        <a:t> Tab, …&gt;.ext.al</a:t>
                      </a:r>
                    </a:p>
                    <a:p>
                      <a:pPr marL="342900" marR="0" fontAlgn="t">
                        <a:spcBef>
                          <a:spcPts val="0"/>
                        </a:spcBef>
                        <a:spcAft>
                          <a:spcPts val="0"/>
                        </a:spcAft>
                      </a:pPr>
                      <a:r>
                        <a:rPr lang="de-DE" sz="1200" i="1" dirty="0">
                          <a:effectLst/>
                          <a:latin typeface="Calibri" panose="020F0502020204030204" pitchFamily="34" charset="0"/>
                        </a:rPr>
                        <a:t>TAB.Item.ext.al</a:t>
                      </a:r>
                      <a:endParaRPr lang="de-DE" sz="1200" dirty="0">
                        <a:effectLst/>
                        <a:latin typeface="Calibri" panose="020F0502020204030204" pitchFamily="34" charset="0"/>
                      </a:endParaRPr>
                    </a:p>
                    <a:p>
                      <a:pPr marL="342900" marR="0" fontAlgn="t">
                        <a:spcBef>
                          <a:spcPts val="0"/>
                        </a:spcBef>
                        <a:spcAft>
                          <a:spcPts val="0"/>
                        </a:spcAft>
                      </a:pPr>
                      <a:r>
                        <a:rPr lang="de-DE" sz="1200" i="1" dirty="0">
                          <a:effectLst/>
                          <a:latin typeface="Calibri" panose="020F0502020204030204" pitchFamily="34" charset="0"/>
                        </a:rPr>
                        <a:t>TAB.PurchaseHeader.ext.al</a:t>
                      </a:r>
                      <a:endParaRPr lang="de-DE" sz="1200" dirty="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tc>
                  <a:txBody>
                    <a:bodyPr/>
                    <a:lstStyle/>
                    <a:p>
                      <a:pPr marL="0" marR="0" fontAlgn="t">
                        <a:spcBef>
                          <a:spcPts val="0"/>
                        </a:spcBef>
                        <a:spcAft>
                          <a:spcPts val="0"/>
                        </a:spcAft>
                      </a:pPr>
                      <a:r>
                        <a:rPr lang="de-DE" sz="1200" dirty="0">
                          <a:effectLst/>
                          <a:latin typeface="Calibri" panose="020F0502020204030204" pitchFamily="34" charset="0"/>
                        </a:rPr>
                        <a:t>CCO_&lt;Name </a:t>
                      </a:r>
                      <a:r>
                        <a:rPr lang="de-DE" sz="1200" dirty="0" err="1">
                          <a:effectLst/>
                          <a:latin typeface="Calibri" panose="020F0502020204030204" pitchFamily="34" charset="0"/>
                        </a:rPr>
                        <a:t>of</a:t>
                      </a:r>
                      <a:r>
                        <a:rPr lang="de-DE" sz="1200" dirty="0">
                          <a:effectLst/>
                          <a:latin typeface="Calibri" panose="020F0502020204030204" pitchFamily="34" charset="0"/>
                        </a:rPr>
                        <a:t> </a:t>
                      </a:r>
                      <a:r>
                        <a:rPr lang="de-DE" sz="1200" dirty="0" err="1">
                          <a:effectLst/>
                          <a:latin typeface="Calibri" panose="020F0502020204030204" pitchFamily="34" charset="0"/>
                        </a:rPr>
                        <a:t>extended</a:t>
                      </a:r>
                      <a:r>
                        <a:rPr lang="de-DE" sz="1200" dirty="0">
                          <a:effectLst/>
                          <a:latin typeface="Calibri" panose="020F0502020204030204" pitchFamily="34" charset="0"/>
                        </a:rPr>
                        <a:t> Tab&gt;_+</a:t>
                      </a:r>
                    </a:p>
                    <a:p>
                      <a:pPr marL="342900" marR="0" fontAlgn="t">
                        <a:spcBef>
                          <a:spcPts val="0"/>
                        </a:spcBef>
                        <a:spcAft>
                          <a:spcPts val="0"/>
                        </a:spcAft>
                      </a:pPr>
                      <a:r>
                        <a:rPr lang="de-DE" sz="1200" i="1" dirty="0">
                          <a:effectLst/>
                          <a:latin typeface="Calibri" panose="020F0502020204030204" pitchFamily="34" charset="0"/>
                        </a:rPr>
                        <a:t>"CCO Item +"</a:t>
                      </a:r>
                      <a:endParaRPr lang="de-DE" sz="1200" dirty="0">
                        <a:effectLst/>
                        <a:latin typeface="Calibri" panose="020F0502020204030204" pitchFamily="34" charset="0"/>
                      </a:endParaRPr>
                    </a:p>
                    <a:p>
                      <a:pPr marL="342900" marR="0" fontAlgn="t">
                        <a:spcBef>
                          <a:spcPts val="0"/>
                        </a:spcBef>
                        <a:spcAft>
                          <a:spcPts val="0"/>
                        </a:spcAft>
                      </a:pPr>
                      <a:r>
                        <a:rPr lang="de-DE" sz="1200" i="1" dirty="0">
                          <a:effectLst/>
                          <a:latin typeface="Calibri" panose="020F0502020204030204" pitchFamily="34" charset="0"/>
                        </a:rPr>
                        <a:t>"CCO </a:t>
                      </a:r>
                      <a:r>
                        <a:rPr lang="de-DE" sz="1200" i="1" dirty="0" err="1">
                          <a:effectLst/>
                          <a:latin typeface="Calibri" panose="020F0502020204030204" pitchFamily="34" charset="0"/>
                        </a:rPr>
                        <a:t>Purchase</a:t>
                      </a:r>
                      <a:r>
                        <a:rPr lang="de-DE" sz="1200" i="1" dirty="0">
                          <a:effectLst/>
                          <a:latin typeface="Calibri" panose="020F0502020204030204" pitchFamily="34" charset="0"/>
                        </a:rPr>
                        <a:t> Header +"</a:t>
                      </a:r>
                      <a:endParaRPr lang="de-DE" sz="1200" dirty="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tc>
                  <a:txBody>
                    <a:bodyPr/>
                    <a:lstStyle/>
                    <a:p>
                      <a:pPr marL="0" marR="0" fontAlgn="t">
                        <a:spcBef>
                          <a:spcPts val="0"/>
                        </a:spcBef>
                        <a:spcAft>
                          <a:spcPts val="0"/>
                        </a:spcAft>
                      </a:pPr>
                      <a:r>
                        <a:rPr lang="de-DE" sz="1200" dirty="0">
                          <a:effectLst/>
                          <a:latin typeface="Calibri" panose="020F0502020204030204" pitchFamily="34" charset="0"/>
                        </a:rPr>
                        <a:t>TAB.&lt;Name Table, …&gt;</a:t>
                      </a:r>
                    </a:p>
                    <a:p>
                      <a:pPr marL="342900" marR="0" fontAlgn="t">
                        <a:spcBef>
                          <a:spcPts val="0"/>
                        </a:spcBef>
                        <a:spcAft>
                          <a:spcPts val="0"/>
                        </a:spcAft>
                      </a:pPr>
                      <a:r>
                        <a:rPr lang="de-DE" sz="1200" i="1" dirty="0" err="1">
                          <a:effectLst/>
                          <a:latin typeface="Calibri" panose="020F0502020204030204" pitchFamily="34" charset="0"/>
                        </a:rPr>
                        <a:t>TAB.Item</a:t>
                      </a:r>
                      <a:endParaRPr lang="de-DE" sz="1200" dirty="0">
                        <a:effectLst/>
                        <a:latin typeface="Calibri" panose="020F0502020204030204" pitchFamily="34" charset="0"/>
                      </a:endParaRPr>
                    </a:p>
                    <a:p>
                      <a:pPr marL="342900" marR="0" fontAlgn="t">
                        <a:spcBef>
                          <a:spcPts val="0"/>
                        </a:spcBef>
                        <a:spcAft>
                          <a:spcPts val="0"/>
                        </a:spcAft>
                      </a:pPr>
                      <a:r>
                        <a:rPr lang="de-DE" sz="1200" i="1" dirty="0" err="1">
                          <a:effectLst/>
                          <a:latin typeface="Calibri" panose="020F0502020204030204" pitchFamily="34" charset="0"/>
                        </a:rPr>
                        <a:t>TAB.PurchaseHeader</a:t>
                      </a:r>
                      <a:endParaRPr lang="de-DE" sz="1200" dirty="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extLst>
                  <a:ext uri="{0D108BD9-81ED-4DB2-BD59-A6C34878D82A}">
                    <a16:rowId xmlns:a16="http://schemas.microsoft.com/office/drawing/2014/main" val="3846238705"/>
                  </a:ext>
                </a:extLst>
              </a:tr>
              <a:tr h="419842">
                <a:tc>
                  <a:txBody>
                    <a:bodyPr/>
                    <a:lstStyle/>
                    <a:p>
                      <a:pPr marL="0" marR="0" fontAlgn="t">
                        <a:spcBef>
                          <a:spcPts val="0"/>
                        </a:spcBef>
                        <a:spcAft>
                          <a:spcPts val="0"/>
                        </a:spcAft>
                      </a:pPr>
                      <a:r>
                        <a:rPr lang="de-DE" sz="1200" dirty="0">
                          <a:effectLst/>
                          <a:latin typeface="Calibri" panose="020F0502020204030204" pitchFamily="34" charset="0"/>
                        </a:rPr>
                        <a:t>Pageextension</a:t>
                      </a:r>
                    </a:p>
                    <a:p>
                      <a:pPr marL="342900" marR="0" fontAlgn="t">
                        <a:spcBef>
                          <a:spcPts val="0"/>
                        </a:spcBef>
                        <a:spcAft>
                          <a:spcPts val="0"/>
                        </a:spcAft>
                      </a:pPr>
                      <a:r>
                        <a:rPr lang="de-DE" sz="1200" i="1" dirty="0" err="1">
                          <a:effectLst/>
                          <a:latin typeface="Calibri" panose="020F0502020204030204" pitchFamily="34" charset="0"/>
                        </a:rPr>
                        <a:t>Example</a:t>
                      </a:r>
                      <a:r>
                        <a:rPr lang="de-DE" sz="1200" i="1" dirty="0">
                          <a:effectLst/>
                          <a:latin typeface="Calibri" panose="020F0502020204030204" pitchFamily="34" charset="0"/>
                        </a:rPr>
                        <a:t>: Item Card</a:t>
                      </a:r>
                      <a:endParaRPr lang="de-DE" sz="1200" dirty="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7CBAC"/>
                    </a:solidFill>
                  </a:tcPr>
                </a:tc>
                <a:tc>
                  <a:txBody>
                    <a:bodyPr/>
                    <a:lstStyle/>
                    <a:p>
                      <a:pPr marL="0" marR="0" fontAlgn="t">
                        <a:spcBef>
                          <a:spcPts val="0"/>
                        </a:spcBef>
                        <a:spcAft>
                          <a:spcPts val="0"/>
                        </a:spcAft>
                      </a:pPr>
                      <a:r>
                        <a:rPr lang="de-DE" sz="1200" dirty="0">
                          <a:effectLst/>
                          <a:latin typeface="Calibri" panose="020F0502020204030204" pitchFamily="34" charset="0"/>
                        </a:rPr>
                        <a:t>PAG.&lt;Name </a:t>
                      </a:r>
                      <a:r>
                        <a:rPr lang="de-DE" sz="1200" dirty="0" err="1">
                          <a:effectLst/>
                          <a:latin typeface="Calibri" panose="020F0502020204030204" pitchFamily="34" charset="0"/>
                        </a:rPr>
                        <a:t>of</a:t>
                      </a:r>
                      <a:r>
                        <a:rPr lang="de-DE" sz="1200" dirty="0">
                          <a:effectLst/>
                          <a:latin typeface="Calibri" panose="020F0502020204030204" pitchFamily="34" charset="0"/>
                        </a:rPr>
                        <a:t> </a:t>
                      </a:r>
                      <a:r>
                        <a:rPr lang="de-DE" sz="1200" dirty="0" err="1">
                          <a:effectLst/>
                          <a:latin typeface="Calibri" panose="020F0502020204030204" pitchFamily="34" charset="0"/>
                        </a:rPr>
                        <a:t>extended</a:t>
                      </a:r>
                      <a:r>
                        <a:rPr lang="de-DE" sz="1200" dirty="0">
                          <a:effectLst/>
                          <a:latin typeface="Calibri" panose="020F0502020204030204" pitchFamily="34" charset="0"/>
                        </a:rPr>
                        <a:t> Page, …&gt;.ext.al</a:t>
                      </a:r>
                    </a:p>
                    <a:p>
                      <a:pPr marL="342900" marR="0" fontAlgn="t">
                        <a:spcBef>
                          <a:spcPts val="0"/>
                        </a:spcBef>
                        <a:spcAft>
                          <a:spcPts val="0"/>
                        </a:spcAft>
                      </a:pPr>
                      <a:r>
                        <a:rPr lang="de-DE" sz="1200" i="1" dirty="0">
                          <a:effectLst/>
                          <a:latin typeface="Calibri" panose="020F0502020204030204" pitchFamily="34" charset="0"/>
                        </a:rPr>
                        <a:t>PAG.ItemCard.ext.al</a:t>
                      </a:r>
                      <a:endParaRPr lang="de-DE" sz="1200" dirty="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7CBAC"/>
                    </a:solidFill>
                  </a:tcPr>
                </a:tc>
                <a:tc>
                  <a:txBody>
                    <a:bodyPr/>
                    <a:lstStyle/>
                    <a:p>
                      <a:pPr marL="0" marR="0" fontAlgn="t">
                        <a:spcBef>
                          <a:spcPts val="0"/>
                        </a:spcBef>
                        <a:spcAft>
                          <a:spcPts val="0"/>
                        </a:spcAft>
                      </a:pPr>
                      <a:r>
                        <a:rPr lang="de-DE" sz="1200" dirty="0">
                          <a:effectLst/>
                          <a:latin typeface="Calibri" panose="020F0502020204030204" pitchFamily="34" charset="0"/>
                        </a:rPr>
                        <a:t>CCO_&lt;Name </a:t>
                      </a:r>
                      <a:r>
                        <a:rPr lang="de-DE" sz="1200" dirty="0" err="1">
                          <a:effectLst/>
                          <a:latin typeface="Calibri" panose="020F0502020204030204" pitchFamily="34" charset="0"/>
                        </a:rPr>
                        <a:t>of</a:t>
                      </a:r>
                      <a:r>
                        <a:rPr lang="de-DE" sz="1200" dirty="0">
                          <a:effectLst/>
                          <a:latin typeface="Calibri" panose="020F0502020204030204" pitchFamily="34" charset="0"/>
                        </a:rPr>
                        <a:t> </a:t>
                      </a:r>
                      <a:r>
                        <a:rPr lang="de-DE" sz="1200" dirty="0" err="1">
                          <a:effectLst/>
                          <a:latin typeface="Calibri" panose="020F0502020204030204" pitchFamily="34" charset="0"/>
                        </a:rPr>
                        <a:t>extended</a:t>
                      </a:r>
                      <a:r>
                        <a:rPr lang="de-DE" sz="1200" dirty="0">
                          <a:effectLst/>
                          <a:latin typeface="Calibri" panose="020F0502020204030204" pitchFamily="34" charset="0"/>
                        </a:rPr>
                        <a:t> Page&gt;_+</a:t>
                      </a:r>
                    </a:p>
                    <a:p>
                      <a:pPr marL="342900" marR="0" fontAlgn="t">
                        <a:spcBef>
                          <a:spcPts val="0"/>
                        </a:spcBef>
                        <a:spcAft>
                          <a:spcPts val="0"/>
                        </a:spcAft>
                      </a:pPr>
                      <a:r>
                        <a:rPr lang="de-DE" sz="1200" i="1" dirty="0">
                          <a:effectLst/>
                          <a:latin typeface="Calibri" panose="020F0502020204030204" pitchFamily="34" charset="0"/>
                        </a:rPr>
                        <a:t>"CCO Item Card +"</a:t>
                      </a:r>
                      <a:endParaRPr lang="de-DE" sz="1200" dirty="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7CBAC"/>
                    </a:solidFill>
                  </a:tcPr>
                </a:tc>
                <a:tc>
                  <a:txBody>
                    <a:bodyPr/>
                    <a:lstStyle/>
                    <a:p>
                      <a:pPr marL="0" marR="0" fontAlgn="t">
                        <a:spcBef>
                          <a:spcPts val="0"/>
                        </a:spcBef>
                        <a:spcAft>
                          <a:spcPts val="0"/>
                        </a:spcAft>
                      </a:pPr>
                      <a:r>
                        <a:rPr lang="de-DE" sz="1200" dirty="0">
                          <a:effectLst/>
                          <a:latin typeface="Calibri" panose="020F0502020204030204" pitchFamily="34" charset="0"/>
                        </a:rPr>
                        <a:t>PAG.&lt;Name </a:t>
                      </a:r>
                      <a:r>
                        <a:rPr lang="de-DE" sz="1200" dirty="0" err="1">
                          <a:effectLst/>
                          <a:latin typeface="Calibri" panose="020F0502020204030204" pitchFamily="34" charset="0"/>
                        </a:rPr>
                        <a:t>of</a:t>
                      </a:r>
                      <a:r>
                        <a:rPr lang="de-DE" sz="1200" dirty="0">
                          <a:effectLst/>
                          <a:latin typeface="Calibri" panose="020F0502020204030204" pitchFamily="34" charset="0"/>
                        </a:rPr>
                        <a:t> Page, …&gt;</a:t>
                      </a:r>
                    </a:p>
                    <a:p>
                      <a:pPr marL="342900" marR="0" fontAlgn="t">
                        <a:spcBef>
                          <a:spcPts val="0"/>
                        </a:spcBef>
                        <a:spcAft>
                          <a:spcPts val="0"/>
                        </a:spcAft>
                      </a:pPr>
                      <a:r>
                        <a:rPr lang="de-DE" sz="1200" i="1" dirty="0" err="1">
                          <a:effectLst/>
                          <a:latin typeface="Calibri" panose="020F0502020204030204" pitchFamily="34" charset="0"/>
                        </a:rPr>
                        <a:t>PAG.ItemCard</a:t>
                      </a:r>
                      <a:endParaRPr lang="de-DE" sz="1200" dirty="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7CBAC"/>
                    </a:solidFill>
                  </a:tcPr>
                </a:tc>
                <a:extLst>
                  <a:ext uri="{0D108BD9-81ED-4DB2-BD59-A6C34878D82A}">
                    <a16:rowId xmlns:a16="http://schemas.microsoft.com/office/drawing/2014/main" val="2123095561"/>
                  </a:ext>
                </a:extLst>
              </a:tr>
              <a:tr h="419842">
                <a:tc>
                  <a:txBody>
                    <a:bodyPr/>
                    <a:lstStyle/>
                    <a:p>
                      <a:pPr marL="0" marR="0" fontAlgn="t">
                        <a:spcBef>
                          <a:spcPts val="0"/>
                        </a:spcBef>
                        <a:spcAft>
                          <a:spcPts val="0"/>
                        </a:spcAft>
                      </a:pPr>
                      <a:r>
                        <a:rPr lang="de-DE" sz="1200">
                          <a:effectLst/>
                          <a:latin typeface="Calibri" panose="020F0502020204030204" pitchFamily="34" charset="0"/>
                        </a:rPr>
                        <a:t>Table (== new Table)</a:t>
                      </a:r>
                    </a:p>
                    <a:p>
                      <a:pPr marL="342900" marR="0" fontAlgn="t">
                        <a:spcBef>
                          <a:spcPts val="0"/>
                        </a:spcBef>
                        <a:spcAft>
                          <a:spcPts val="0"/>
                        </a:spcAft>
                      </a:pPr>
                      <a:r>
                        <a:rPr lang="de-DE" sz="1200" i="1">
                          <a:effectLst/>
                          <a:latin typeface="Calibri" panose="020F0502020204030204" pitchFamily="34" charset="0"/>
                        </a:rPr>
                        <a:t>Example: My App Table</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5E0B3"/>
                    </a:solidFill>
                  </a:tcPr>
                </a:tc>
                <a:tc>
                  <a:txBody>
                    <a:bodyPr/>
                    <a:lstStyle/>
                    <a:p>
                      <a:pPr marL="0" marR="0" fontAlgn="t">
                        <a:spcBef>
                          <a:spcPts val="0"/>
                        </a:spcBef>
                        <a:spcAft>
                          <a:spcPts val="0"/>
                        </a:spcAft>
                      </a:pPr>
                      <a:r>
                        <a:rPr lang="de-DE" sz="1200" dirty="0">
                          <a:effectLst/>
                          <a:latin typeface="Calibri" panose="020F0502020204030204" pitchFamily="34" charset="0"/>
                        </a:rPr>
                        <a:t>TAB.&lt;Name </a:t>
                      </a:r>
                      <a:r>
                        <a:rPr lang="de-DE" sz="1200" dirty="0" err="1">
                          <a:effectLst/>
                          <a:latin typeface="Calibri" panose="020F0502020204030204" pitchFamily="34" charset="0"/>
                        </a:rPr>
                        <a:t>of</a:t>
                      </a:r>
                      <a:r>
                        <a:rPr lang="de-DE" sz="1200" dirty="0">
                          <a:effectLst/>
                          <a:latin typeface="Calibri" panose="020F0502020204030204" pitchFamily="34" charset="0"/>
                        </a:rPr>
                        <a:t> </a:t>
                      </a:r>
                      <a:r>
                        <a:rPr lang="de-DE" sz="1200" dirty="0" err="1">
                          <a:effectLst/>
                          <a:latin typeface="Calibri" panose="020F0502020204030204" pitchFamily="34" charset="0"/>
                        </a:rPr>
                        <a:t>new</a:t>
                      </a:r>
                      <a:r>
                        <a:rPr lang="de-DE" sz="1200" dirty="0">
                          <a:effectLst/>
                          <a:latin typeface="Calibri" panose="020F0502020204030204" pitchFamily="34" charset="0"/>
                        </a:rPr>
                        <a:t> Table, …&gt;.al</a:t>
                      </a:r>
                    </a:p>
                    <a:p>
                      <a:pPr marL="342900" marR="0" fontAlgn="t">
                        <a:spcBef>
                          <a:spcPts val="0"/>
                        </a:spcBef>
                        <a:spcAft>
                          <a:spcPts val="0"/>
                        </a:spcAft>
                      </a:pPr>
                      <a:r>
                        <a:rPr lang="de-DE" sz="1200" i="1" dirty="0">
                          <a:effectLst/>
                          <a:latin typeface="Calibri" panose="020F0502020204030204" pitchFamily="34" charset="0"/>
                        </a:rPr>
                        <a:t>TAB.MyAppTable.cc.al</a:t>
                      </a:r>
                      <a:endParaRPr lang="de-DE" sz="1200" dirty="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5E0B3"/>
                    </a:solidFill>
                  </a:tcPr>
                </a:tc>
                <a:tc>
                  <a:txBody>
                    <a:bodyPr/>
                    <a:lstStyle/>
                    <a:p>
                      <a:pPr marL="0" marR="0" fontAlgn="t">
                        <a:spcBef>
                          <a:spcPts val="0"/>
                        </a:spcBef>
                        <a:spcAft>
                          <a:spcPts val="0"/>
                        </a:spcAft>
                      </a:pPr>
                      <a:r>
                        <a:rPr lang="de-DE" sz="1200">
                          <a:effectLst/>
                          <a:latin typeface="Calibri" panose="020F0502020204030204" pitchFamily="34" charset="0"/>
                        </a:rPr>
                        <a:t>CCO_&lt;Name of new Table&gt;</a:t>
                      </a:r>
                    </a:p>
                    <a:p>
                      <a:pPr marL="342900" marR="0" fontAlgn="t">
                        <a:spcBef>
                          <a:spcPts val="0"/>
                        </a:spcBef>
                        <a:spcAft>
                          <a:spcPts val="0"/>
                        </a:spcAft>
                      </a:pPr>
                      <a:r>
                        <a:rPr lang="de-DE" sz="1200" i="1">
                          <a:effectLst/>
                          <a:latin typeface="Calibri" panose="020F0502020204030204" pitchFamily="34" charset="0"/>
                        </a:rPr>
                        <a:t>"CCO My App Table"</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5E0B3"/>
                    </a:solidFill>
                  </a:tcPr>
                </a:tc>
                <a:tc>
                  <a:txBody>
                    <a:bodyPr/>
                    <a:lstStyle/>
                    <a:p>
                      <a:pPr marL="0" marR="0" fontAlgn="t">
                        <a:spcBef>
                          <a:spcPts val="0"/>
                        </a:spcBef>
                        <a:spcAft>
                          <a:spcPts val="0"/>
                        </a:spcAft>
                      </a:pPr>
                      <a:r>
                        <a:rPr lang="de-DE" sz="1200">
                          <a:effectLst/>
                          <a:latin typeface="Calibri" panose="020F0502020204030204" pitchFamily="34" charset="0"/>
                        </a:rPr>
                        <a:t>TAB.&lt;Name Table, …&gt;.cc</a:t>
                      </a:r>
                    </a:p>
                    <a:p>
                      <a:pPr marL="342900" marR="0" fontAlgn="t">
                        <a:spcBef>
                          <a:spcPts val="0"/>
                        </a:spcBef>
                        <a:spcAft>
                          <a:spcPts val="0"/>
                        </a:spcAft>
                      </a:pPr>
                      <a:r>
                        <a:rPr lang="de-DE" sz="1200" i="1">
                          <a:effectLst/>
                          <a:latin typeface="Calibri" panose="020F0502020204030204" pitchFamily="34" charset="0"/>
                        </a:rPr>
                        <a:t>TAB.MyAppTable.cc</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5E0B3"/>
                    </a:solidFill>
                  </a:tcPr>
                </a:tc>
                <a:extLst>
                  <a:ext uri="{0D108BD9-81ED-4DB2-BD59-A6C34878D82A}">
                    <a16:rowId xmlns:a16="http://schemas.microsoft.com/office/drawing/2014/main" val="1684468635"/>
                  </a:ext>
                </a:extLst>
              </a:tr>
              <a:tr h="419842">
                <a:tc>
                  <a:txBody>
                    <a:bodyPr/>
                    <a:lstStyle/>
                    <a:p>
                      <a:pPr marL="0" marR="0" fontAlgn="t">
                        <a:spcBef>
                          <a:spcPts val="0"/>
                        </a:spcBef>
                        <a:spcAft>
                          <a:spcPts val="0"/>
                        </a:spcAft>
                      </a:pPr>
                      <a:r>
                        <a:rPr lang="de-DE" sz="1200">
                          <a:effectLst/>
                          <a:latin typeface="Calibri" panose="020F0502020204030204" pitchFamily="34" charset="0"/>
                        </a:rPr>
                        <a:t>Page (== new Page)</a:t>
                      </a:r>
                    </a:p>
                    <a:p>
                      <a:pPr marL="342900" marR="0" fontAlgn="t">
                        <a:spcBef>
                          <a:spcPts val="0"/>
                        </a:spcBef>
                        <a:spcAft>
                          <a:spcPts val="0"/>
                        </a:spcAft>
                      </a:pPr>
                      <a:r>
                        <a:rPr lang="de-DE" sz="1200" i="1">
                          <a:effectLst/>
                          <a:latin typeface="Calibri" panose="020F0502020204030204" pitchFamily="34" charset="0"/>
                        </a:rPr>
                        <a:t>Example: My App Page</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E599"/>
                    </a:solidFill>
                  </a:tcPr>
                </a:tc>
                <a:tc>
                  <a:txBody>
                    <a:bodyPr/>
                    <a:lstStyle/>
                    <a:p>
                      <a:pPr marL="0" marR="0" fontAlgn="t">
                        <a:spcBef>
                          <a:spcPts val="0"/>
                        </a:spcBef>
                        <a:spcAft>
                          <a:spcPts val="0"/>
                        </a:spcAft>
                      </a:pPr>
                      <a:r>
                        <a:rPr lang="de-DE" sz="1200">
                          <a:effectLst/>
                          <a:latin typeface="Calibri" panose="020F0502020204030204" pitchFamily="34" charset="0"/>
                        </a:rPr>
                        <a:t>PAG.&lt;Name of new Page, …&gt;.al</a:t>
                      </a:r>
                    </a:p>
                    <a:p>
                      <a:pPr marL="342900" marR="0" fontAlgn="t">
                        <a:spcBef>
                          <a:spcPts val="0"/>
                        </a:spcBef>
                        <a:spcAft>
                          <a:spcPts val="0"/>
                        </a:spcAft>
                      </a:pPr>
                      <a:r>
                        <a:rPr lang="de-DE" sz="1200" i="1">
                          <a:effectLst/>
                          <a:latin typeface="Calibri" panose="020F0502020204030204" pitchFamily="34" charset="0"/>
                        </a:rPr>
                        <a:t>PAG.MyAppPage.cc.al</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E599"/>
                    </a:solidFill>
                  </a:tcPr>
                </a:tc>
                <a:tc>
                  <a:txBody>
                    <a:bodyPr/>
                    <a:lstStyle/>
                    <a:p>
                      <a:pPr marL="0" marR="0" fontAlgn="t">
                        <a:spcBef>
                          <a:spcPts val="0"/>
                        </a:spcBef>
                        <a:spcAft>
                          <a:spcPts val="0"/>
                        </a:spcAft>
                      </a:pPr>
                      <a:r>
                        <a:rPr lang="de-DE" sz="1200">
                          <a:effectLst/>
                          <a:latin typeface="Calibri" panose="020F0502020204030204" pitchFamily="34" charset="0"/>
                        </a:rPr>
                        <a:t>CCO_&lt;Name of new Page&gt;</a:t>
                      </a:r>
                    </a:p>
                    <a:p>
                      <a:pPr marL="342900" marR="0" fontAlgn="t">
                        <a:spcBef>
                          <a:spcPts val="0"/>
                        </a:spcBef>
                        <a:spcAft>
                          <a:spcPts val="0"/>
                        </a:spcAft>
                      </a:pPr>
                      <a:r>
                        <a:rPr lang="de-DE" sz="1200" i="1">
                          <a:effectLst/>
                          <a:latin typeface="Calibri" panose="020F0502020204030204" pitchFamily="34" charset="0"/>
                        </a:rPr>
                        <a:t>"CCO My App Page"</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E599"/>
                    </a:solidFill>
                  </a:tcPr>
                </a:tc>
                <a:tc>
                  <a:txBody>
                    <a:bodyPr/>
                    <a:lstStyle/>
                    <a:p>
                      <a:pPr marL="0" marR="0" fontAlgn="t">
                        <a:spcBef>
                          <a:spcPts val="0"/>
                        </a:spcBef>
                        <a:spcAft>
                          <a:spcPts val="0"/>
                        </a:spcAft>
                      </a:pPr>
                      <a:r>
                        <a:rPr lang="de-DE" sz="1200">
                          <a:effectLst/>
                          <a:latin typeface="Calibri" panose="020F0502020204030204" pitchFamily="34" charset="0"/>
                        </a:rPr>
                        <a:t>PAG.&lt;Name of Page, …&gt;.cc</a:t>
                      </a:r>
                    </a:p>
                    <a:p>
                      <a:pPr marL="342900" marR="0" fontAlgn="t">
                        <a:spcBef>
                          <a:spcPts val="0"/>
                        </a:spcBef>
                        <a:spcAft>
                          <a:spcPts val="0"/>
                        </a:spcAft>
                      </a:pPr>
                      <a:r>
                        <a:rPr lang="de-DE" sz="1200" i="1">
                          <a:effectLst/>
                          <a:latin typeface="Calibri" panose="020F0502020204030204" pitchFamily="34" charset="0"/>
                        </a:rPr>
                        <a:t>PAG.MyAppPage.cc</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E599"/>
                    </a:solidFill>
                  </a:tcPr>
                </a:tc>
                <a:extLst>
                  <a:ext uri="{0D108BD9-81ED-4DB2-BD59-A6C34878D82A}">
                    <a16:rowId xmlns:a16="http://schemas.microsoft.com/office/drawing/2014/main" val="3789621943"/>
                  </a:ext>
                </a:extLst>
              </a:tr>
              <a:tr h="533704">
                <a:tc>
                  <a:txBody>
                    <a:bodyPr/>
                    <a:lstStyle/>
                    <a:p>
                      <a:pPr marL="0" marR="0" fontAlgn="t">
                        <a:spcBef>
                          <a:spcPts val="0"/>
                        </a:spcBef>
                        <a:spcAft>
                          <a:spcPts val="0"/>
                        </a:spcAft>
                      </a:pPr>
                      <a:r>
                        <a:rPr lang="de-DE" sz="1200">
                          <a:effectLst/>
                          <a:latin typeface="Calibri" panose="020F0502020204030204" pitchFamily="34" charset="0"/>
                        </a:rPr>
                        <a:t>Report (== new Report)</a:t>
                      </a:r>
                    </a:p>
                    <a:p>
                      <a:pPr marL="342900" marR="0" fontAlgn="t">
                        <a:spcBef>
                          <a:spcPts val="0"/>
                        </a:spcBef>
                        <a:spcAft>
                          <a:spcPts val="0"/>
                        </a:spcAft>
                      </a:pPr>
                      <a:r>
                        <a:rPr lang="de-DE" sz="1200" i="1">
                          <a:effectLst/>
                          <a:latin typeface="Calibri" panose="020F0502020204030204" pitchFamily="34" charset="0"/>
                        </a:rPr>
                        <a:t>Example: My App Report</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de-DE" sz="1200">
                          <a:effectLst/>
                          <a:latin typeface="Calibri" panose="020F0502020204030204" pitchFamily="34" charset="0"/>
                        </a:rPr>
                        <a:t>REP.&lt;Name of new Report, …&gt;.al</a:t>
                      </a:r>
                    </a:p>
                    <a:p>
                      <a:pPr marL="342900" marR="0" fontAlgn="t">
                        <a:spcBef>
                          <a:spcPts val="0"/>
                        </a:spcBef>
                        <a:spcAft>
                          <a:spcPts val="0"/>
                        </a:spcAft>
                      </a:pPr>
                      <a:r>
                        <a:rPr lang="de-DE" sz="1200" i="1">
                          <a:effectLst/>
                          <a:latin typeface="Calibri" panose="020F0502020204030204" pitchFamily="34" charset="0"/>
                        </a:rPr>
                        <a:t>REP.MyAppReport.cc.al</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de-DE" sz="1200">
                          <a:effectLst/>
                          <a:latin typeface="Calibri" panose="020F0502020204030204" pitchFamily="34" charset="0"/>
                        </a:rPr>
                        <a:t>CCO_&lt;Name of new Report&gt;</a:t>
                      </a:r>
                    </a:p>
                    <a:p>
                      <a:pPr marL="342900" marR="0" fontAlgn="t">
                        <a:spcBef>
                          <a:spcPts val="0"/>
                        </a:spcBef>
                        <a:spcAft>
                          <a:spcPts val="0"/>
                        </a:spcAft>
                      </a:pPr>
                      <a:r>
                        <a:rPr lang="de-DE" sz="1200" i="1">
                          <a:effectLst/>
                          <a:latin typeface="Calibri" panose="020F0502020204030204" pitchFamily="34" charset="0"/>
                        </a:rPr>
                        <a:t>"CCO My App Report"</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de-DE" sz="1200">
                          <a:effectLst/>
                          <a:latin typeface="Calibri" panose="020F0502020204030204" pitchFamily="34" charset="0"/>
                        </a:rPr>
                        <a:t>REP.&lt;Name of Report, …&gt;.cc</a:t>
                      </a:r>
                    </a:p>
                    <a:p>
                      <a:pPr marL="342900" marR="0" fontAlgn="t">
                        <a:spcBef>
                          <a:spcPts val="0"/>
                        </a:spcBef>
                        <a:spcAft>
                          <a:spcPts val="0"/>
                        </a:spcAft>
                      </a:pPr>
                      <a:r>
                        <a:rPr lang="de-DE" sz="1200" i="1">
                          <a:effectLst/>
                          <a:latin typeface="Calibri" panose="020F0502020204030204" pitchFamily="34" charset="0"/>
                        </a:rPr>
                        <a:t>REP.MyAppReport.cc</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extLst>
                  <a:ext uri="{0D108BD9-81ED-4DB2-BD59-A6C34878D82A}">
                    <a16:rowId xmlns:a16="http://schemas.microsoft.com/office/drawing/2014/main" val="2352622317"/>
                  </a:ext>
                </a:extLst>
              </a:tr>
              <a:tr h="588034">
                <a:tc>
                  <a:txBody>
                    <a:bodyPr/>
                    <a:lstStyle/>
                    <a:p>
                      <a:pPr marL="0" marR="0" fontAlgn="t">
                        <a:spcBef>
                          <a:spcPts val="0"/>
                        </a:spcBef>
                        <a:spcAft>
                          <a:spcPts val="0"/>
                        </a:spcAft>
                      </a:pPr>
                      <a:r>
                        <a:rPr lang="de-DE" sz="1200">
                          <a:effectLst/>
                          <a:latin typeface="Calibri" panose="020F0502020204030204" pitchFamily="34" charset="0"/>
                        </a:rPr>
                        <a:t>ObjectCU of APP-external Tabelle</a:t>
                      </a:r>
                    </a:p>
                    <a:p>
                      <a:pPr marL="342900" marR="0" fontAlgn="t">
                        <a:spcBef>
                          <a:spcPts val="0"/>
                        </a:spcBef>
                        <a:spcAft>
                          <a:spcPts val="0"/>
                        </a:spcAft>
                      </a:pPr>
                      <a:r>
                        <a:rPr lang="de-DE" sz="1200" i="1">
                          <a:effectLst/>
                          <a:latin typeface="Calibri" panose="020F0502020204030204" pitchFamily="34" charset="0"/>
                        </a:rPr>
                        <a:t>Example 1: Item</a:t>
                      </a:r>
                      <a:endParaRPr lang="de-DE" sz="1200">
                        <a:effectLst/>
                        <a:latin typeface="Calibri" panose="020F0502020204030204" pitchFamily="34" charset="0"/>
                      </a:endParaRPr>
                    </a:p>
                    <a:p>
                      <a:pPr marL="342900" marR="0" fontAlgn="t">
                        <a:spcBef>
                          <a:spcPts val="0"/>
                        </a:spcBef>
                        <a:spcAft>
                          <a:spcPts val="0"/>
                        </a:spcAft>
                      </a:pPr>
                      <a:r>
                        <a:rPr lang="de-DE" sz="1200" i="1">
                          <a:effectLst/>
                          <a:latin typeface="Calibri" panose="020F0502020204030204" pitchFamily="34" charset="0"/>
                        </a:rPr>
                        <a:t>Example 2: Purchase Header</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tc>
                  <a:txBody>
                    <a:bodyPr/>
                    <a:lstStyle/>
                    <a:p>
                      <a:pPr marL="0" marR="0" fontAlgn="t">
                        <a:spcBef>
                          <a:spcPts val="0"/>
                        </a:spcBef>
                        <a:spcAft>
                          <a:spcPts val="0"/>
                        </a:spcAft>
                      </a:pPr>
                      <a:r>
                        <a:rPr lang="de-DE" sz="1200">
                          <a:effectLst/>
                          <a:latin typeface="Calibri" panose="020F0502020204030204" pitchFamily="34" charset="0"/>
                        </a:rPr>
                        <a:t>TAB.&lt;Name of Table, …&gt;.code.al</a:t>
                      </a:r>
                    </a:p>
                    <a:p>
                      <a:pPr marL="342900" marR="0" fontAlgn="t">
                        <a:spcBef>
                          <a:spcPts val="0"/>
                        </a:spcBef>
                        <a:spcAft>
                          <a:spcPts val="0"/>
                        </a:spcAft>
                      </a:pPr>
                      <a:r>
                        <a:rPr lang="de-DE" sz="1200" i="1">
                          <a:effectLst/>
                          <a:latin typeface="Calibri" panose="020F0502020204030204" pitchFamily="34" charset="0"/>
                        </a:rPr>
                        <a:t>TAB.Item.code.al</a:t>
                      </a:r>
                      <a:endParaRPr lang="de-DE" sz="1200">
                        <a:effectLst/>
                        <a:latin typeface="Calibri" panose="020F0502020204030204" pitchFamily="34" charset="0"/>
                      </a:endParaRPr>
                    </a:p>
                    <a:p>
                      <a:pPr marL="342900" marR="0" fontAlgn="t">
                        <a:spcBef>
                          <a:spcPts val="0"/>
                        </a:spcBef>
                        <a:spcAft>
                          <a:spcPts val="0"/>
                        </a:spcAft>
                      </a:pPr>
                      <a:r>
                        <a:rPr lang="de-DE" sz="1200" i="1">
                          <a:effectLst/>
                          <a:latin typeface="Calibri" panose="020F0502020204030204" pitchFamily="34" charset="0"/>
                        </a:rPr>
                        <a:t>TAB.PurchaseHeader.code.al</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tc>
                  <a:txBody>
                    <a:bodyPr/>
                    <a:lstStyle/>
                    <a:p>
                      <a:pPr marL="0" marR="0" fontAlgn="t">
                        <a:spcBef>
                          <a:spcPts val="0"/>
                        </a:spcBef>
                        <a:spcAft>
                          <a:spcPts val="0"/>
                        </a:spcAft>
                      </a:pPr>
                      <a:r>
                        <a:rPr lang="de-DE" sz="1200" dirty="0">
                          <a:effectLst/>
                          <a:latin typeface="Calibri" panose="020F0502020204030204" pitchFamily="34" charset="0"/>
                        </a:rPr>
                        <a:t>CCO_T_&lt;Name </a:t>
                      </a:r>
                      <a:r>
                        <a:rPr lang="de-DE" sz="1200" dirty="0" err="1">
                          <a:effectLst/>
                          <a:latin typeface="Calibri" panose="020F0502020204030204" pitchFamily="34" charset="0"/>
                        </a:rPr>
                        <a:t>of</a:t>
                      </a:r>
                      <a:r>
                        <a:rPr lang="de-DE" sz="1200" dirty="0">
                          <a:effectLst/>
                          <a:latin typeface="Calibri" panose="020F0502020204030204" pitchFamily="34" charset="0"/>
                        </a:rPr>
                        <a:t> Table&gt;_+</a:t>
                      </a:r>
                    </a:p>
                    <a:p>
                      <a:pPr marL="342900" marR="0" fontAlgn="t">
                        <a:spcBef>
                          <a:spcPts val="0"/>
                        </a:spcBef>
                        <a:spcAft>
                          <a:spcPts val="0"/>
                        </a:spcAft>
                      </a:pPr>
                      <a:r>
                        <a:rPr lang="de-DE" sz="1200" i="1" dirty="0">
                          <a:effectLst/>
                          <a:latin typeface="Calibri" panose="020F0502020204030204" pitchFamily="34" charset="0"/>
                        </a:rPr>
                        <a:t>"CCO T Item +" </a:t>
                      </a:r>
                      <a:endParaRPr lang="de-DE" sz="1200" dirty="0">
                        <a:effectLst/>
                        <a:latin typeface="Calibri" panose="020F0502020204030204" pitchFamily="34" charset="0"/>
                      </a:endParaRPr>
                    </a:p>
                    <a:p>
                      <a:pPr marL="342900" marR="0" fontAlgn="t">
                        <a:spcBef>
                          <a:spcPts val="0"/>
                        </a:spcBef>
                        <a:spcAft>
                          <a:spcPts val="0"/>
                        </a:spcAft>
                      </a:pPr>
                      <a:r>
                        <a:rPr lang="de-DE" sz="1200" i="1" dirty="0">
                          <a:effectLst/>
                          <a:latin typeface="Calibri" panose="020F0502020204030204" pitchFamily="34" charset="0"/>
                        </a:rPr>
                        <a:t>"CCO T </a:t>
                      </a:r>
                      <a:r>
                        <a:rPr lang="de-DE" sz="1200" i="1" dirty="0" err="1">
                          <a:effectLst/>
                          <a:latin typeface="Calibri" panose="020F0502020204030204" pitchFamily="34" charset="0"/>
                        </a:rPr>
                        <a:t>Purchase</a:t>
                      </a:r>
                      <a:r>
                        <a:rPr lang="de-DE" sz="1200" i="1" dirty="0">
                          <a:effectLst/>
                          <a:latin typeface="Calibri" panose="020F0502020204030204" pitchFamily="34" charset="0"/>
                        </a:rPr>
                        <a:t> Header +"</a:t>
                      </a:r>
                      <a:endParaRPr lang="de-DE" sz="1200" dirty="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tc>
                  <a:txBody>
                    <a:bodyPr/>
                    <a:lstStyle/>
                    <a:p>
                      <a:pPr marL="0" marR="0" fontAlgn="t">
                        <a:spcBef>
                          <a:spcPts val="0"/>
                        </a:spcBef>
                        <a:spcAft>
                          <a:spcPts val="0"/>
                        </a:spcAft>
                      </a:pPr>
                      <a:r>
                        <a:rPr lang="de-DE" sz="1200">
                          <a:effectLst/>
                          <a:latin typeface="Calibri" panose="020F0502020204030204" pitchFamily="34" charset="0"/>
                        </a:rPr>
                        <a:t>TAB.&lt;Name of Table, …&gt;</a:t>
                      </a:r>
                    </a:p>
                    <a:p>
                      <a:pPr marL="342900" marR="0" fontAlgn="t">
                        <a:spcBef>
                          <a:spcPts val="0"/>
                        </a:spcBef>
                        <a:spcAft>
                          <a:spcPts val="0"/>
                        </a:spcAft>
                      </a:pPr>
                      <a:r>
                        <a:rPr lang="de-DE" sz="1200" i="1">
                          <a:effectLst/>
                          <a:latin typeface="Calibri" panose="020F0502020204030204" pitchFamily="34" charset="0"/>
                        </a:rPr>
                        <a:t>TAB.Item</a:t>
                      </a:r>
                      <a:endParaRPr lang="de-DE" sz="1200">
                        <a:effectLst/>
                        <a:latin typeface="Calibri" panose="020F0502020204030204" pitchFamily="34" charset="0"/>
                      </a:endParaRPr>
                    </a:p>
                    <a:p>
                      <a:pPr marL="342900" marR="0" fontAlgn="t">
                        <a:spcBef>
                          <a:spcPts val="0"/>
                        </a:spcBef>
                        <a:spcAft>
                          <a:spcPts val="0"/>
                        </a:spcAft>
                      </a:pPr>
                      <a:r>
                        <a:rPr lang="de-DE" sz="1200" i="1">
                          <a:effectLst/>
                          <a:latin typeface="Calibri" panose="020F0502020204030204" pitchFamily="34" charset="0"/>
                        </a:rPr>
                        <a:t>TAB.PurchaseHeader</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BDD7EE"/>
                    </a:solidFill>
                  </a:tcPr>
                </a:tc>
                <a:extLst>
                  <a:ext uri="{0D108BD9-81ED-4DB2-BD59-A6C34878D82A}">
                    <a16:rowId xmlns:a16="http://schemas.microsoft.com/office/drawing/2014/main" val="3518877423"/>
                  </a:ext>
                </a:extLst>
              </a:tr>
              <a:tr h="419842">
                <a:tc>
                  <a:txBody>
                    <a:bodyPr/>
                    <a:lstStyle/>
                    <a:p>
                      <a:pPr marL="0" marR="0" fontAlgn="t">
                        <a:spcBef>
                          <a:spcPts val="0"/>
                        </a:spcBef>
                        <a:spcAft>
                          <a:spcPts val="0"/>
                        </a:spcAft>
                      </a:pPr>
                      <a:r>
                        <a:rPr lang="de-DE" sz="1200">
                          <a:effectLst/>
                          <a:latin typeface="Calibri" panose="020F0502020204030204" pitchFamily="34" charset="0"/>
                        </a:rPr>
                        <a:t>ObjectCU of APP-internal Tabelle</a:t>
                      </a:r>
                    </a:p>
                    <a:p>
                      <a:pPr marL="342900" marR="0" fontAlgn="t">
                        <a:spcBef>
                          <a:spcPts val="0"/>
                        </a:spcBef>
                        <a:spcAft>
                          <a:spcPts val="0"/>
                        </a:spcAft>
                      </a:pPr>
                      <a:r>
                        <a:rPr lang="de-DE" sz="1200" i="1">
                          <a:effectLst/>
                          <a:latin typeface="Calibri" panose="020F0502020204030204" pitchFamily="34" charset="0"/>
                        </a:rPr>
                        <a:t>Example: My App Table</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5E0B3"/>
                    </a:solidFill>
                  </a:tcPr>
                </a:tc>
                <a:tc>
                  <a:txBody>
                    <a:bodyPr/>
                    <a:lstStyle/>
                    <a:p>
                      <a:pPr marL="0" marR="0" fontAlgn="t">
                        <a:spcBef>
                          <a:spcPts val="0"/>
                        </a:spcBef>
                        <a:spcAft>
                          <a:spcPts val="0"/>
                        </a:spcAft>
                      </a:pPr>
                      <a:r>
                        <a:rPr lang="de-DE" sz="1200">
                          <a:effectLst/>
                          <a:latin typeface="Calibri" panose="020F0502020204030204" pitchFamily="34" charset="0"/>
                        </a:rPr>
                        <a:t>TAB.&lt;Name of new Table, …&gt;.cc.code.al</a:t>
                      </a:r>
                    </a:p>
                    <a:p>
                      <a:pPr marL="342900" marR="0" fontAlgn="t">
                        <a:spcBef>
                          <a:spcPts val="0"/>
                        </a:spcBef>
                        <a:spcAft>
                          <a:spcPts val="0"/>
                        </a:spcAft>
                      </a:pPr>
                      <a:r>
                        <a:rPr lang="de-DE" sz="1200" i="1">
                          <a:effectLst/>
                          <a:latin typeface="Calibri" panose="020F0502020204030204" pitchFamily="34" charset="0"/>
                        </a:rPr>
                        <a:t>TAB.MyAppTable.cc.code.al</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5E0B3"/>
                    </a:solidFill>
                  </a:tcPr>
                </a:tc>
                <a:tc>
                  <a:txBody>
                    <a:bodyPr/>
                    <a:lstStyle/>
                    <a:p>
                      <a:pPr marL="0" marR="0" fontAlgn="t">
                        <a:spcBef>
                          <a:spcPts val="0"/>
                        </a:spcBef>
                        <a:spcAft>
                          <a:spcPts val="0"/>
                        </a:spcAft>
                      </a:pPr>
                      <a:r>
                        <a:rPr lang="de-DE" sz="1200">
                          <a:effectLst/>
                          <a:latin typeface="Calibri" panose="020F0502020204030204" pitchFamily="34" charset="0"/>
                        </a:rPr>
                        <a:t>CCO_T_&lt;Name of Table&gt;</a:t>
                      </a:r>
                    </a:p>
                    <a:p>
                      <a:pPr marL="342900" marR="0" fontAlgn="t">
                        <a:spcBef>
                          <a:spcPts val="0"/>
                        </a:spcBef>
                        <a:spcAft>
                          <a:spcPts val="0"/>
                        </a:spcAft>
                      </a:pPr>
                      <a:r>
                        <a:rPr lang="de-DE" sz="1200" i="1">
                          <a:effectLst/>
                          <a:latin typeface="Calibri" panose="020F0502020204030204" pitchFamily="34" charset="0"/>
                        </a:rPr>
                        <a:t>"CCO T My App Table"</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5E0B3"/>
                    </a:solidFill>
                  </a:tcPr>
                </a:tc>
                <a:tc>
                  <a:txBody>
                    <a:bodyPr/>
                    <a:lstStyle/>
                    <a:p>
                      <a:pPr marL="0" marR="0" fontAlgn="t">
                        <a:spcBef>
                          <a:spcPts val="0"/>
                        </a:spcBef>
                        <a:spcAft>
                          <a:spcPts val="0"/>
                        </a:spcAft>
                      </a:pPr>
                      <a:r>
                        <a:rPr lang="de-DE" sz="1200">
                          <a:effectLst/>
                          <a:latin typeface="Calibri" panose="020F0502020204030204" pitchFamily="34" charset="0"/>
                        </a:rPr>
                        <a:t>TAB.&lt;Name of Table, …&gt;.cc</a:t>
                      </a:r>
                    </a:p>
                    <a:p>
                      <a:pPr marL="342900" marR="0" fontAlgn="t">
                        <a:spcBef>
                          <a:spcPts val="0"/>
                        </a:spcBef>
                        <a:spcAft>
                          <a:spcPts val="0"/>
                        </a:spcAft>
                      </a:pPr>
                      <a:r>
                        <a:rPr lang="de-DE" sz="1200" i="1">
                          <a:effectLst/>
                          <a:latin typeface="Calibri" panose="020F0502020204030204" pitchFamily="34" charset="0"/>
                        </a:rPr>
                        <a:t>TAB.MyAppTable.cc</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C5E0B3"/>
                    </a:solidFill>
                  </a:tcPr>
                </a:tc>
                <a:extLst>
                  <a:ext uri="{0D108BD9-81ED-4DB2-BD59-A6C34878D82A}">
                    <a16:rowId xmlns:a16="http://schemas.microsoft.com/office/drawing/2014/main" val="407295798"/>
                  </a:ext>
                </a:extLst>
              </a:tr>
              <a:tr h="419842">
                <a:tc>
                  <a:txBody>
                    <a:bodyPr/>
                    <a:lstStyle/>
                    <a:p>
                      <a:pPr marL="0" marR="0" fontAlgn="t">
                        <a:spcBef>
                          <a:spcPts val="0"/>
                        </a:spcBef>
                        <a:spcAft>
                          <a:spcPts val="0"/>
                        </a:spcAft>
                      </a:pPr>
                      <a:r>
                        <a:rPr lang="de-DE" sz="1200">
                          <a:effectLst/>
                          <a:latin typeface="Calibri" panose="020F0502020204030204" pitchFamily="34" charset="0"/>
                        </a:rPr>
                        <a:t>ObjectCU of APP-external Page</a:t>
                      </a:r>
                    </a:p>
                    <a:p>
                      <a:pPr marL="342900" marR="0" fontAlgn="t">
                        <a:spcBef>
                          <a:spcPts val="0"/>
                        </a:spcBef>
                        <a:spcAft>
                          <a:spcPts val="0"/>
                        </a:spcAft>
                      </a:pPr>
                      <a:r>
                        <a:rPr lang="de-DE" sz="1200" i="1">
                          <a:effectLst/>
                          <a:latin typeface="Calibri" panose="020F0502020204030204" pitchFamily="34" charset="0"/>
                        </a:rPr>
                        <a:t>Example: Item Card</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7CBAC"/>
                    </a:solidFill>
                  </a:tcPr>
                </a:tc>
                <a:tc>
                  <a:txBody>
                    <a:bodyPr/>
                    <a:lstStyle/>
                    <a:p>
                      <a:pPr marL="0" marR="0" fontAlgn="t">
                        <a:spcBef>
                          <a:spcPts val="0"/>
                        </a:spcBef>
                        <a:spcAft>
                          <a:spcPts val="0"/>
                        </a:spcAft>
                      </a:pPr>
                      <a:r>
                        <a:rPr lang="de-DE" sz="1200">
                          <a:effectLst/>
                          <a:latin typeface="Calibri" panose="020F0502020204030204" pitchFamily="34" charset="0"/>
                        </a:rPr>
                        <a:t>PAG.&lt;Name of Page&gt;.code.al</a:t>
                      </a:r>
                    </a:p>
                    <a:p>
                      <a:pPr marL="342900" marR="0" fontAlgn="t">
                        <a:spcBef>
                          <a:spcPts val="0"/>
                        </a:spcBef>
                        <a:spcAft>
                          <a:spcPts val="0"/>
                        </a:spcAft>
                      </a:pPr>
                      <a:r>
                        <a:rPr lang="de-DE" sz="1200" i="1">
                          <a:effectLst/>
                          <a:latin typeface="Calibri" panose="020F0502020204030204" pitchFamily="34" charset="0"/>
                        </a:rPr>
                        <a:t>PAG.ItemCard.code.al</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7CBAC"/>
                    </a:solidFill>
                  </a:tcPr>
                </a:tc>
                <a:tc>
                  <a:txBody>
                    <a:bodyPr/>
                    <a:lstStyle/>
                    <a:p>
                      <a:pPr marL="0" marR="0" fontAlgn="t">
                        <a:spcBef>
                          <a:spcPts val="0"/>
                        </a:spcBef>
                        <a:spcAft>
                          <a:spcPts val="0"/>
                        </a:spcAft>
                      </a:pPr>
                      <a:r>
                        <a:rPr lang="de-DE" sz="1200">
                          <a:effectLst/>
                          <a:latin typeface="Calibri" panose="020F0502020204030204" pitchFamily="34" charset="0"/>
                        </a:rPr>
                        <a:t>CCO_P_&lt;Name of Page&gt;_+</a:t>
                      </a:r>
                    </a:p>
                    <a:p>
                      <a:pPr marL="342900" marR="0" fontAlgn="t">
                        <a:spcBef>
                          <a:spcPts val="0"/>
                        </a:spcBef>
                        <a:spcAft>
                          <a:spcPts val="0"/>
                        </a:spcAft>
                      </a:pPr>
                      <a:r>
                        <a:rPr lang="de-DE" sz="1200" i="1">
                          <a:effectLst/>
                          <a:latin typeface="Calibri" panose="020F0502020204030204" pitchFamily="34" charset="0"/>
                        </a:rPr>
                        <a:t>"CCO P Item Card +"</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7CBAC"/>
                    </a:solidFill>
                  </a:tcPr>
                </a:tc>
                <a:tc>
                  <a:txBody>
                    <a:bodyPr/>
                    <a:lstStyle/>
                    <a:p>
                      <a:pPr marL="0" marR="0" fontAlgn="t">
                        <a:spcBef>
                          <a:spcPts val="0"/>
                        </a:spcBef>
                        <a:spcAft>
                          <a:spcPts val="0"/>
                        </a:spcAft>
                      </a:pPr>
                      <a:r>
                        <a:rPr lang="de-DE" sz="1200">
                          <a:effectLst/>
                          <a:latin typeface="Calibri" panose="020F0502020204030204" pitchFamily="34" charset="0"/>
                        </a:rPr>
                        <a:t>PAG.&lt;Name of Page, …&gt;</a:t>
                      </a:r>
                    </a:p>
                    <a:p>
                      <a:pPr marL="342900" marR="0" fontAlgn="t">
                        <a:spcBef>
                          <a:spcPts val="0"/>
                        </a:spcBef>
                        <a:spcAft>
                          <a:spcPts val="0"/>
                        </a:spcAft>
                      </a:pPr>
                      <a:r>
                        <a:rPr lang="de-DE" sz="1200" i="1">
                          <a:effectLst/>
                          <a:latin typeface="Calibri" panose="020F0502020204030204" pitchFamily="34" charset="0"/>
                        </a:rPr>
                        <a:t>PAG.ItemCard</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7CBAC"/>
                    </a:solidFill>
                  </a:tcPr>
                </a:tc>
                <a:extLst>
                  <a:ext uri="{0D108BD9-81ED-4DB2-BD59-A6C34878D82A}">
                    <a16:rowId xmlns:a16="http://schemas.microsoft.com/office/drawing/2014/main" val="266861654"/>
                  </a:ext>
                </a:extLst>
              </a:tr>
              <a:tr h="419842">
                <a:tc>
                  <a:txBody>
                    <a:bodyPr/>
                    <a:lstStyle/>
                    <a:p>
                      <a:pPr marL="0" marR="0" fontAlgn="t">
                        <a:spcBef>
                          <a:spcPts val="0"/>
                        </a:spcBef>
                        <a:spcAft>
                          <a:spcPts val="0"/>
                        </a:spcAft>
                      </a:pPr>
                      <a:r>
                        <a:rPr lang="de-DE" sz="1200">
                          <a:effectLst/>
                          <a:latin typeface="Calibri" panose="020F0502020204030204" pitchFamily="34" charset="0"/>
                        </a:rPr>
                        <a:t>ObjectCU of APP-internal Page</a:t>
                      </a:r>
                    </a:p>
                    <a:p>
                      <a:pPr marL="342900" marR="0" fontAlgn="t">
                        <a:spcBef>
                          <a:spcPts val="0"/>
                        </a:spcBef>
                        <a:spcAft>
                          <a:spcPts val="0"/>
                        </a:spcAft>
                      </a:pPr>
                      <a:r>
                        <a:rPr lang="de-DE" sz="1200" i="1">
                          <a:effectLst/>
                          <a:latin typeface="Calibri" panose="020F0502020204030204" pitchFamily="34" charset="0"/>
                        </a:rPr>
                        <a:t>Example: My App Page</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E599"/>
                    </a:solidFill>
                  </a:tcPr>
                </a:tc>
                <a:tc>
                  <a:txBody>
                    <a:bodyPr/>
                    <a:lstStyle/>
                    <a:p>
                      <a:pPr marL="0" marR="0" fontAlgn="t">
                        <a:spcBef>
                          <a:spcPts val="0"/>
                        </a:spcBef>
                        <a:spcAft>
                          <a:spcPts val="0"/>
                        </a:spcAft>
                      </a:pPr>
                      <a:r>
                        <a:rPr lang="de-DE" sz="1200">
                          <a:effectLst/>
                          <a:latin typeface="Calibri" panose="020F0502020204030204" pitchFamily="34" charset="0"/>
                        </a:rPr>
                        <a:t>PAG.&lt;Name of Page&gt;.code.al</a:t>
                      </a:r>
                    </a:p>
                    <a:p>
                      <a:pPr marL="342900" marR="0" fontAlgn="t">
                        <a:spcBef>
                          <a:spcPts val="0"/>
                        </a:spcBef>
                        <a:spcAft>
                          <a:spcPts val="0"/>
                        </a:spcAft>
                      </a:pPr>
                      <a:r>
                        <a:rPr lang="de-DE" sz="1200" i="1">
                          <a:effectLst/>
                          <a:latin typeface="Calibri" panose="020F0502020204030204" pitchFamily="34" charset="0"/>
                        </a:rPr>
                        <a:t>PAG.MyAppPage.cc.code.al</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E599"/>
                    </a:solidFill>
                  </a:tcPr>
                </a:tc>
                <a:tc>
                  <a:txBody>
                    <a:bodyPr/>
                    <a:lstStyle/>
                    <a:p>
                      <a:pPr marL="0" marR="0" fontAlgn="t">
                        <a:spcBef>
                          <a:spcPts val="0"/>
                        </a:spcBef>
                        <a:spcAft>
                          <a:spcPts val="0"/>
                        </a:spcAft>
                      </a:pPr>
                      <a:r>
                        <a:rPr lang="de-DE" sz="1200">
                          <a:effectLst/>
                          <a:latin typeface="Calibri" panose="020F0502020204030204" pitchFamily="34" charset="0"/>
                        </a:rPr>
                        <a:t>CCO_P_&lt;Name of Page&gt;</a:t>
                      </a:r>
                    </a:p>
                    <a:p>
                      <a:pPr marL="342900" marR="0" fontAlgn="t">
                        <a:spcBef>
                          <a:spcPts val="0"/>
                        </a:spcBef>
                        <a:spcAft>
                          <a:spcPts val="0"/>
                        </a:spcAft>
                      </a:pPr>
                      <a:r>
                        <a:rPr lang="de-DE" sz="1200" i="1">
                          <a:effectLst/>
                          <a:latin typeface="Calibri" panose="020F0502020204030204" pitchFamily="34" charset="0"/>
                        </a:rPr>
                        <a:t>"CCO P My App Page"</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E599"/>
                    </a:solidFill>
                  </a:tcPr>
                </a:tc>
                <a:tc>
                  <a:txBody>
                    <a:bodyPr/>
                    <a:lstStyle/>
                    <a:p>
                      <a:pPr marL="0" marR="0" fontAlgn="t">
                        <a:spcBef>
                          <a:spcPts val="0"/>
                        </a:spcBef>
                        <a:spcAft>
                          <a:spcPts val="0"/>
                        </a:spcAft>
                      </a:pPr>
                      <a:r>
                        <a:rPr lang="de-DE" sz="1200">
                          <a:effectLst/>
                          <a:latin typeface="Calibri" panose="020F0502020204030204" pitchFamily="34" charset="0"/>
                        </a:rPr>
                        <a:t>PAG.&lt;Name of Page, …&gt;.cc</a:t>
                      </a:r>
                    </a:p>
                    <a:p>
                      <a:pPr marL="342900" marR="0" fontAlgn="t">
                        <a:spcBef>
                          <a:spcPts val="0"/>
                        </a:spcBef>
                        <a:spcAft>
                          <a:spcPts val="0"/>
                        </a:spcAft>
                      </a:pPr>
                      <a:r>
                        <a:rPr lang="de-DE" sz="1200" i="1">
                          <a:effectLst/>
                          <a:latin typeface="Calibri" panose="020F0502020204030204" pitchFamily="34" charset="0"/>
                        </a:rPr>
                        <a:t>PAG.MyAppPage.cc</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EE599"/>
                    </a:solidFill>
                  </a:tcPr>
                </a:tc>
                <a:extLst>
                  <a:ext uri="{0D108BD9-81ED-4DB2-BD59-A6C34878D82A}">
                    <a16:rowId xmlns:a16="http://schemas.microsoft.com/office/drawing/2014/main" val="1107916115"/>
                  </a:ext>
                </a:extLst>
              </a:tr>
              <a:tr h="419842">
                <a:tc>
                  <a:txBody>
                    <a:bodyPr/>
                    <a:lstStyle/>
                    <a:p>
                      <a:pPr marL="0" marR="0" fontAlgn="t">
                        <a:spcBef>
                          <a:spcPts val="0"/>
                        </a:spcBef>
                        <a:spcAft>
                          <a:spcPts val="0"/>
                        </a:spcAft>
                      </a:pPr>
                      <a:r>
                        <a:rPr lang="de-DE" sz="1200">
                          <a:effectLst/>
                          <a:latin typeface="Calibri" panose="020F0502020204030204" pitchFamily="34" charset="0"/>
                        </a:rPr>
                        <a:t>ObjectCU of APP-external Report</a:t>
                      </a:r>
                    </a:p>
                    <a:p>
                      <a:pPr marL="342900" marR="0" fontAlgn="t">
                        <a:spcBef>
                          <a:spcPts val="0"/>
                        </a:spcBef>
                        <a:spcAft>
                          <a:spcPts val="0"/>
                        </a:spcAft>
                      </a:pPr>
                      <a:r>
                        <a:rPr lang="de-DE" sz="1200" i="1">
                          <a:effectLst/>
                          <a:latin typeface="Calibri" panose="020F0502020204030204" pitchFamily="34" charset="0"/>
                        </a:rPr>
                        <a:t>Example: Order Confirmation</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200">
                          <a:effectLst/>
                          <a:latin typeface="Calibri" panose="020F0502020204030204" pitchFamily="34" charset="0"/>
                        </a:rPr>
                        <a:t>REP.&lt;Name of Report&gt;.code.al</a:t>
                      </a:r>
                    </a:p>
                    <a:p>
                      <a:pPr marL="342900" marR="0" fontAlgn="t">
                        <a:spcBef>
                          <a:spcPts val="0"/>
                        </a:spcBef>
                        <a:spcAft>
                          <a:spcPts val="0"/>
                        </a:spcAft>
                      </a:pPr>
                      <a:r>
                        <a:rPr lang="de-DE" sz="1200" i="1">
                          <a:effectLst/>
                          <a:latin typeface="Calibri" panose="020F0502020204030204" pitchFamily="34" charset="0"/>
                        </a:rPr>
                        <a:t>REP.OrderConfirmation.code.al</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200">
                          <a:effectLst/>
                          <a:latin typeface="Calibri" panose="020F0502020204030204" pitchFamily="34" charset="0"/>
                        </a:rPr>
                        <a:t>CCO_R_&lt;Name of Report&gt;</a:t>
                      </a:r>
                    </a:p>
                    <a:p>
                      <a:pPr marL="342900" marR="0" fontAlgn="t">
                        <a:spcBef>
                          <a:spcPts val="0"/>
                        </a:spcBef>
                        <a:spcAft>
                          <a:spcPts val="0"/>
                        </a:spcAft>
                      </a:pPr>
                      <a:r>
                        <a:rPr lang="de-DE" sz="1200" i="1">
                          <a:effectLst/>
                          <a:latin typeface="Calibri" panose="020F0502020204030204" pitchFamily="34" charset="0"/>
                        </a:rPr>
                        <a:t>"CCO R Order Confirmation +"</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200">
                          <a:effectLst/>
                          <a:latin typeface="Calibri" panose="020F0502020204030204" pitchFamily="34" charset="0"/>
                        </a:rPr>
                        <a:t>REP.&lt;Name of Report, …&gt;</a:t>
                      </a:r>
                    </a:p>
                    <a:p>
                      <a:pPr marL="342900" marR="0" fontAlgn="t">
                        <a:spcBef>
                          <a:spcPts val="0"/>
                        </a:spcBef>
                        <a:spcAft>
                          <a:spcPts val="0"/>
                        </a:spcAft>
                      </a:pPr>
                      <a:r>
                        <a:rPr lang="de-DE" sz="1200" i="1">
                          <a:effectLst/>
                          <a:latin typeface="Calibri" panose="020F0502020204030204" pitchFamily="34" charset="0"/>
                        </a:rPr>
                        <a:t>REP.OrderConfirmation</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51232256"/>
                  </a:ext>
                </a:extLst>
              </a:tr>
              <a:tr h="533704">
                <a:tc>
                  <a:txBody>
                    <a:bodyPr/>
                    <a:lstStyle/>
                    <a:p>
                      <a:pPr marL="0" marR="0" fontAlgn="t">
                        <a:spcBef>
                          <a:spcPts val="0"/>
                        </a:spcBef>
                        <a:spcAft>
                          <a:spcPts val="0"/>
                        </a:spcAft>
                      </a:pPr>
                      <a:r>
                        <a:rPr lang="de-DE" sz="1200">
                          <a:effectLst/>
                          <a:latin typeface="Calibri" panose="020F0502020204030204" pitchFamily="34" charset="0"/>
                        </a:rPr>
                        <a:t>ObjectCU of APP-internal Report</a:t>
                      </a:r>
                    </a:p>
                    <a:p>
                      <a:pPr marL="342900" marR="0" fontAlgn="t">
                        <a:spcBef>
                          <a:spcPts val="0"/>
                        </a:spcBef>
                        <a:spcAft>
                          <a:spcPts val="0"/>
                        </a:spcAft>
                      </a:pPr>
                      <a:r>
                        <a:rPr lang="de-DE" sz="1200" i="1">
                          <a:effectLst/>
                          <a:latin typeface="Calibri" panose="020F0502020204030204" pitchFamily="34" charset="0"/>
                        </a:rPr>
                        <a:t>Example: My App Report</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de-DE" sz="1200">
                          <a:effectLst/>
                          <a:latin typeface="Calibri" panose="020F0502020204030204" pitchFamily="34" charset="0"/>
                        </a:rPr>
                        <a:t>REP.&lt;Name of Report&gt;.code.al</a:t>
                      </a:r>
                    </a:p>
                    <a:p>
                      <a:pPr marL="342900" marR="0" fontAlgn="t">
                        <a:spcBef>
                          <a:spcPts val="0"/>
                        </a:spcBef>
                        <a:spcAft>
                          <a:spcPts val="0"/>
                        </a:spcAft>
                      </a:pPr>
                      <a:r>
                        <a:rPr lang="de-DE" sz="1200" i="1">
                          <a:effectLst/>
                          <a:latin typeface="Calibri" panose="020F0502020204030204" pitchFamily="34" charset="0"/>
                        </a:rPr>
                        <a:t>REP.MyAppReport.cc.code.al</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de-DE" sz="1200">
                          <a:effectLst/>
                          <a:latin typeface="Calibri" panose="020F0502020204030204" pitchFamily="34" charset="0"/>
                        </a:rPr>
                        <a:t>CCO_R_&lt;Name of Report&gt;</a:t>
                      </a:r>
                    </a:p>
                    <a:p>
                      <a:pPr marL="342900" marR="0" fontAlgn="t">
                        <a:spcBef>
                          <a:spcPts val="0"/>
                        </a:spcBef>
                        <a:spcAft>
                          <a:spcPts val="0"/>
                        </a:spcAft>
                      </a:pPr>
                      <a:r>
                        <a:rPr lang="de-DE" sz="1200" i="1">
                          <a:effectLst/>
                          <a:latin typeface="Calibri" panose="020F0502020204030204" pitchFamily="34" charset="0"/>
                        </a:rPr>
                        <a:t>"CCO R My App Report +"</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tc>
                  <a:txBody>
                    <a:bodyPr/>
                    <a:lstStyle/>
                    <a:p>
                      <a:pPr marL="0" marR="0" fontAlgn="t">
                        <a:spcBef>
                          <a:spcPts val="0"/>
                        </a:spcBef>
                        <a:spcAft>
                          <a:spcPts val="0"/>
                        </a:spcAft>
                      </a:pPr>
                      <a:r>
                        <a:rPr lang="de-DE" sz="1200">
                          <a:effectLst/>
                          <a:latin typeface="Calibri" panose="020F0502020204030204" pitchFamily="34" charset="0"/>
                        </a:rPr>
                        <a:t>REP.&lt;Name of Report, …&gt;.cc</a:t>
                      </a:r>
                    </a:p>
                    <a:p>
                      <a:pPr marL="342900" marR="0" fontAlgn="t">
                        <a:spcBef>
                          <a:spcPts val="0"/>
                        </a:spcBef>
                        <a:spcAft>
                          <a:spcPts val="0"/>
                        </a:spcAft>
                      </a:pPr>
                      <a:r>
                        <a:rPr lang="de-DE" sz="1200" i="1">
                          <a:effectLst/>
                          <a:latin typeface="Calibri" panose="020F0502020204030204" pitchFamily="34" charset="0"/>
                        </a:rPr>
                        <a:t>PAG.MyAppReport.cc</a:t>
                      </a:r>
                      <a:endParaRPr lang="de-DE" sz="1200">
                        <a:effectLst/>
                        <a:latin typeface="Calibri" panose="020F0502020204030204" pitchFamily="34" charset="0"/>
                      </a:endParaRP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D8D8"/>
                    </a:solidFill>
                  </a:tcPr>
                </a:tc>
                <a:extLst>
                  <a:ext uri="{0D108BD9-81ED-4DB2-BD59-A6C34878D82A}">
                    <a16:rowId xmlns:a16="http://schemas.microsoft.com/office/drawing/2014/main" val="342031938"/>
                  </a:ext>
                </a:extLst>
              </a:tr>
              <a:tr h="251651">
                <a:tc>
                  <a:txBody>
                    <a:bodyPr/>
                    <a:lstStyle/>
                    <a:p>
                      <a:pPr marL="0" marR="0" fontAlgn="t">
                        <a:spcBef>
                          <a:spcPts val="0"/>
                        </a:spcBef>
                        <a:spcAft>
                          <a:spcPts val="0"/>
                        </a:spcAft>
                      </a:pPr>
                      <a:r>
                        <a:rPr lang="de-DE" sz="1200">
                          <a:effectLst/>
                          <a:latin typeface="Calibri" panose="020F0502020204030204" pitchFamily="34" charset="0"/>
                        </a:rPr>
                        <a:t>…</a:t>
                      </a: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200">
                          <a:effectLst/>
                          <a:latin typeface="Calibri" panose="020F0502020204030204" pitchFamily="34" charset="0"/>
                        </a:rPr>
                        <a:t>…</a:t>
                      </a: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200">
                          <a:effectLst/>
                          <a:latin typeface="Calibri" panose="020F0502020204030204" pitchFamily="34" charset="0"/>
                        </a:rPr>
                        <a:t>…</a:t>
                      </a: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200" dirty="0">
                          <a:effectLst/>
                          <a:latin typeface="Calibri" panose="020F0502020204030204" pitchFamily="34" charset="0"/>
                        </a:rPr>
                        <a:t>…</a:t>
                      </a:r>
                    </a:p>
                  </a:txBody>
                  <a:tcPr marL="45374" marR="45374" marT="45374" marB="45374">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250903009"/>
                  </a:ext>
                </a:extLst>
              </a:tr>
            </a:tbl>
          </a:graphicData>
        </a:graphic>
      </p:graphicFrame>
    </p:spTree>
    <p:extLst>
      <p:ext uri="{BB962C8B-B14F-4D97-AF65-F5344CB8AC3E}">
        <p14:creationId xmlns:p14="http://schemas.microsoft.com/office/powerpoint/2010/main" val="15921677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4D49038D-C308-452F-831D-AEB515DE3582}"/>
              </a:ext>
            </a:extLst>
          </p:cNvPr>
          <p:cNvSpPr/>
          <p:nvPr/>
        </p:nvSpPr>
        <p:spPr>
          <a:xfrm>
            <a:off x="1095374" y="3562049"/>
            <a:ext cx="4924425" cy="1305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hteck 1">
            <a:extLst>
              <a:ext uri="{FF2B5EF4-FFF2-40B4-BE49-F238E27FC236}">
                <a16:creationId xmlns:a16="http://schemas.microsoft.com/office/drawing/2014/main" id="{239931D8-6FCC-43B4-9BC4-D8946C9D55DD}"/>
              </a:ext>
            </a:extLst>
          </p:cNvPr>
          <p:cNvSpPr/>
          <p:nvPr/>
        </p:nvSpPr>
        <p:spPr>
          <a:xfrm>
            <a:off x="1095375" y="1990725"/>
            <a:ext cx="4924425"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US" dirty="0">
                <a:solidFill>
                  <a:schemeClr val="bg2"/>
                </a:solidFill>
              </a:rPr>
              <a:t>APP Organization - Documentation: log-files and app-tags</a:t>
            </a: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66</a:t>
            </a:fld>
            <a:endParaRPr lang="de-DE" dirty="0"/>
          </a:p>
        </p:txBody>
      </p:sp>
      <p:sp>
        <p:nvSpPr>
          <p:cNvPr id="39" name="Textplatzhalter 11">
            <a:extLst>
              <a:ext uri="{FF2B5EF4-FFF2-40B4-BE49-F238E27FC236}">
                <a16:creationId xmlns:a16="http://schemas.microsoft.com/office/drawing/2014/main" id="{C1B6D493-4F5D-4160-85C1-095C616BC2CB}"/>
              </a:ext>
            </a:extLst>
          </p:cNvPr>
          <p:cNvSpPr>
            <a:spLocks noGrp="1"/>
          </p:cNvSpPr>
          <p:nvPr>
            <p:ph type="body" sz="quarter" idx="10"/>
          </p:nvPr>
        </p:nvSpPr>
        <p:spPr>
          <a:xfrm>
            <a:off x="359999" y="1079573"/>
            <a:ext cx="11466000" cy="5400426"/>
          </a:xfrm>
        </p:spPr>
        <p:txBody>
          <a:bodyPr/>
          <a:lstStyle/>
          <a:p>
            <a:r>
              <a:rPr lang="de-DE" dirty="0" err="1"/>
              <a:t>Documentation</a:t>
            </a:r>
            <a:r>
              <a:rPr lang="de-DE" dirty="0"/>
              <a:t> via Log Files</a:t>
            </a:r>
          </a:p>
          <a:p>
            <a:pPr lvl="1"/>
            <a:r>
              <a:rPr lang="de-DE" dirty="0" err="1"/>
              <a:t>One</a:t>
            </a:r>
            <a:r>
              <a:rPr lang="de-DE" dirty="0"/>
              <a:t> Log per Folder</a:t>
            </a:r>
          </a:p>
          <a:p>
            <a:pPr lvl="1"/>
            <a:r>
              <a:rPr lang="de-DE" dirty="0"/>
              <a:t>Log </a:t>
            </a:r>
            <a:r>
              <a:rPr lang="de-DE" dirty="0" err="1"/>
              <a:t>file</a:t>
            </a:r>
            <a:r>
              <a:rPr lang="de-DE" dirty="0"/>
              <a:t> </a:t>
            </a:r>
            <a:r>
              <a:rPr lang="de-DE" dirty="0" err="1"/>
              <a:t>contains</a:t>
            </a:r>
            <a:r>
              <a:rPr lang="de-DE" dirty="0"/>
              <a:t> </a:t>
            </a:r>
            <a:r>
              <a:rPr lang="de-DE" dirty="0" err="1"/>
              <a:t>well</a:t>
            </a:r>
            <a:r>
              <a:rPr lang="de-DE" dirty="0"/>
              <a:t> </a:t>
            </a:r>
            <a:r>
              <a:rPr lang="de-DE" dirty="0" err="1"/>
              <a:t>known</a:t>
            </a:r>
            <a:r>
              <a:rPr lang="de-DE" dirty="0"/>
              <a:t> </a:t>
            </a:r>
            <a:r>
              <a:rPr lang="de-DE" dirty="0" err="1"/>
              <a:t>docu</a:t>
            </a:r>
            <a:r>
              <a:rPr lang="de-DE" dirty="0"/>
              <a:t> </a:t>
            </a:r>
            <a:r>
              <a:rPr lang="de-DE" dirty="0" err="1"/>
              <a:t>headers</a:t>
            </a:r>
            <a:r>
              <a:rPr lang="de-DE" dirty="0"/>
              <a:t> (per GAP)</a:t>
            </a:r>
          </a:p>
          <a:p>
            <a:pPr marL="914400" lvl="2" indent="0">
              <a:buNone/>
            </a:pPr>
            <a:r>
              <a:rPr lang="de-DE" i="1" dirty="0"/>
              <a:t>&lt;GAP-Tag&gt;_&lt;Date&gt;_&lt;Developer ID&gt;: &lt;Title </a:t>
            </a:r>
            <a:r>
              <a:rPr lang="de-DE" i="1" dirty="0" err="1"/>
              <a:t>of</a:t>
            </a:r>
            <a:r>
              <a:rPr lang="de-DE" i="1" dirty="0"/>
              <a:t> GAP&gt;</a:t>
            </a:r>
          </a:p>
          <a:p>
            <a:pPr marL="1371600" lvl="3" indent="0">
              <a:buNone/>
            </a:pPr>
            <a:r>
              <a:rPr lang="de-DE" i="1" dirty="0"/>
              <a:t>Information on </a:t>
            </a:r>
            <a:r>
              <a:rPr lang="de-DE" i="1" dirty="0" err="1"/>
              <a:t>changes</a:t>
            </a:r>
            <a:r>
              <a:rPr lang="de-DE" i="1" dirty="0"/>
              <a:t> …</a:t>
            </a:r>
          </a:p>
          <a:p>
            <a:pPr marL="1371600" lvl="3" indent="0">
              <a:buNone/>
            </a:pPr>
            <a:endParaRPr lang="de-DE" dirty="0"/>
          </a:p>
          <a:p>
            <a:pPr marL="914400" lvl="2" indent="0">
              <a:buNone/>
            </a:pPr>
            <a:r>
              <a:rPr lang="de-DE" dirty="0"/>
              <a:t>A „GAP-Tag“ </a:t>
            </a:r>
            <a:r>
              <a:rPr lang="de-DE" dirty="0" err="1"/>
              <a:t>consists</a:t>
            </a:r>
            <a:r>
              <a:rPr lang="de-DE" dirty="0"/>
              <a:t> </a:t>
            </a:r>
            <a:r>
              <a:rPr lang="de-DE" dirty="0" err="1"/>
              <a:t>of</a:t>
            </a:r>
            <a:r>
              <a:rPr lang="de-DE" dirty="0"/>
              <a:t> </a:t>
            </a:r>
            <a:r>
              <a:rPr lang="de-DE" dirty="0" err="1"/>
              <a:t>the</a:t>
            </a:r>
            <a:r>
              <a:rPr lang="de-DE" dirty="0"/>
              <a:t> GAP Identifier and a </a:t>
            </a:r>
            <a:r>
              <a:rPr lang="de-DE" dirty="0" err="1"/>
              <a:t>two</a:t>
            </a:r>
            <a:r>
              <a:rPr lang="de-DE" dirty="0"/>
              <a:t> </a:t>
            </a:r>
            <a:r>
              <a:rPr lang="de-DE" dirty="0" err="1"/>
              <a:t>digit</a:t>
            </a:r>
            <a:r>
              <a:rPr lang="de-DE" dirty="0"/>
              <a:t> </a:t>
            </a:r>
            <a:r>
              <a:rPr lang="de-DE" dirty="0" err="1"/>
              <a:t>suffix</a:t>
            </a:r>
            <a:r>
              <a:rPr lang="de-DE" dirty="0"/>
              <a:t> </a:t>
            </a:r>
            <a:r>
              <a:rPr lang="de-DE" dirty="0" err="1"/>
              <a:t>counting</a:t>
            </a:r>
            <a:r>
              <a:rPr lang="de-DE" dirty="0"/>
              <a:t> </a:t>
            </a:r>
            <a:r>
              <a:rPr lang="de-DE" dirty="0" err="1"/>
              <a:t>the</a:t>
            </a:r>
            <a:r>
              <a:rPr lang="de-DE" dirty="0"/>
              <a:t> </a:t>
            </a:r>
            <a:r>
              <a:rPr lang="de-DE" dirty="0" err="1"/>
              <a:t>generations</a:t>
            </a:r>
            <a:r>
              <a:rPr lang="de-DE" dirty="0"/>
              <a:t> </a:t>
            </a:r>
            <a:r>
              <a:rPr lang="de-DE" dirty="0" err="1"/>
              <a:t>of</a:t>
            </a:r>
            <a:r>
              <a:rPr lang="de-DE" dirty="0"/>
              <a:t> </a:t>
            </a:r>
            <a:r>
              <a:rPr lang="de-DE" dirty="0" err="1"/>
              <a:t>implementations</a:t>
            </a:r>
            <a:r>
              <a:rPr lang="de-DE" dirty="0"/>
              <a:t> </a:t>
            </a:r>
            <a:r>
              <a:rPr lang="de-DE" dirty="0" err="1"/>
              <a:t>of</a:t>
            </a:r>
            <a:r>
              <a:rPr lang="de-DE" dirty="0"/>
              <a:t> </a:t>
            </a:r>
            <a:r>
              <a:rPr lang="de-DE" dirty="0" err="1"/>
              <a:t>the</a:t>
            </a:r>
            <a:r>
              <a:rPr lang="de-DE" dirty="0"/>
              <a:t> </a:t>
            </a:r>
            <a:r>
              <a:rPr lang="de-DE" dirty="0" err="1"/>
              <a:t>gap</a:t>
            </a:r>
            <a:r>
              <a:rPr lang="de-DE" dirty="0"/>
              <a:t>.</a:t>
            </a:r>
          </a:p>
          <a:p>
            <a:pPr marL="914400" lvl="2" indent="0">
              <a:buNone/>
            </a:pPr>
            <a:r>
              <a:rPr lang="de-DE" dirty="0" err="1"/>
              <a:t>If</a:t>
            </a:r>
            <a:r>
              <a:rPr lang="de-DE" dirty="0"/>
              <a:t> a GAP Implementation </a:t>
            </a:r>
            <a:r>
              <a:rPr lang="de-DE" dirty="0" err="1"/>
              <a:t>tsarts</a:t>
            </a:r>
            <a:r>
              <a:rPr lang="de-DE" dirty="0"/>
              <a:t>, </a:t>
            </a:r>
            <a:r>
              <a:rPr lang="de-DE" dirty="0" err="1"/>
              <a:t>the</a:t>
            </a:r>
            <a:r>
              <a:rPr lang="de-DE" dirty="0"/>
              <a:t> </a:t>
            </a:r>
            <a:r>
              <a:rPr lang="de-DE" dirty="0" err="1"/>
              <a:t>suffix</a:t>
            </a:r>
            <a:r>
              <a:rPr lang="de-DE" dirty="0"/>
              <a:t> </a:t>
            </a:r>
            <a:r>
              <a:rPr lang="de-DE" dirty="0" err="1"/>
              <a:t>is</a:t>
            </a:r>
            <a:r>
              <a:rPr lang="de-DE" dirty="0"/>
              <a:t> „.01“, </a:t>
            </a:r>
            <a:r>
              <a:rPr lang="de-DE" dirty="0" err="1"/>
              <a:t>if</a:t>
            </a:r>
            <a:r>
              <a:rPr lang="de-DE" dirty="0"/>
              <a:t> </a:t>
            </a:r>
            <a:r>
              <a:rPr lang="de-DE" dirty="0" err="1"/>
              <a:t>is</a:t>
            </a:r>
            <a:r>
              <a:rPr lang="de-DE" dirty="0"/>
              <a:t> </a:t>
            </a:r>
            <a:r>
              <a:rPr lang="de-DE" dirty="0" err="1"/>
              <a:t>reopened</a:t>
            </a:r>
            <a:r>
              <a:rPr lang="de-DE" dirty="0"/>
              <a:t> after a </a:t>
            </a:r>
            <a:r>
              <a:rPr lang="de-DE" dirty="0" err="1"/>
              <a:t>first</a:t>
            </a:r>
            <a:r>
              <a:rPr lang="de-DE" dirty="0"/>
              <a:t> </a:t>
            </a:r>
            <a:r>
              <a:rPr lang="de-DE" dirty="0" err="1"/>
              <a:t>completion</a:t>
            </a:r>
            <a:r>
              <a:rPr lang="de-DE" dirty="0"/>
              <a:t>, </a:t>
            </a:r>
            <a:r>
              <a:rPr lang="de-DE" dirty="0" err="1"/>
              <a:t>it</a:t>
            </a:r>
            <a:r>
              <a:rPr lang="de-DE" dirty="0"/>
              <a:t> </a:t>
            </a:r>
            <a:r>
              <a:rPr lang="de-DE" dirty="0" err="1"/>
              <a:t>gets</a:t>
            </a:r>
            <a:r>
              <a:rPr lang="de-DE" dirty="0"/>
              <a:t> </a:t>
            </a:r>
            <a:r>
              <a:rPr lang="de-DE" dirty="0" err="1"/>
              <a:t>suffix</a:t>
            </a:r>
            <a:r>
              <a:rPr lang="de-DE" dirty="0"/>
              <a:t> „.02“ and so on.</a:t>
            </a:r>
          </a:p>
          <a:p>
            <a:pPr marL="914400" lvl="2" indent="0">
              <a:buNone/>
            </a:pPr>
            <a:endParaRPr lang="de-DE" dirty="0"/>
          </a:p>
          <a:p>
            <a:pPr marL="914400" lvl="2" indent="0">
              <a:buNone/>
            </a:pPr>
            <a:r>
              <a:rPr lang="de-DE" i="1" dirty="0"/>
              <a:t>GAP-FI-001.01 01.01.2019 DENUE.MPRO: Default Description</a:t>
            </a:r>
          </a:p>
          <a:p>
            <a:pPr marL="1371600" lvl="3" indent="0">
              <a:buNone/>
            </a:pPr>
            <a:r>
              <a:rPr lang="de-DE" i="1" dirty="0" err="1"/>
              <a:t>Created</a:t>
            </a:r>
            <a:endParaRPr lang="de-DE" i="1" dirty="0"/>
          </a:p>
          <a:p>
            <a:pPr marL="1828800" lvl="4" indent="0">
              <a:buNone/>
            </a:pPr>
            <a:r>
              <a:rPr lang="de-DE" i="1" dirty="0"/>
              <a:t>New </a:t>
            </a:r>
            <a:r>
              <a:rPr lang="de-DE" i="1" dirty="0" err="1"/>
              <a:t>field</a:t>
            </a:r>
            <a:r>
              <a:rPr lang="de-DE" i="1" dirty="0"/>
              <a:t> 55000 „Description 3“</a:t>
            </a:r>
          </a:p>
          <a:p>
            <a:pPr marL="1371600" lvl="3" indent="0">
              <a:buNone/>
            </a:pPr>
            <a:r>
              <a:rPr lang="de-DE" i="1" dirty="0" err="1"/>
              <a:t>Modified</a:t>
            </a:r>
            <a:endParaRPr lang="de-DE" i="1" dirty="0"/>
          </a:p>
          <a:p>
            <a:pPr marL="1371600" lvl="3" indent="0">
              <a:buNone/>
            </a:pPr>
            <a:r>
              <a:rPr lang="de-DE" dirty="0"/>
              <a:t>	…..</a:t>
            </a:r>
          </a:p>
          <a:p>
            <a:pPr lvl="1"/>
            <a:r>
              <a:rPr lang="de-DE" dirty="0" err="1"/>
              <a:t>Remark</a:t>
            </a:r>
            <a:r>
              <a:rPr lang="de-DE" dirty="0"/>
              <a:t>: </a:t>
            </a:r>
            <a:r>
              <a:rPr lang="de-DE" dirty="0" err="1"/>
              <a:t>perhaps</a:t>
            </a:r>
            <a:r>
              <a:rPr lang="de-DE" dirty="0"/>
              <a:t>, </a:t>
            </a:r>
            <a:r>
              <a:rPr lang="de-DE" dirty="0" err="1"/>
              <a:t>we</a:t>
            </a:r>
            <a:r>
              <a:rPr lang="de-DE" dirty="0"/>
              <a:t> will </a:t>
            </a:r>
            <a:r>
              <a:rPr lang="de-DE" dirty="0" err="1"/>
              <a:t>be</a:t>
            </a:r>
            <a:r>
              <a:rPr lang="de-DE" dirty="0"/>
              <a:t> </a:t>
            </a:r>
            <a:r>
              <a:rPr lang="de-DE" dirty="0" err="1"/>
              <a:t>able</a:t>
            </a:r>
            <a:r>
              <a:rPr lang="de-DE" dirty="0"/>
              <a:t> </a:t>
            </a:r>
            <a:r>
              <a:rPr lang="de-DE" dirty="0" err="1"/>
              <a:t>to</a:t>
            </a:r>
            <a:r>
              <a:rPr lang="de-DE" dirty="0"/>
              <a:t> </a:t>
            </a:r>
            <a:r>
              <a:rPr lang="de-DE" dirty="0" err="1"/>
              <a:t>skip</a:t>
            </a:r>
            <a:r>
              <a:rPr lang="de-DE" dirty="0"/>
              <a:t> </a:t>
            </a:r>
            <a:r>
              <a:rPr lang="de-DE" dirty="0" err="1"/>
              <a:t>documentation</a:t>
            </a:r>
            <a:r>
              <a:rPr lang="de-DE" dirty="0"/>
              <a:t> in </a:t>
            </a:r>
            <a:r>
              <a:rPr lang="de-DE" dirty="0" err="1"/>
              <a:t>the</a:t>
            </a:r>
            <a:r>
              <a:rPr lang="de-DE" dirty="0"/>
              <a:t> </a:t>
            </a:r>
            <a:r>
              <a:rPr lang="de-DE" dirty="0" err="1"/>
              <a:t>future</a:t>
            </a:r>
            <a:r>
              <a:rPr lang="de-DE" dirty="0"/>
              <a:t>, </a:t>
            </a:r>
            <a:r>
              <a:rPr lang="de-DE" dirty="0" err="1"/>
              <a:t>using</a:t>
            </a:r>
            <a:r>
              <a:rPr lang="de-DE" dirty="0"/>
              <a:t> Azure </a:t>
            </a:r>
            <a:r>
              <a:rPr lang="de-DE" dirty="0" err="1"/>
              <a:t>DevOps</a:t>
            </a:r>
            <a:r>
              <a:rPr lang="de-DE" dirty="0"/>
              <a:t> …</a:t>
            </a:r>
          </a:p>
          <a:p>
            <a:endParaRPr lang="de-DE" dirty="0"/>
          </a:p>
        </p:txBody>
      </p:sp>
    </p:spTree>
    <p:extLst>
      <p:ext uri="{BB962C8B-B14F-4D97-AF65-F5344CB8AC3E}">
        <p14:creationId xmlns:p14="http://schemas.microsoft.com/office/powerpoint/2010/main" val="123999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9">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US" dirty="0">
                <a:solidFill>
                  <a:schemeClr val="bg2"/>
                </a:solidFill>
              </a:rPr>
              <a:t>APP Organization - Documentation: log-files and app-tags</a:t>
            </a: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67</a:t>
            </a:fld>
            <a:endParaRPr lang="de-DE" dirty="0"/>
          </a:p>
        </p:txBody>
      </p:sp>
      <p:sp>
        <p:nvSpPr>
          <p:cNvPr id="39" name="Textplatzhalter 11">
            <a:extLst>
              <a:ext uri="{FF2B5EF4-FFF2-40B4-BE49-F238E27FC236}">
                <a16:creationId xmlns:a16="http://schemas.microsoft.com/office/drawing/2014/main" id="{C1B6D493-4F5D-4160-85C1-095C616BC2CB}"/>
              </a:ext>
            </a:extLst>
          </p:cNvPr>
          <p:cNvSpPr>
            <a:spLocks noGrp="1"/>
          </p:cNvSpPr>
          <p:nvPr>
            <p:ph type="body" sz="quarter" idx="10"/>
          </p:nvPr>
        </p:nvSpPr>
        <p:spPr>
          <a:xfrm>
            <a:off x="359999" y="1291835"/>
            <a:ext cx="6612301" cy="975115"/>
          </a:xfrm>
        </p:spPr>
        <p:txBody>
          <a:bodyPr/>
          <a:lstStyle/>
          <a:p>
            <a:r>
              <a:rPr lang="de-DE" dirty="0"/>
              <a:t>The „</a:t>
            </a:r>
            <a:r>
              <a:rPr lang="de-DE" dirty="0" err="1"/>
              <a:t>app.tags</a:t>
            </a:r>
            <a:r>
              <a:rPr lang="de-DE" dirty="0"/>
              <a:t>“ </a:t>
            </a:r>
            <a:r>
              <a:rPr lang="de-DE" dirty="0" err="1"/>
              <a:t>file</a:t>
            </a:r>
            <a:endParaRPr lang="de-DE" dirty="0"/>
          </a:p>
          <a:p>
            <a:pPr lvl="1"/>
            <a:r>
              <a:rPr lang="de-DE" dirty="0" err="1"/>
              <a:t>Loctaed</a:t>
            </a:r>
            <a:r>
              <a:rPr lang="de-DE" dirty="0"/>
              <a:t> in </a:t>
            </a:r>
            <a:r>
              <a:rPr lang="de-DE" dirty="0" err="1"/>
              <a:t>the</a:t>
            </a:r>
            <a:r>
              <a:rPr lang="de-DE" dirty="0"/>
              <a:t> root </a:t>
            </a:r>
            <a:r>
              <a:rPr lang="de-DE" dirty="0" err="1"/>
              <a:t>folder</a:t>
            </a:r>
            <a:r>
              <a:rPr lang="de-DE" dirty="0"/>
              <a:t> </a:t>
            </a:r>
            <a:r>
              <a:rPr lang="de-DE" dirty="0" err="1"/>
              <a:t>of</a:t>
            </a:r>
            <a:r>
              <a:rPr lang="de-DE" dirty="0"/>
              <a:t> </a:t>
            </a:r>
            <a:r>
              <a:rPr lang="de-DE" dirty="0" err="1"/>
              <a:t>the</a:t>
            </a:r>
            <a:r>
              <a:rPr lang="de-DE" dirty="0"/>
              <a:t> </a:t>
            </a:r>
            <a:r>
              <a:rPr lang="de-DE" dirty="0" err="1"/>
              <a:t>app</a:t>
            </a:r>
            <a:endParaRPr lang="de-DE" dirty="0"/>
          </a:p>
          <a:p>
            <a:pPr lvl="1"/>
            <a:r>
              <a:rPr lang="de-DE" dirty="0" err="1"/>
              <a:t>Contains</a:t>
            </a:r>
            <a:r>
              <a:rPr lang="de-DE" dirty="0"/>
              <a:t> al </a:t>
            </a:r>
            <a:r>
              <a:rPr lang="de-DE" dirty="0" err="1"/>
              <a:t>list</a:t>
            </a:r>
            <a:r>
              <a:rPr lang="de-DE" dirty="0"/>
              <a:t> </a:t>
            </a:r>
            <a:r>
              <a:rPr lang="de-DE" dirty="0" err="1"/>
              <a:t>of</a:t>
            </a:r>
            <a:r>
              <a:rPr lang="de-DE" dirty="0"/>
              <a:t> </a:t>
            </a:r>
            <a:r>
              <a:rPr lang="de-DE" dirty="0" err="1"/>
              <a:t>the</a:t>
            </a:r>
            <a:r>
              <a:rPr lang="de-DE" dirty="0"/>
              <a:t> GAPs </a:t>
            </a:r>
            <a:r>
              <a:rPr lang="de-DE" dirty="0" err="1"/>
              <a:t>implemented</a:t>
            </a:r>
            <a:r>
              <a:rPr lang="de-DE" dirty="0"/>
              <a:t> </a:t>
            </a:r>
            <a:br>
              <a:rPr lang="de-DE" dirty="0"/>
            </a:br>
            <a:r>
              <a:rPr lang="de-DE" dirty="0" err="1"/>
              <a:t>up</a:t>
            </a:r>
            <a:r>
              <a:rPr lang="de-DE" dirty="0"/>
              <a:t> </a:t>
            </a:r>
            <a:r>
              <a:rPr lang="de-DE" dirty="0" err="1"/>
              <a:t>to</a:t>
            </a:r>
            <a:r>
              <a:rPr lang="de-DE" dirty="0"/>
              <a:t> </a:t>
            </a:r>
            <a:r>
              <a:rPr lang="de-DE" dirty="0" err="1"/>
              <a:t>the</a:t>
            </a:r>
            <a:r>
              <a:rPr lang="de-DE" dirty="0"/>
              <a:t> </a:t>
            </a:r>
            <a:r>
              <a:rPr lang="de-DE" dirty="0" err="1"/>
              <a:t>current</a:t>
            </a:r>
            <a:r>
              <a:rPr lang="de-DE" dirty="0"/>
              <a:t> </a:t>
            </a:r>
            <a:r>
              <a:rPr lang="de-DE" dirty="0" err="1"/>
              <a:t>project</a:t>
            </a:r>
            <a:r>
              <a:rPr lang="de-DE" dirty="0"/>
              <a:t> </a:t>
            </a:r>
            <a:r>
              <a:rPr lang="de-DE" dirty="0" err="1"/>
              <a:t>state</a:t>
            </a:r>
            <a:endParaRPr lang="de-DE" dirty="0"/>
          </a:p>
          <a:p>
            <a:pPr lvl="1"/>
            <a:endParaRPr lang="de-DE" dirty="0"/>
          </a:p>
          <a:p>
            <a:pPr lvl="1"/>
            <a:r>
              <a:rPr lang="de-DE" dirty="0"/>
              <a:t>[GAP-ID].[xx]: </a:t>
            </a:r>
            <a:r>
              <a:rPr lang="de-DE" dirty="0" err="1"/>
              <a:t>the</a:t>
            </a:r>
            <a:r>
              <a:rPr lang="de-DE" dirty="0"/>
              <a:t> „xx“ </a:t>
            </a:r>
            <a:r>
              <a:rPr lang="de-DE" dirty="0" err="1"/>
              <a:t>denotes</a:t>
            </a:r>
            <a:r>
              <a:rPr lang="de-DE" dirty="0"/>
              <a:t> </a:t>
            </a:r>
            <a:r>
              <a:rPr lang="de-DE" dirty="0" err="1"/>
              <a:t>the</a:t>
            </a:r>
            <a:r>
              <a:rPr lang="de-DE" dirty="0"/>
              <a:t> „</a:t>
            </a:r>
            <a:r>
              <a:rPr lang="de-DE" dirty="0" err="1"/>
              <a:t>development</a:t>
            </a:r>
            <a:r>
              <a:rPr lang="de-DE" dirty="0"/>
              <a:t> </a:t>
            </a:r>
            <a:r>
              <a:rPr lang="de-DE" dirty="0" err="1"/>
              <a:t>phase</a:t>
            </a:r>
            <a:r>
              <a:rPr lang="de-DE" dirty="0"/>
              <a:t>“ </a:t>
            </a:r>
            <a:br>
              <a:rPr lang="de-DE" dirty="0"/>
            </a:br>
            <a:r>
              <a:rPr lang="de-DE" dirty="0" err="1"/>
              <a:t>of</a:t>
            </a:r>
            <a:r>
              <a:rPr lang="de-DE" dirty="0"/>
              <a:t> </a:t>
            </a:r>
            <a:r>
              <a:rPr lang="de-DE" dirty="0" err="1"/>
              <a:t>the</a:t>
            </a:r>
            <a:r>
              <a:rPr lang="de-DE" dirty="0"/>
              <a:t> GAP</a:t>
            </a:r>
          </a:p>
          <a:p>
            <a:pPr lvl="1"/>
            <a:endParaRPr lang="de-DE" dirty="0"/>
          </a:p>
          <a:p>
            <a:pPr lvl="1"/>
            <a:r>
              <a:rPr lang="de-DE" dirty="0" err="1"/>
              <a:t>Enables</a:t>
            </a:r>
            <a:r>
              <a:rPr lang="de-DE" dirty="0"/>
              <a:t> </a:t>
            </a:r>
            <a:r>
              <a:rPr lang="de-DE" dirty="0">
                <a:solidFill>
                  <a:srgbClr val="FF0000"/>
                </a:solidFill>
              </a:rPr>
              <a:t>„</a:t>
            </a:r>
            <a:r>
              <a:rPr lang="de-DE" dirty="0" err="1">
                <a:solidFill>
                  <a:srgbClr val="FF0000"/>
                </a:solidFill>
              </a:rPr>
              <a:t>app-wide</a:t>
            </a:r>
            <a:r>
              <a:rPr lang="de-DE" dirty="0">
                <a:solidFill>
                  <a:srgbClr val="FF0000"/>
                </a:solidFill>
              </a:rPr>
              <a:t>“ </a:t>
            </a:r>
            <a:r>
              <a:rPr lang="de-DE" dirty="0" err="1">
                <a:solidFill>
                  <a:srgbClr val="FF0000"/>
                </a:solidFill>
              </a:rPr>
              <a:t>search</a:t>
            </a:r>
            <a:r>
              <a:rPr lang="de-DE" dirty="0"/>
              <a:t> </a:t>
            </a:r>
            <a:r>
              <a:rPr lang="de-DE" dirty="0" err="1"/>
              <a:t>for</a:t>
            </a:r>
            <a:r>
              <a:rPr lang="de-DE" dirty="0"/>
              <a:t> GAP </a:t>
            </a:r>
            <a:r>
              <a:rPr lang="de-DE" dirty="0" err="1"/>
              <a:t>Implementations</a:t>
            </a:r>
            <a:endParaRPr lang="de-DE" dirty="0"/>
          </a:p>
          <a:p>
            <a:pPr lvl="1"/>
            <a:endParaRPr lang="de-DE" dirty="0"/>
          </a:p>
          <a:p>
            <a:pPr lvl="1"/>
            <a:endParaRPr lang="de-DE" dirty="0"/>
          </a:p>
          <a:p>
            <a:pPr marL="0" indent="0">
              <a:buNone/>
            </a:pPr>
            <a:endParaRPr lang="de-DE" dirty="0"/>
          </a:p>
        </p:txBody>
      </p:sp>
      <p:pic>
        <p:nvPicPr>
          <p:cNvPr id="2" name="Grafik 1">
            <a:extLst>
              <a:ext uri="{FF2B5EF4-FFF2-40B4-BE49-F238E27FC236}">
                <a16:creationId xmlns:a16="http://schemas.microsoft.com/office/drawing/2014/main" id="{7C0AA5ED-B991-4020-933D-EB954491E29F}"/>
              </a:ext>
            </a:extLst>
          </p:cNvPr>
          <p:cNvPicPr>
            <a:picLocks noChangeAspect="1"/>
          </p:cNvPicPr>
          <p:nvPr/>
        </p:nvPicPr>
        <p:blipFill>
          <a:blip r:embed="rId2"/>
          <a:stretch>
            <a:fillRect/>
          </a:stretch>
        </p:blipFill>
        <p:spPr>
          <a:xfrm>
            <a:off x="6266424" y="1274523"/>
            <a:ext cx="5577666" cy="1962424"/>
          </a:xfrm>
          <a:prstGeom prst="rect">
            <a:avLst/>
          </a:prstGeom>
        </p:spPr>
      </p:pic>
      <p:pic>
        <p:nvPicPr>
          <p:cNvPr id="8" name="Grafik 7">
            <a:extLst>
              <a:ext uri="{FF2B5EF4-FFF2-40B4-BE49-F238E27FC236}">
                <a16:creationId xmlns:a16="http://schemas.microsoft.com/office/drawing/2014/main" id="{242E3620-16D1-4A52-83C6-7C587162EF4D}"/>
              </a:ext>
            </a:extLst>
          </p:cNvPr>
          <p:cNvPicPr>
            <a:picLocks noChangeAspect="1"/>
          </p:cNvPicPr>
          <p:nvPr/>
        </p:nvPicPr>
        <p:blipFill>
          <a:blip r:embed="rId3"/>
          <a:stretch>
            <a:fillRect/>
          </a:stretch>
        </p:blipFill>
        <p:spPr>
          <a:xfrm>
            <a:off x="5688089" y="3634232"/>
            <a:ext cx="2601390" cy="2558249"/>
          </a:xfrm>
          <a:prstGeom prst="rect">
            <a:avLst/>
          </a:prstGeom>
        </p:spPr>
      </p:pic>
      <p:pic>
        <p:nvPicPr>
          <p:cNvPr id="10" name="Grafik 9">
            <a:extLst>
              <a:ext uri="{FF2B5EF4-FFF2-40B4-BE49-F238E27FC236}">
                <a16:creationId xmlns:a16="http://schemas.microsoft.com/office/drawing/2014/main" id="{FE7245E1-9F62-4E30-9471-44717F17B28E}"/>
              </a:ext>
            </a:extLst>
          </p:cNvPr>
          <p:cNvPicPr>
            <a:picLocks noChangeAspect="1"/>
          </p:cNvPicPr>
          <p:nvPr/>
        </p:nvPicPr>
        <p:blipFill>
          <a:blip r:embed="rId4"/>
          <a:stretch>
            <a:fillRect/>
          </a:stretch>
        </p:blipFill>
        <p:spPr>
          <a:xfrm>
            <a:off x="8724903" y="3634233"/>
            <a:ext cx="3237931" cy="2558249"/>
          </a:xfrm>
          <a:prstGeom prst="rect">
            <a:avLst/>
          </a:prstGeom>
        </p:spPr>
      </p:pic>
      <p:cxnSp>
        <p:nvCxnSpPr>
          <p:cNvPr id="14" name="Gerader Verbinder 13">
            <a:extLst>
              <a:ext uri="{FF2B5EF4-FFF2-40B4-BE49-F238E27FC236}">
                <a16:creationId xmlns:a16="http://schemas.microsoft.com/office/drawing/2014/main" id="{588D33E0-9B5A-472E-A317-80B83CB5E267}"/>
              </a:ext>
            </a:extLst>
          </p:cNvPr>
          <p:cNvCxnSpPr>
            <a:cxnSpLocks/>
            <a:endCxn id="2" idx="1"/>
          </p:cNvCxnSpPr>
          <p:nvPr/>
        </p:nvCxnSpPr>
        <p:spPr>
          <a:xfrm>
            <a:off x="4229100" y="1816366"/>
            <a:ext cx="2037324" cy="43936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DAC4B354-ADD0-4CBC-9E68-153FBD4854D6}"/>
              </a:ext>
            </a:extLst>
          </p:cNvPr>
          <p:cNvCxnSpPr>
            <a:cxnSpLocks/>
            <a:endCxn id="8" idx="1"/>
          </p:cNvCxnSpPr>
          <p:nvPr/>
        </p:nvCxnSpPr>
        <p:spPr>
          <a:xfrm>
            <a:off x="3103200" y="3933825"/>
            <a:ext cx="2584889" cy="97953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D859E11B-67B0-4BD4-8907-6B0E4C3C44EA}"/>
              </a:ext>
            </a:extLst>
          </p:cNvPr>
          <p:cNvCxnSpPr>
            <a:cxnSpLocks/>
            <a:stCxn id="8" idx="3"/>
            <a:endCxn id="10" idx="1"/>
          </p:cNvCxnSpPr>
          <p:nvPr/>
        </p:nvCxnSpPr>
        <p:spPr>
          <a:xfrm>
            <a:off x="8289479" y="4913357"/>
            <a:ext cx="435424" cy="1"/>
          </a:xfrm>
          <a:prstGeom prst="line">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60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US" dirty="0">
                <a:solidFill>
                  <a:schemeClr val="bg2"/>
                </a:solidFill>
              </a:rPr>
              <a:t>APP Organization (Naming Convention </a:t>
            </a:r>
            <a:r>
              <a:rPr lang="en-US" dirty="0">
                <a:solidFill>
                  <a:schemeClr val="bg2"/>
                </a:solidFill>
                <a:sym typeface="Wingdings" panose="05000000000000000000" pitchFamily="2" charset="2"/>
              </a:rPr>
              <a:t> why that mess</a:t>
            </a:r>
            <a:r>
              <a:rPr lang="en-US" dirty="0">
                <a:solidFill>
                  <a:schemeClr val="bg2"/>
                </a:solidFill>
              </a:rPr>
              <a:t>)</a:t>
            </a: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68</a:t>
            </a:fld>
            <a:endParaRPr lang="de-DE" dirty="0"/>
          </a:p>
        </p:txBody>
      </p:sp>
      <p:sp>
        <p:nvSpPr>
          <p:cNvPr id="5" name="Textfeld 4">
            <a:extLst>
              <a:ext uri="{FF2B5EF4-FFF2-40B4-BE49-F238E27FC236}">
                <a16:creationId xmlns:a16="http://schemas.microsoft.com/office/drawing/2014/main" id="{17C0B55E-D011-4EBA-8C97-D9113AF0B2CB}"/>
              </a:ext>
            </a:extLst>
          </p:cNvPr>
          <p:cNvSpPr txBox="1"/>
          <p:nvPr/>
        </p:nvSpPr>
        <p:spPr>
          <a:xfrm>
            <a:off x="294683" y="2550011"/>
            <a:ext cx="4769767" cy="400110"/>
          </a:xfrm>
          <a:prstGeom prst="rect">
            <a:avLst/>
          </a:prstGeom>
          <a:noFill/>
        </p:spPr>
        <p:txBody>
          <a:bodyPr wrap="none" rtlCol="0">
            <a:spAutoFit/>
          </a:bodyPr>
          <a:lstStyle/>
          <a:p>
            <a:r>
              <a:rPr lang="de-DE" sz="2000" b="1" dirty="0" err="1"/>
              <a:t>To</a:t>
            </a:r>
            <a:r>
              <a:rPr lang="de-DE" sz="2000" b="1" dirty="0"/>
              <a:t> </a:t>
            </a:r>
            <a:r>
              <a:rPr lang="de-DE" sz="2000" b="1" dirty="0" err="1"/>
              <a:t>be</a:t>
            </a:r>
            <a:r>
              <a:rPr lang="de-DE" sz="2000" b="1" dirty="0"/>
              <a:t> </a:t>
            </a:r>
            <a:r>
              <a:rPr lang="de-DE" sz="2000" b="1" dirty="0" err="1"/>
              <a:t>able</a:t>
            </a:r>
            <a:r>
              <a:rPr lang="de-DE" sz="2000" b="1" dirty="0"/>
              <a:t> </a:t>
            </a:r>
            <a:r>
              <a:rPr lang="de-DE" sz="2000" b="1" dirty="0" err="1"/>
              <a:t>to</a:t>
            </a:r>
            <a:r>
              <a:rPr lang="de-DE" sz="2000" b="1" dirty="0"/>
              <a:t> </a:t>
            </a:r>
            <a:r>
              <a:rPr lang="de-DE" sz="2000" b="1" dirty="0" err="1"/>
              <a:t>recognize</a:t>
            </a:r>
            <a:r>
              <a:rPr lang="de-DE" sz="2000" b="1" dirty="0"/>
              <a:t> </a:t>
            </a:r>
            <a:r>
              <a:rPr lang="de-DE" sz="2000" b="1" dirty="0" err="1"/>
              <a:t>the</a:t>
            </a:r>
            <a:r>
              <a:rPr lang="de-DE" sz="2000" b="1" dirty="0"/>
              <a:t> </a:t>
            </a:r>
            <a:r>
              <a:rPr lang="de-DE" sz="2000" b="1" dirty="0" err="1"/>
              <a:t>contents</a:t>
            </a:r>
            <a:r>
              <a:rPr lang="de-DE" sz="2000" b="1" dirty="0"/>
              <a:t> </a:t>
            </a:r>
            <a:r>
              <a:rPr lang="de-DE" sz="2000" b="1" dirty="0" err="1"/>
              <a:t>of</a:t>
            </a:r>
            <a:r>
              <a:rPr lang="de-DE" sz="2000" b="1" dirty="0"/>
              <a:t> a(n)</a:t>
            </a:r>
            <a:endParaRPr lang="en-GB" sz="2000" b="1" dirty="0"/>
          </a:p>
        </p:txBody>
      </p:sp>
      <p:sp>
        <p:nvSpPr>
          <p:cNvPr id="37" name="Textfeld 36">
            <a:extLst>
              <a:ext uri="{FF2B5EF4-FFF2-40B4-BE49-F238E27FC236}">
                <a16:creationId xmlns:a16="http://schemas.microsoft.com/office/drawing/2014/main" id="{0895F1CA-2360-4A62-9146-137954D9F4C7}"/>
              </a:ext>
            </a:extLst>
          </p:cNvPr>
          <p:cNvSpPr txBox="1"/>
          <p:nvPr/>
        </p:nvSpPr>
        <p:spPr>
          <a:xfrm>
            <a:off x="6488660" y="2550011"/>
            <a:ext cx="1414426" cy="400110"/>
          </a:xfrm>
          <a:prstGeom prst="rect">
            <a:avLst/>
          </a:prstGeom>
          <a:noFill/>
        </p:spPr>
        <p:txBody>
          <a:bodyPr wrap="none" rtlCol="0">
            <a:spAutoFit/>
          </a:bodyPr>
          <a:lstStyle/>
          <a:p>
            <a:r>
              <a:rPr lang="de-DE" sz="2000" b="1" dirty="0" err="1"/>
              <a:t>by</a:t>
            </a:r>
            <a:r>
              <a:rPr lang="de-DE" sz="2000" b="1" dirty="0"/>
              <a:t> </a:t>
            </a:r>
            <a:r>
              <a:rPr lang="de-DE" sz="2000" b="1" dirty="0" err="1"/>
              <a:t>its</a:t>
            </a:r>
            <a:r>
              <a:rPr lang="de-DE" sz="2000" b="1" dirty="0"/>
              <a:t> </a:t>
            </a:r>
            <a:r>
              <a:rPr lang="de-DE" sz="2000" b="1" dirty="0" err="1"/>
              <a:t>name</a:t>
            </a:r>
            <a:endParaRPr lang="en-GB" sz="2000" b="1" dirty="0"/>
          </a:p>
        </p:txBody>
      </p:sp>
      <p:sp>
        <p:nvSpPr>
          <p:cNvPr id="55" name="Rechteck 54">
            <a:extLst>
              <a:ext uri="{FF2B5EF4-FFF2-40B4-BE49-F238E27FC236}">
                <a16:creationId xmlns:a16="http://schemas.microsoft.com/office/drawing/2014/main" id="{FFD666DC-04C9-43B9-85E6-47B85C6BCCBD}"/>
              </a:ext>
            </a:extLst>
          </p:cNvPr>
          <p:cNvSpPr/>
          <p:nvPr/>
        </p:nvSpPr>
        <p:spPr>
          <a:xfrm>
            <a:off x="5205104" y="2538336"/>
            <a:ext cx="943276"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t>File</a:t>
            </a:r>
            <a:endParaRPr lang="en-GB" sz="2000" b="1" dirty="0"/>
          </a:p>
        </p:txBody>
      </p:sp>
      <p:sp>
        <p:nvSpPr>
          <p:cNvPr id="56" name="Rechteck 55">
            <a:extLst>
              <a:ext uri="{FF2B5EF4-FFF2-40B4-BE49-F238E27FC236}">
                <a16:creationId xmlns:a16="http://schemas.microsoft.com/office/drawing/2014/main" id="{96DF6A0A-56F0-481C-8E74-C8CE9F42C6D0}"/>
              </a:ext>
            </a:extLst>
          </p:cNvPr>
          <p:cNvSpPr/>
          <p:nvPr/>
        </p:nvSpPr>
        <p:spPr>
          <a:xfrm>
            <a:off x="5205104" y="2044715"/>
            <a:ext cx="943276"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t>Folder</a:t>
            </a:r>
            <a:endParaRPr lang="en-GB" sz="2000" b="1" dirty="0"/>
          </a:p>
        </p:txBody>
      </p:sp>
      <p:sp>
        <p:nvSpPr>
          <p:cNvPr id="57" name="Rechteck 56">
            <a:extLst>
              <a:ext uri="{FF2B5EF4-FFF2-40B4-BE49-F238E27FC236}">
                <a16:creationId xmlns:a16="http://schemas.microsoft.com/office/drawing/2014/main" id="{D11359C2-897F-4204-BF4B-BD63C3ED3451}"/>
              </a:ext>
            </a:extLst>
          </p:cNvPr>
          <p:cNvSpPr/>
          <p:nvPr/>
        </p:nvSpPr>
        <p:spPr>
          <a:xfrm>
            <a:off x="5205104" y="3031958"/>
            <a:ext cx="943276" cy="397042"/>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err="1"/>
              <a:t>Object</a:t>
            </a:r>
            <a:endParaRPr lang="en-GB" sz="2000" b="1" dirty="0"/>
          </a:p>
        </p:txBody>
      </p:sp>
      <p:sp>
        <p:nvSpPr>
          <p:cNvPr id="6" name="Textfeld 5">
            <a:extLst>
              <a:ext uri="{FF2B5EF4-FFF2-40B4-BE49-F238E27FC236}">
                <a16:creationId xmlns:a16="http://schemas.microsoft.com/office/drawing/2014/main" id="{5C265C7F-7A55-401C-824F-224EBF9E39B6}"/>
              </a:ext>
            </a:extLst>
          </p:cNvPr>
          <p:cNvSpPr txBox="1"/>
          <p:nvPr/>
        </p:nvSpPr>
        <p:spPr>
          <a:xfrm>
            <a:off x="8200685" y="3758929"/>
            <a:ext cx="3285258" cy="307777"/>
          </a:xfrm>
          <a:prstGeom prst="rect">
            <a:avLst/>
          </a:prstGeom>
          <a:noFill/>
        </p:spPr>
        <p:txBody>
          <a:bodyPr wrap="none" rtlCol="0">
            <a:spAutoFit/>
          </a:bodyPr>
          <a:lstStyle/>
          <a:p>
            <a:r>
              <a:rPr lang="de-DE" sz="1400" dirty="0" err="1"/>
              <a:t>Useful</a:t>
            </a:r>
            <a:r>
              <a:rPr lang="de-DE" sz="1400" dirty="0"/>
              <a:t> </a:t>
            </a:r>
            <a:r>
              <a:rPr lang="de-DE" sz="1400" dirty="0" err="1"/>
              <a:t>when</a:t>
            </a:r>
            <a:r>
              <a:rPr lang="de-DE" sz="1400" dirty="0"/>
              <a:t> </a:t>
            </a:r>
            <a:r>
              <a:rPr lang="de-DE" sz="1400" dirty="0" err="1"/>
              <a:t>looking</a:t>
            </a:r>
            <a:r>
              <a:rPr lang="de-DE" sz="1400" dirty="0"/>
              <a:t> at </a:t>
            </a:r>
            <a:r>
              <a:rPr lang="de-DE" sz="1400" dirty="0" err="1"/>
              <a:t>the</a:t>
            </a:r>
            <a:r>
              <a:rPr lang="de-DE" sz="1400" dirty="0"/>
              <a:t> al </a:t>
            </a:r>
            <a:r>
              <a:rPr lang="de-DE" sz="1400" dirty="0" err="1"/>
              <a:t>file</a:t>
            </a:r>
            <a:r>
              <a:rPr lang="de-DE" sz="1400" dirty="0"/>
              <a:t> </a:t>
            </a:r>
            <a:r>
              <a:rPr lang="de-DE" sz="1400" dirty="0" err="1"/>
              <a:t>structure</a:t>
            </a:r>
            <a:endParaRPr lang="en-GB" sz="1400" dirty="0"/>
          </a:p>
        </p:txBody>
      </p:sp>
      <p:sp>
        <p:nvSpPr>
          <p:cNvPr id="61" name="Textfeld 60">
            <a:extLst>
              <a:ext uri="{FF2B5EF4-FFF2-40B4-BE49-F238E27FC236}">
                <a16:creationId xmlns:a16="http://schemas.microsoft.com/office/drawing/2014/main" id="{B8055D05-B2EF-425F-8E9A-E1789670A883}"/>
              </a:ext>
            </a:extLst>
          </p:cNvPr>
          <p:cNvSpPr txBox="1"/>
          <p:nvPr/>
        </p:nvSpPr>
        <p:spPr>
          <a:xfrm>
            <a:off x="8200685" y="4206612"/>
            <a:ext cx="2862515" cy="307777"/>
          </a:xfrm>
          <a:prstGeom prst="rect">
            <a:avLst/>
          </a:prstGeom>
          <a:noFill/>
        </p:spPr>
        <p:txBody>
          <a:bodyPr wrap="none" rtlCol="0">
            <a:spAutoFit/>
          </a:bodyPr>
          <a:lstStyle/>
          <a:p>
            <a:r>
              <a:rPr lang="de-DE" sz="1400" dirty="0" err="1"/>
              <a:t>Useful</a:t>
            </a:r>
            <a:r>
              <a:rPr lang="de-DE" sz="1400" dirty="0"/>
              <a:t> </a:t>
            </a:r>
            <a:r>
              <a:rPr lang="de-DE" sz="1400" dirty="0" err="1"/>
              <a:t>when</a:t>
            </a:r>
            <a:r>
              <a:rPr lang="de-DE" sz="1400" dirty="0"/>
              <a:t> </a:t>
            </a:r>
            <a:r>
              <a:rPr lang="de-DE" sz="1400" dirty="0" err="1"/>
              <a:t>looking</a:t>
            </a:r>
            <a:r>
              <a:rPr lang="de-DE" sz="1400" dirty="0"/>
              <a:t> </a:t>
            </a:r>
            <a:r>
              <a:rPr lang="de-DE" sz="1400" dirty="0" err="1"/>
              <a:t>into</a:t>
            </a:r>
            <a:r>
              <a:rPr lang="de-DE" sz="1400" dirty="0"/>
              <a:t> an al </a:t>
            </a:r>
            <a:r>
              <a:rPr lang="de-DE" sz="1400" dirty="0" err="1"/>
              <a:t>folder</a:t>
            </a:r>
            <a:endParaRPr lang="en-GB" sz="1400" dirty="0"/>
          </a:p>
        </p:txBody>
      </p:sp>
      <p:sp>
        <p:nvSpPr>
          <p:cNvPr id="62" name="Textfeld 61">
            <a:extLst>
              <a:ext uri="{FF2B5EF4-FFF2-40B4-BE49-F238E27FC236}">
                <a16:creationId xmlns:a16="http://schemas.microsoft.com/office/drawing/2014/main" id="{68C3F406-7A25-45A1-83FC-470C9496E582}"/>
              </a:ext>
            </a:extLst>
          </p:cNvPr>
          <p:cNvSpPr txBox="1"/>
          <p:nvPr/>
        </p:nvSpPr>
        <p:spPr>
          <a:xfrm>
            <a:off x="8200684" y="4654295"/>
            <a:ext cx="2986523" cy="307777"/>
          </a:xfrm>
          <a:prstGeom prst="rect">
            <a:avLst/>
          </a:prstGeom>
          <a:noFill/>
        </p:spPr>
        <p:txBody>
          <a:bodyPr wrap="none" rtlCol="0">
            <a:spAutoFit/>
          </a:bodyPr>
          <a:lstStyle/>
          <a:p>
            <a:r>
              <a:rPr lang="de-DE" sz="1400" dirty="0" err="1"/>
              <a:t>Useful</a:t>
            </a:r>
            <a:r>
              <a:rPr lang="de-DE" sz="1400" dirty="0"/>
              <a:t> </a:t>
            </a:r>
            <a:r>
              <a:rPr lang="de-DE" sz="1400" dirty="0" err="1"/>
              <a:t>when</a:t>
            </a:r>
            <a:r>
              <a:rPr lang="de-DE" sz="1400" dirty="0"/>
              <a:t> </a:t>
            </a:r>
            <a:r>
              <a:rPr lang="de-DE" sz="1400" dirty="0" err="1"/>
              <a:t>looking</a:t>
            </a:r>
            <a:r>
              <a:rPr lang="de-DE" sz="1400" dirty="0"/>
              <a:t> </a:t>
            </a:r>
            <a:r>
              <a:rPr lang="de-DE" sz="1400" dirty="0" err="1"/>
              <a:t>into</a:t>
            </a:r>
            <a:r>
              <a:rPr lang="de-DE" sz="1400" dirty="0"/>
              <a:t> an </a:t>
            </a:r>
            <a:r>
              <a:rPr lang="de-DE" sz="1400" dirty="0" err="1"/>
              <a:t>object</a:t>
            </a:r>
            <a:r>
              <a:rPr lang="de-DE" sz="1400" dirty="0"/>
              <a:t> </a:t>
            </a:r>
            <a:r>
              <a:rPr lang="de-DE" sz="1400" dirty="0" err="1"/>
              <a:t>file</a:t>
            </a:r>
            <a:endParaRPr lang="en-GB" sz="1400" dirty="0"/>
          </a:p>
        </p:txBody>
      </p:sp>
      <p:sp>
        <p:nvSpPr>
          <p:cNvPr id="63" name="Textfeld 62">
            <a:extLst>
              <a:ext uri="{FF2B5EF4-FFF2-40B4-BE49-F238E27FC236}">
                <a16:creationId xmlns:a16="http://schemas.microsoft.com/office/drawing/2014/main" id="{FE40265C-0473-4CCD-A268-7BFD1D26EBCE}"/>
              </a:ext>
            </a:extLst>
          </p:cNvPr>
          <p:cNvSpPr txBox="1"/>
          <p:nvPr/>
        </p:nvSpPr>
        <p:spPr>
          <a:xfrm>
            <a:off x="8200684" y="5101978"/>
            <a:ext cx="2156296" cy="307777"/>
          </a:xfrm>
          <a:prstGeom prst="rect">
            <a:avLst/>
          </a:prstGeom>
          <a:noFill/>
        </p:spPr>
        <p:txBody>
          <a:bodyPr wrap="none" rtlCol="0">
            <a:spAutoFit/>
          </a:bodyPr>
          <a:lstStyle/>
          <a:p>
            <a:r>
              <a:rPr lang="de-DE" sz="1400" dirty="0" err="1"/>
              <a:t>Useful</a:t>
            </a:r>
            <a:r>
              <a:rPr lang="de-DE" sz="1400" dirty="0"/>
              <a:t> </a:t>
            </a:r>
            <a:r>
              <a:rPr lang="de-DE" sz="1400" dirty="0" err="1"/>
              <a:t>when</a:t>
            </a:r>
            <a:r>
              <a:rPr lang="de-DE" sz="1400" dirty="0"/>
              <a:t> </a:t>
            </a:r>
            <a:r>
              <a:rPr lang="de-DE" sz="1400" dirty="0" err="1"/>
              <a:t>using</a:t>
            </a:r>
            <a:r>
              <a:rPr lang="de-DE" sz="1400" dirty="0"/>
              <a:t> </a:t>
            </a:r>
            <a:r>
              <a:rPr lang="de-DE" sz="1400" dirty="0" err="1"/>
              <a:t>symbols</a:t>
            </a:r>
            <a:endParaRPr lang="en-GB" sz="1400" dirty="0"/>
          </a:p>
        </p:txBody>
      </p:sp>
      <p:cxnSp>
        <p:nvCxnSpPr>
          <p:cNvPr id="12" name="Verbinder: gewinkelt 11">
            <a:extLst>
              <a:ext uri="{FF2B5EF4-FFF2-40B4-BE49-F238E27FC236}">
                <a16:creationId xmlns:a16="http://schemas.microsoft.com/office/drawing/2014/main" id="{9456F1FC-A670-44EF-AB7F-310E0663CF9C}"/>
              </a:ext>
            </a:extLst>
          </p:cNvPr>
          <p:cNvCxnSpPr>
            <a:stCxn id="6" idx="1"/>
            <a:endCxn id="56" idx="3"/>
          </p:cNvCxnSpPr>
          <p:nvPr/>
        </p:nvCxnSpPr>
        <p:spPr>
          <a:xfrm rot="10800000">
            <a:off x="6148381" y="2243236"/>
            <a:ext cx="2052305" cy="1669582"/>
          </a:xfrm>
          <a:prstGeom prst="bentConnector3">
            <a:avLst>
              <a:gd name="adj1" fmla="val 11280"/>
            </a:avLst>
          </a:prstGeom>
          <a:ln w="3175">
            <a:solidFill>
              <a:schemeClr val="accent6">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Verbinder: gewinkelt 63">
            <a:extLst>
              <a:ext uri="{FF2B5EF4-FFF2-40B4-BE49-F238E27FC236}">
                <a16:creationId xmlns:a16="http://schemas.microsoft.com/office/drawing/2014/main" id="{0BA47E5B-1347-4529-ADB7-EA914D97E8DD}"/>
              </a:ext>
            </a:extLst>
          </p:cNvPr>
          <p:cNvCxnSpPr>
            <a:cxnSpLocks/>
            <a:stCxn id="61" idx="1"/>
            <a:endCxn id="55" idx="3"/>
          </p:cNvCxnSpPr>
          <p:nvPr/>
        </p:nvCxnSpPr>
        <p:spPr>
          <a:xfrm rot="10800000">
            <a:off x="6148381" y="2736857"/>
            <a:ext cx="2052305" cy="1623644"/>
          </a:xfrm>
          <a:prstGeom prst="bentConnector3">
            <a:avLst>
              <a:gd name="adj1" fmla="val 86599"/>
            </a:avLst>
          </a:prstGeom>
          <a:ln w="3175">
            <a:solidFill>
              <a:schemeClr val="accent6">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Verbinder: gewinkelt 64">
            <a:extLst>
              <a:ext uri="{FF2B5EF4-FFF2-40B4-BE49-F238E27FC236}">
                <a16:creationId xmlns:a16="http://schemas.microsoft.com/office/drawing/2014/main" id="{2870190C-D6B4-4E48-AF1B-CE30AB646FFB}"/>
              </a:ext>
            </a:extLst>
          </p:cNvPr>
          <p:cNvCxnSpPr>
            <a:cxnSpLocks/>
            <a:stCxn id="62" idx="1"/>
            <a:endCxn id="57" idx="2"/>
          </p:cNvCxnSpPr>
          <p:nvPr/>
        </p:nvCxnSpPr>
        <p:spPr>
          <a:xfrm rot="10800000">
            <a:off x="5676742" y="3429000"/>
            <a:ext cx="2523942" cy="1379184"/>
          </a:xfrm>
          <a:prstGeom prst="bentConnector2">
            <a:avLst/>
          </a:prstGeom>
          <a:ln w="3175">
            <a:solidFill>
              <a:schemeClr val="accent6">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Verbinder: gewinkelt 65">
            <a:extLst>
              <a:ext uri="{FF2B5EF4-FFF2-40B4-BE49-F238E27FC236}">
                <a16:creationId xmlns:a16="http://schemas.microsoft.com/office/drawing/2014/main" id="{7322B52B-CB49-4C33-AA57-C70764FC577B}"/>
              </a:ext>
            </a:extLst>
          </p:cNvPr>
          <p:cNvCxnSpPr>
            <a:cxnSpLocks/>
            <a:stCxn id="63" idx="1"/>
            <a:endCxn id="57" idx="2"/>
          </p:cNvCxnSpPr>
          <p:nvPr/>
        </p:nvCxnSpPr>
        <p:spPr>
          <a:xfrm rot="10800000">
            <a:off x="5676742" y="3429001"/>
            <a:ext cx="2523942" cy="1826867"/>
          </a:xfrm>
          <a:prstGeom prst="bentConnector2">
            <a:avLst/>
          </a:prstGeom>
          <a:ln w="3175">
            <a:solidFill>
              <a:schemeClr val="accent6">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 name="Rechteck 1">
            <a:extLst>
              <a:ext uri="{FF2B5EF4-FFF2-40B4-BE49-F238E27FC236}">
                <a16:creationId xmlns:a16="http://schemas.microsoft.com/office/drawing/2014/main" id="{7D744264-B046-4734-B19C-220626C22E7A}"/>
              </a:ext>
            </a:extLst>
          </p:cNvPr>
          <p:cNvSpPr/>
          <p:nvPr/>
        </p:nvSpPr>
        <p:spPr>
          <a:xfrm rot="20313496">
            <a:off x="1357305" y="2620827"/>
            <a:ext cx="958215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4276E"/>
                </a:solidFill>
              </a:rPr>
              <a:t>?? </a:t>
            </a:r>
            <a:r>
              <a:rPr lang="de-DE" dirty="0" err="1">
                <a:solidFill>
                  <a:srgbClr val="04276E"/>
                </a:solidFill>
              </a:rPr>
              <a:t>necessary</a:t>
            </a:r>
            <a:r>
              <a:rPr lang="de-DE" dirty="0">
                <a:solidFill>
                  <a:srgbClr val="04276E"/>
                </a:solidFill>
              </a:rPr>
              <a:t> ??</a:t>
            </a:r>
            <a:endParaRPr lang="en-GB" dirty="0">
              <a:solidFill>
                <a:srgbClr val="04276E"/>
              </a:solidFill>
            </a:endParaRPr>
          </a:p>
        </p:txBody>
      </p:sp>
    </p:spTree>
    <p:extLst>
      <p:ext uri="{BB962C8B-B14F-4D97-AF65-F5344CB8AC3E}">
        <p14:creationId xmlns:p14="http://schemas.microsoft.com/office/powerpoint/2010/main" val="230521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7" grpId="0"/>
      <p:bldP spid="55" grpId="0" animBg="1"/>
      <p:bldP spid="56" grpId="0" animBg="1"/>
      <p:bldP spid="57" grpId="0" animBg="1"/>
      <p:bldP spid="6" grpId="0"/>
      <p:bldP spid="61" grpId="0"/>
      <p:bldP spid="62" grpId="0"/>
      <p:bldP spid="63"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US" dirty="0">
                <a:solidFill>
                  <a:schemeClr val="bg2"/>
                </a:solidFill>
              </a:rPr>
              <a:t>APP Organization (Naming Convention </a:t>
            </a:r>
            <a:r>
              <a:rPr lang="en-US" dirty="0">
                <a:solidFill>
                  <a:schemeClr val="bg2"/>
                </a:solidFill>
                <a:sym typeface="Wingdings" panose="05000000000000000000" pitchFamily="2" charset="2"/>
              </a:rPr>
              <a:t> Remarks</a:t>
            </a:r>
            <a:r>
              <a:rPr lang="en-US" dirty="0">
                <a:solidFill>
                  <a:schemeClr val="bg2"/>
                </a:solidFill>
              </a:rPr>
              <a:t>)</a:t>
            </a: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69</a:t>
            </a:fld>
            <a:endParaRPr lang="de-DE" dirty="0"/>
          </a:p>
        </p:txBody>
      </p:sp>
      <p:sp>
        <p:nvSpPr>
          <p:cNvPr id="18" name="Textplatzhalter 11">
            <a:extLst>
              <a:ext uri="{FF2B5EF4-FFF2-40B4-BE49-F238E27FC236}">
                <a16:creationId xmlns:a16="http://schemas.microsoft.com/office/drawing/2014/main" id="{B4A58820-B519-45ED-B545-817C6672C85D}"/>
              </a:ext>
            </a:extLst>
          </p:cNvPr>
          <p:cNvSpPr>
            <a:spLocks noGrp="1"/>
          </p:cNvSpPr>
          <p:nvPr>
            <p:ph type="body" sz="quarter" idx="10"/>
          </p:nvPr>
        </p:nvSpPr>
        <p:spPr>
          <a:xfrm>
            <a:off x="359999" y="1275408"/>
            <a:ext cx="11466000" cy="4896000"/>
          </a:xfrm>
        </p:spPr>
        <p:txBody>
          <a:bodyPr/>
          <a:lstStyle/>
          <a:p>
            <a:pPr fontAlgn="ctr"/>
            <a:r>
              <a:rPr lang="de-DE" dirty="0"/>
              <a:t>„…" </a:t>
            </a:r>
            <a:r>
              <a:rPr lang="de-DE" dirty="0" err="1"/>
              <a:t>means</a:t>
            </a:r>
            <a:r>
              <a:rPr lang="de-DE" dirty="0"/>
              <a:t> "variable-like </a:t>
            </a:r>
            <a:r>
              <a:rPr lang="de-DE" dirty="0" err="1"/>
              <a:t>abbreviated</a:t>
            </a:r>
            <a:r>
              <a:rPr lang="de-DE" dirty="0"/>
              <a:t>„</a:t>
            </a:r>
          </a:p>
          <a:p>
            <a:pPr fontAlgn="ctr"/>
            <a:endParaRPr lang="de-DE" dirty="0"/>
          </a:p>
          <a:p>
            <a:pPr fontAlgn="ctr"/>
            <a:r>
              <a:rPr lang="de-DE" dirty="0" err="1"/>
              <a:t>Obviously</a:t>
            </a:r>
            <a:r>
              <a:rPr lang="de-DE" dirty="0"/>
              <a:t>, </a:t>
            </a:r>
            <a:r>
              <a:rPr lang="de-DE" dirty="0" err="1"/>
              <a:t>there</a:t>
            </a:r>
            <a:r>
              <a:rPr lang="de-DE" dirty="0"/>
              <a:t> </a:t>
            </a:r>
            <a:r>
              <a:rPr lang="de-DE" dirty="0" err="1"/>
              <a:t>is</a:t>
            </a:r>
            <a:r>
              <a:rPr lang="de-DE" dirty="0"/>
              <a:t> at maximum </a:t>
            </a:r>
            <a:r>
              <a:rPr lang="de-DE" dirty="0" err="1"/>
              <a:t>one</a:t>
            </a:r>
            <a:r>
              <a:rPr lang="de-DE" dirty="0"/>
              <a:t> </a:t>
            </a:r>
            <a:r>
              <a:rPr lang="de-DE" dirty="0" err="1"/>
              <a:t>ObjectCU</a:t>
            </a:r>
            <a:r>
              <a:rPr lang="de-DE" dirty="0"/>
              <a:t> </a:t>
            </a:r>
            <a:r>
              <a:rPr lang="de-DE" dirty="0" err="1"/>
              <a:t>for</a:t>
            </a:r>
            <a:r>
              <a:rPr lang="de-DE" dirty="0"/>
              <a:t> a </a:t>
            </a:r>
            <a:r>
              <a:rPr lang="de-DE" dirty="0" err="1"/>
              <a:t>object</a:t>
            </a:r>
            <a:r>
              <a:rPr lang="de-DE" dirty="0"/>
              <a:t> and </a:t>
            </a:r>
            <a:r>
              <a:rPr lang="de-DE" dirty="0" err="1"/>
              <a:t>its</a:t>
            </a:r>
            <a:r>
              <a:rPr lang="de-DE" dirty="0"/>
              <a:t> </a:t>
            </a:r>
            <a:r>
              <a:rPr lang="de-DE" dirty="0" err="1"/>
              <a:t>extension</a:t>
            </a:r>
            <a:r>
              <a:rPr lang="de-DE" dirty="0"/>
              <a:t>.</a:t>
            </a:r>
          </a:p>
          <a:p>
            <a:pPr lvl="1" fontAlgn="ctr"/>
            <a:r>
              <a:rPr lang="de-DE" dirty="0"/>
              <a:t>The </a:t>
            </a:r>
            <a:r>
              <a:rPr lang="de-DE" dirty="0" err="1"/>
              <a:t>ObjectCU</a:t>
            </a:r>
            <a:r>
              <a:rPr lang="de-DE" dirty="0"/>
              <a:t> </a:t>
            </a:r>
            <a:r>
              <a:rPr lang="de-DE" dirty="0" err="1"/>
              <a:t>holds</a:t>
            </a:r>
            <a:r>
              <a:rPr lang="de-DE" dirty="0"/>
              <a:t> </a:t>
            </a:r>
            <a:r>
              <a:rPr lang="de-DE" dirty="0" err="1"/>
              <a:t>the</a:t>
            </a:r>
            <a:r>
              <a:rPr lang="de-DE" dirty="0"/>
              <a:t> code </a:t>
            </a:r>
            <a:r>
              <a:rPr lang="de-DE" dirty="0" err="1"/>
              <a:t>of</a:t>
            </a:r>
            <a:r>
              <a:rPr lang="de-DE" dirty="0"/>
              <a:t> </a:t>
            </a:r>
            <a:r>
              <a:rPr lang="de-DE" dirty="0" err="1"/>
              <a:t>the</a:t>
            </a:r>
            <a:r>
              <a:rPr lang="de-DE" dirty="0"/>
              <a:t> </a:t>
            </a:r>
            <a:r>
              <a:rPr lang="de-DE" dirty="0" err="1"/>
              <a:t>object</a:t>
            </a:r>
            <a:r>
              <a:rPr lang="de-DE" dirty="0"/>
              <a:t> and </a:t>
            </a:r>
            <a:r>
              <a:rPr lang="de-DE" dirty="0" err="1"/>
              <a:t>its</a:t>
            </a:r>
            <a:r>
              <a:rPr lang="de-DE" dirty="0"/>
              <a:t> </a:t>
            </a:r>
            <a:r>
              <a:rPr lang="de-DE" dirty="0" err="1"/>
              <a:t>extension</a:t>
            </a:r>
            <a:r>
              <a:rPr lang="de-DE" dirty="0"/>
              <a:t>.</a:t>
            </a:r>
          </a:p>
          <a:p>
            <a:endParaRPr lang="de-DE" dirty="0"/>
          </a:p>
          <a:p>
            <a:pPr fontAlgn="ctr"/>
            <a:r>
              <a:rPr lang="de-DE" dirty="0" err="1"/>
              <a:t>If</a:t>
            </a:r>
            <a:r>
              <a:rPr lang="de-DE" dirty="0"/>
              <a:t> </a:t>
            </a:r>
            <a:r>
              <a:rPr lang="de-DE" dirty="0" err="1"/>
              <a:t>you</a:t>
            </a:r>
            <a:r>
              <a:rPr lang="de-DE" dirty="0"/>
              <a:t> </a:t>
            </a:r>
            <a:r>
              <a:rPr lang="de-DE" dirty="0" err="1"/>
              <a:t>extend</a:t>
            </a:r>
            <a:r>
              <a:rPr lang="de-DE" dirty="0"/>
              <a:t> an (</a:t>
            </a:r>
            <a:r>
              <a:rPr lang="de-DE" dirty="0" err="1"/>
              <a:t>third</a:t>
            </a:r>
            <a:r>
              <a:rPr lang="de-DE" dirty="0"/>
              <a:t> </a:t>
            </a:r>
            <a:r>
              <a:rPr lang="de-DE" dirty="0" err="1"/>
              <a:t>party</a:t>
            </a:r>
            <a:r>
              <a:rPr lang="de-DE" dirty="0"/>
              <a:t>) </a:t>
            </a:r>
            <a:r>
              <a:rPr lang="de-DE" dirty="0" err="1"/>
              <a:t>extension</a:t>
            </a:r>
            <a:r>
              <a:rPr lang="de-DE" dirty="0"/>
              <a:t>, </a:t>
            </a:r>
            <a:r>
              <a:rPr lang="de-DE" dirty="0" err="1"/>
              <a:t>prefixes</a:t>
            </a:r>
            <a:r>
              <a:rPr lang="de-DE" dirty="0"/>
              <a:t> </a:t>
            </a:r>
            <a:r>
              <a:rPr lang="de-DE" dirty="0" err="1"/>
              <a:t>are</a:t>
            </a:r>
            <a:r>
              <a:rPr lang="de-DE" dirty="0"/>
              <a:t> </a:t>
            </a:r>
            <a:r>
              <a:rPr lang="de-DE" dirty="0" err="1"/>
              <a:t>to</a:t>
            </a:r>
            <a:r>
              <a:rPr lang="de-DE" dirty="0"/>
              <a:t> </a:t>
            </a:r>
            <a:r>
              <a:rPr lang="de-DE" dirty="0" err="1"/>
              <a:t>be</a:t>
            </a:r>
            <a:r>
              <a:rPr lang="de-DE" dirty="0"/>
              <a:t> </a:t>
            </a:r>
            <a:r>
              <a:rPr lang="de-DE" dirty="0" err="1"/>
              <a:t>inherited</a:t>
            </a:r>
            <a:endParaRPr lang="de-DE" dirty="0"/>
          </a:p>
          <a:p>
            <a:pPr lvl="1" fontAlgn="ctr"/>
            <a:r>
              <a:rPr lang="de-DE" dirty="0"/>
              <a:t>E.g., </a:t>
            </a:r>
            <a:r>
              <a:rPr lang="de-DE" dirty="0" err="1"/>
              <a:t>for</a:t>
            </a:r>
            <a:r>
              <a:rPr lang="de-DE" dirty="0"/>
              <a:t> </a:t>
            </a:r>
            <a:r>
              <a:rPr lang="de-DE" dirty="0" err="1"/>
              <a:t>the</a:t>
            </a:r>
            <a:r>
              <a:rPr lang="de-DE" dirty="0"/>
              <a:t> "AMP" </a:t>
            </a:r>
            <a:r>
              <a:rPr lang="de-DE" dirty="0" err="1"/>
              <a:t>table</a:t>
            </a:r>
            <a:r>
              <a:rPr lang="de-DE" dirty="0"/>
              <a:t> "Table", </a:t>
            </a:r>
            <a:r>
              <a:rPr lang="de-DE" dirty="0" err="1"/>
              <a:t>the</a:t>
            </a:r>
            <a:r>
              <a:rPr lang="de-DE" dirty="0"/>
              <a:t> </a:t>
            </a:r>
            <a:r>
              <a:rPr lang="de-DE" dirty="0" err="1"/>
              <a:t>table</a:t>
            </a:r>
            <a:r>
              <a:rPr lang="de-DE" dirty="0"/>
              <a:t> </a:t>
            </a:r>
            <a:r>
              <a:rPr lang="de-DE" dirty="0" err="1"/>
              <a:t>extension</a:t>
            </a:r>
            <a:r>
              <a:rPr lang="de-DE" dirty="0"/>
              <a:t> </a:t>
            </a:r>
            <a:r>
              <a:rPr lang="de-DE" dirty="0" err="1"/>
              <a:t>would</a:t>
            </a:r>
            <a:r>
              <a:rPr lang="de-DE" dirty="0"/>
              <a:t> </a:t>
            </a:r>
            <a:r>
              <a:rPr lang="de-DE" dirty="0" err="1"/>
              <a:t>be</a:t>
            </a:r>
            <a:r>
              <a:rPr lang="de-DE" dirty="0"/>
              <a:t> </a:t>
            </a:r>
            <a:r>
              <a:rPr lang="de-DE" dirty="0" err="1"/>
              <a:t>named</a:t>
            </a:r>
            <a:r>
              <a:rPr lang="de-DE" dirty="0"/>
              <a:t> "TAB. AMPTable.ext.al", </a:t>
            </a:r>
            <a:r>
              <a:rPr lang="de-DE" dirty="0" err="1"/>
              <a:t>the</a:t>
            </a:r>
            <a:r>
              <a:rPr lang="de-DE" dirty="0"/>
              <a:t> </a:t>
            </a:r>
            <a:r>
              <a:rPr lang="de-DE" dirty="0" err="1"/>
              <a:t>object</a:t>
            </a:r>
            <a:r>
              <a:rPr lang="de-DE" dirty="0"/>
              <a:t> "CCO AMP Table +" …</a:t>
            </a:r>
          </a:p>
          <a:p>
            <a:endParaRPr lang="de-DE" dirty="0"/>
          </a:p>
        </p:txBody>
      </p:sp>
      <p:sp>
        <p:nvSpPr>
          <p:cNvPr id="6" name="Rechteck 5">
            <a:extLst>
              <a:ext uri="{FF2B5EF4-FFF2-40B4-BE49-F238E27FC236}">
                <a16:creationId xmlns:a16="http://schemas.microsoft.com/office/drawing/2014/main" id="{A24B67C2-B7CF-4AC0-9BB4-EF038A953283}"/>
              </a:ext>
            </a:extLst>
          </p:cNvPr>
          <p:cNvSpPr/>
          <p:nvPr/>
        </p:nvSpPr>
        <p:spPr>
          <a:xfrm rot="20313496">
            <a:off x="1148310" y="2948435"/>
            <a:ext cx="958215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4276E"/>
                </a:solidFill>
              </a:rPr>
              <a:t>?? </a:t>
            </a:r>
            <a:r>
              <a:rPr lang="de-DE" dirty="0" err="1">
                <a:solidFill>
                  <a:srgbClr val="04276E"/>
                </a:solidFill>
              </a:rPr>
              <a:t>necessary</a:t>
            </a:r>
            <a:r>
              <a:rPr lang="de-DE" dirty="0">
                <a:solidFill>
                  <a:srgbClr val="04276E"/>
                </a:solidFill>
              </a:rPr>
              <a:t> ??</a:t>
            </a:r>
            <a:endParaRPr lang="en-GB" dirty="0">
              <a:solidFill>
                <a:srgbClr val="04276E"/>
              </a:solidFill>
            </a:endParaRPr>
          </a:p>
        </p:txBody>
      </p:sp>
    </p:spTree>
    <p:extLst>
      <p:ext uri="{BB962C8B-B14F-4D97-AF65-F5344CB8AC3E}">
        <p14:creationId xmlns:p14="http://schemas.microsoft.com/office/powerpoint/2010/main" val="3500923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a:t>COSMO CONSULT-Gruppe</a:t>
            </a:r>
          </a:p>
        </p:txBody>
      </p:sp>
      <p:sp>
        <p:nvSpPr>
          <p:cNvPr id="3" name="Foliennummernplatzhalter 2"/>
          <p:cNvSpPr>
            <a:spLocks noGrp="1"/>
          </p:cNvSpPr>
          <p:nvPr>
            <p:ph type="sldNum" sz="quarter" idx="12"/>
          </p:nvPr>
        </p:nvSpPr>
        <p:spPr/>
        <p:txBody>
          <a:bodyPr/>
          <a:lstStyle/>
          <a:p>
            <a:fld id="{2DD39A07-95E1-44B6-B081-DB56D8861B48}" type="slidenum">
              <a:rPr lang="en-US" smtClean="0"/>
              <a:pPr/>
              <a:t>7</a:t>
            </a:fld>
            <a:endParaRPr lang="en-US"/>
          </a:p>
        </p:txBody>
      </p:sp>
      <p:sp>
        <p:nvSpPr>
          <p:cNvPr id="4" name="Textplatzhalter 3"/>
          <p:cNvSpPr>
            <a:spLocks noGrp="1"/>
          </p:cNvSpPr>
          <p:nvPr>
            <p:ph type="body" sz="quarter" idx="15"/>
          </p:nvPr>
        </p:nvSpPr>
        <p:spPr/>
        <p:txBody>
          <a:bodyPr/>
          <a:lstStyle/>
          <a:p>
            <a:r>
              <a:rPr lang="en-US" dirty="0">
                <a:solidFill>
                  <a:schemeClr val="tx1"/>
                </a:solidFill>
              </a:rPr>
              <a:t>Basis</a:t>
            </a:r>
          </a:p>
        </p:txBody>
      </p:sp>
      <p:sp>
        <p:nvSpPr>
          <p:cNvPr id="5" name="Textplatzhalter 4"/>
          <p:cNvSpPr>
            <a:spLocks noGrp="1"/>
          </p:cNvSpPr>
          <p:nvPr>
            <p:ph type="body" sz="quarter" idx="16"/>
          </p:nvPr>
        </p:nvSpPr>
        <p:spPr/>
        <p:txBody>
          <a:bodyPr/>
          <a:lstStyle/>
          <a:p>
            <a:r>
              <a:rPr lang="en-US"/>
              <a:t>1</a:t>
            </a:r>
          </a:p>
        </p:txBody>
      </p:sp>
      <p:sp>
        <p:nvSpPr>
          <p:cNvPr id="6" name="Titel 5"/>
          <p:cNvSpPr>
            <a:spLocks noGrp="1"/>
          </p:cNvSpPr>
          <p:nvPr>
            <p:ph type="title"/>
          </p:nvPr>
        </p:nvSpPr>
        <p:spPr/>
        <p:txBody>
          <a:bodyPr/>
          <a:lstStyle/>
          <a:p>
            <a:r>
              <a:rPr lang="en-US"/>
              <a:t>Agenda</a:t>
            </a:r>
          </a:p>
        </p:txBody>
      </p:sp>
      <p:sp>
        <p:nvSpPr>
          <p:cNvPr id="7" name="Textplatzhalter 6"/>
          <p:cNvSpPr>
            <a:spLocks noGrp="1"/>
          </p:cNvSpPr>
          <p:nvPr>
            <p:ph type="body" sz="quarter" idx="17"/>
          </p:nvPr>
        </p:nvSpPr>
        <p:spPr/>
        <p:txBody>
          <a:bodyPr/>
          <a:lstStyle/>
          <a:p>
            <a:r>
              <a:rPr lang="en-US" dirty="0">
                <a:sym typeface="Wingdings" panose="05000000000000000000" pitchFamily="2" charset="2"/>
              </a:rPr>
              <a:t> </a:t>
            </a:r>
            <a:r>
              <a:rPr lang="en-GB" dirty="0"/>
              <a:t>Boundary Conditions / Setups: </a:t>
            </a:r>
            <a:r>
              <a:rPr lang="en-GB" dirty="0" err="1"/>
              <a:t>HowTo</a:t>
            </a:r>
            <a:r>
              <a:rPr lang="en-GB" dirty="0"/>
              <a:t> handle a Project – a short Repetition of “01-VisualStudioCode”?</a:t>
            </a:r>
            <a:r>
              <a:rPr lang="en-GB" dirty="0">
                <a:sym typeface="Wingdings" panose="05000000000000000000" pitchFamily="2" charset="2"/>
              </a:rPr>
              <a:t></a:t>
            </a:r>
            <a:endParaRPr lang="en-US" dirty="0"/>
          </a:p>
        </p:txBody>
      </p:sp>
      <p:sp>
        <p:nvSpPr>
          <p:cNvPr id="8" name="Textplatzhalter 7"/>
          <p:cNvSpPr>
            <a:spLocks noGrp="1"/>
          </p:cNvSpPr>
          <p:nvPr>
            <p:ph type="body" sz="quarter" idx="18"/>
          </p:nvPr>
        </p:nvSpPr>
        <p:spPr/>
        <p:txBody>
          <a:bodyPr/>
          <a:lstStyle/>
          <a:p>
            <a:r>
              <a:rPr lang="en-US"/>
              <a:t>2</a:t>
            </a:r>
          </a:p>
        </p:txBody>
      </p:sp>
      <p:sp>
        <p:nvSpPr>
          <p:cNvPr id="9" name="Textplatzhalter 8"/>
          <p:cNvSpPr>
            <a:spLocks noGrp="1"/>
          </p:cNvSpPr>
          <p:nvPr>
            <p:ph type="body" sz="quarter" idx="19"/>
          </p:nvPr>
        </p:nvSpPr>
        <p:spPr/>
        <p:txBody>
          <a:bodyPr/>
          <a:lstStyle/>
          <a:p>
            <a:r>
              <a:rPr lang="en-US" dirty="0"/>
              <a:t>Programming in AL</a:t>
            </a:r>
          </a:p>
        </p:txBody>
      </p:sp>
      <p:sp>
        <p:nvSpPr>
          <p:cNvPr id="10" name="Textplatzhalter 9"/>
          <p:cNvSpPr>
            <a:spLocks noGrp="1"/>
          </p:cNvSpPr>
          <p:nvPr>
            <p:ph type="body" sz="quarter" idx="20"/>
          </p:nvPr>
        </p:nvSpPr>
        <p:spPr/>
        <p:txBody>
          <a:bodyPr/>
          <a:lstStyle/>
          <a:p>
            <a:r>
              <a:rPr lang="en-US"/>
              <a:t>3</a:t>
            </a:r>
          </a:p>
        </p:txBody>
      </p:sp>
      <p:sp>
        <p:nvSpPr>
          <p:cNvPr id="11" name="Textplatzhalter 10"/>
          <p:cNvSpPr>
            <a:spLocks noGrp="1"/>
          </p:cNvSpPr>
          <p:nvPr>
            <p:ph type="body" sz="quarter" idx="21"/>
          </p:nvPr>
        </p:nvSpPr>
        <p:spPr/>
        <p:txBody>
          <a:bodyPr/>
          <a:lstStyle/>
          <a:p>
            <a:r>
              <a:rPr lang="en-US" dirty="0"/>
              <a:t>Miscellaneous</a:t>
            </a:r>
          </a:p>
        </p:txBody>
      </p:sp>
      <p:sp>
        <p:nvSpPr>
          <p:cNvPr id="12" name="Textplatzhalter 11"/>
          <p:cNvSpPr>
            <a:spLocks noGrp="1"/>
          </p:cNvSpPr>
          <p:nvPr>
            <p:ph type="body" sz="quarter" idx="22"/>
          </p:nvPr>
        </p:nvSpPr>
        <p:spPr/>
        <p:txBody>
          <a:bodyPr/>
          <a:lstStyle/>
          <a:p>
            <a:r>
              <a:rPr lang="en-US"/>
              <a:t>4</a:t>
            </a:r>
          </a:p>
        </p:txBody>
      </p:sp>
      <p:sp>
        <p:nvSpPr>
          <p:cNvPr id="13" name="Textplatzhalter 12"/>
          <p:cNvSpPr>
            <a:spLocks noGrp="1"/>
          </p:cNvSpPr>
          <p:nvPr>
            <p:ph type="body" sz="quarter" idx="23"/>
          </p:nvPr>
        </p:nvSpPr>
        <p:spPr/>
        <p:txBody>
          <a:bodyPr/>
          <a:lstStyle/>
          <a:p>
            <a:r>
              <a:rPr lang="en-US"/>
              <a:t>Q &amp; A</a:t>
            </a:r>
          </a:p>
        </p:txBody>
      </p:sp>
      <p:sp>
        <p:nvSpPr>
          <p:cNvPr id="14" name="Textplatzhalter 13"/>
          <p:cNvSpPr>
            <a:spLocks noGrp="1"/>
          </p:cNvSpPr>
          <p:nvPr>
            <p:ph type="body" sz="quarter" idx="24"/>
          </p:nvPr>
        </p:nvSpPr>
        <p:spPr/>
        <p:txBody>
          <a:bodyPr/>
          <a:lstStyle/>
          <a:p>
            <a:r>
              <a:rPr lang="en-US"/>
              <a:t>5</a:t>
            </a:r>
          </a:p>
        </p:txBody>
      </p:sp>
      <p:pic>
        <p:nvPicPr>
          <p:cNvPr id="15" name="Grafik 14">
            <a:extLst>
              <a:ext uri="{FF2B5EF4-FFF2-40B4-BE49-F238E27FC236}">
                <a16:creationId xmlns:a16="http://schemas.microsoft.com/office/drawing/2014/main" id="{3DCF7377-DF61-44E4-8384-4EE699D298E6}"/>
              </a:ext>
            </a:extLst>
          </p:cNvPr>
          <p:cNvPicPr>
            <a:picLocks noChangeAspect="1"/>
          </p:cNvPicPr>
          <p:nvPr/>
        </p:nvPicPr>
        <p:blipFill>
          <a:blip r:embed="rId2"/>
          <a:stretch>
            <a:fillRect/>
          </a:stretch>
        </p:blipFill>
        <p:spPr>
          <a:xfrm>
            <a:off x="5229536" y="2832000"/>
            <a:ext cx="6596464" cy="3709007"/>
          </a:xfrm>
          <a:prstGeom prst="rect">
            <a:avLst/>
          </a:prstGeom>
        </p:spPr>
      </p:pic>
    </p:spTree>
    <p:extLst>
      <p:ext uri="{BB962C8B-B14F-4D97-AF65-F5344CB8AC3E}">
        <p14:creationId xmlns:p14="http://schemas.microsoft.com/office/powerpoint/2010/main" val="3350241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6 | AL </a:t>
            </a:r>
            <a:r>
              <a:rPr lang="de-DE" dirty="0" err="1"/>
              <a:t>file</a:t>
            </a:r>
            <a:r>
              <a:rPr lang="de-DE" dirty="0"/>
              <a:t> </a:t>
            </a:r>
            <a:r>
              <a:rPr lang="de-DE" dirty="0" err="1"/>
              <a:t>structureProgramming</a:t>
            </a:r>
            <a:r>
              <a:rPr lang="de-DE" dirty="0"/>
              <a:t> in AL</a:t>
            </a:r>
            <a:br>
              <a:rPr lang="de-DE" dirty="0"/>
            </a:br>
            <a:endParaRPr lang="en-US"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rot="16200000">
            <a:off x="-1174885" y="5043553"/>
            <a:ext cx="2743200" cy="365125"/>
          </a:xfrm>
        </p:spPr>
        <p:txBody>
          <a:bodyPr/>
          <a:lstStyle/>
          <a:p>
            <a:r>
              <a:rPr lang="de-DE" dirty="0"/>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70</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3AB5C4D3-CE7A-4EFA-8BD2-C12EB0EF2BE8}"/>
              </a:ext>
            </a:extLst>
          </p:cNvPr>
          <p:cNvSpPr/>
          <p:nvPr/>
        </p:nvSpPr>
        <p:spPr>
          <a:xfrm>
            <a:off x="359999" y="1142025"/>
            <a:ext cx="9335913" cy="42158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AL Project: Setting </a:t>
            </a:r>
            <a:r>
              <a:rPr lang="de-DE" dirty="0" err="1">
                <a:solidFill>
                  <a:srgbClr val="002060"/>
                </a:solidFill>
              </a:rPr>
              <a:t>up</a:t>
            </a:r>
            <a:r>
              <a:rPr lang="de-DE" dirty="0">
                <a:solidFill>
                  <a:srgbClr val="002060"/>
                </a:solidFill>
              </a:rPr>
              <a:t> </a:t>
            </a:r>
            <a:r>
              <a:rPr lang="de-DE" dirty="0" err="1">
                <a:solidFill>
                  <a:srgbClr val="002060"/>
                </a:solidFill>
              </a:rPr>
              <a:t>the</a:t>
            </a:r>
            <a:r>
              <a:rPr lang="de-DE" dirty="0">
                <a:solidFill>
                  <a:srgbClr val="002060"/>
                </a:solidFill>
              </a:rPr>
              <a:t> proper File / Folder </a:t>
            </a:r>
            <a:r>
              <a:rPr lang="de-DE" dirty="0" err="1">
                <a:solidFill>
                  <a:srgbClr val="002060"/>
                </a:solidFill>
              </a:rPr>
              <a:t>structure</a:t>
            </a:r>
            <a:endParaRPr lang="en-GB" dirty="0">
              <a:solidFill>
                <a:srgbClr val="002060"/>
              </a:solidFill>
            </a:endParaRPr>
          </a:p>
        </p:txBody>
      </p:sp>
      <p:sp>
        <p:nvSpPr>
          <p:cNvPr id="12" name="Rechteck 11">
            <a:extLst>
              <a:ext uri="{FF2B5EF4-FFF2-40B4-BE49-F238E27FC236}">
                <a16:creationId xmlns:a16="http://schemas.microsoft.com/office/drawing/2014/main" id="{C67BE22C-8738-4203-9A7F-71F68439F4ED}"/>
              </a:ext>
            </a:extLst>
          </p:cNvPr>
          <p:cNvSpPr/>
          <p:nvPr/>
        </p:nvSpPr>
        <p:spPr>
          <a:xfrm>
            <a:off x="359998" y="1729791"/>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Clean </a:t>
            </a:r>
            <a:r>
              <a:rPr lang="de-DE" sz="1400" dirty="0" err="1">
                <a:solidFill>
                  <a:srgbClr val="002060"/>
                </a:solidFill>
              </a:rPr>
              <a:t>up</a:t>
            </a:r>
            <a:r>
              <a:rPr lang="de-DE" sz="1400" dirty="0">
                <a:solidFill>
                  <a:srgbClr val="002060"/>
                </a:solidFill>
              </a:rPr>
              <a:t> </a:t>
            </a:r>
            <a:r>
              <a:rPr lang="de-DE" sz="1400" dirty="0" err="1">
                <a:solidFill>
                  <a:srgbClr val="002060"/>
                </a:solidFill>
              </a:rPr>
              <a:t>your</a:t>
            </a:r>
            <a:r>
              <a:rPr lang="de-DE" sz="1400" dirty="0">
                <a:solidFill>
                  <a:srgbClr val="002060"/>
                </a:solidFill>
              </a:rPr>
              <a:t> </a:t>
            </a:r>
            <a:r>
              <a:rPr lang="de-DE" sz="1400" dirty="0" err="1">
                <a:solidFill>
                  <a:srgbClr val="002060"/>
                </a:solidFill>
              </a:rPr>
              <a:t>project</a:t>
            </a:r>
            <a:endParaRPr lang="en-GB" sz="1400" dirty="0">
              <a:solidFill>
                <a:srgbClr val="002060"/>
              </a:solidFill>
            </a:endParaRPr>
          </a:p>
        </p:txBody>
      </p:sp>
      <p:sp>
        <p:nvSpPr>
          <p:cNvPr id="13" name="Rechteck 12">
            <a:extLst>
              <a:ext uri="{FF2B5EF4-FFF2-40B4-BE49-F238E27FC236}">
                <a16:creationId xmlns:a16="http://schemas.microsoft.com/office/drawing/2014/main" id="{06DB10AA-4D0E-4BEF-89C6-E291934F0B39}"/>
              </a:ext>
            </a:extLst>
          </p:cNvPr>
          <p:cNvSpPr/>
          <p:nvPr/>
        </p:nvSpPr>
        <p:spPr>
          <a:xfrm>
            <a:off x="4448653" y="1722101"/>
            <a:ext cx="5247259"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Open „Hello World“ Project</a:t>
            </a:r>
          </a:p>
        </p:txBody>
      </p:sp>
      <p:sp>
        <p:nvSpPr>
          <p:cNvPr id="14" name="Rechteck 13">
            <a:extLst>
              <a:ext uri="{FF2B5EF4-FFF2-40B4-BE49-F238E27FC236}">
                <a16:creationId xmlns:a16="http://schemas.microsoft.com/office/drawing/2014/main" id="{CEA8CB98-E066-4ED0-9F94-CAE3065B1E39}"/>
              </a:ext>
            </a:extLst>
          </p:cNvPr>
          <p:cNvSpPr/>
          <p:nvPr/>
        </p:nvSpPr>
        <p:spPr>
          <a:xfrm>
            <a:off x="4448653" y="2291539"/>
            <a:ext cx="5247259"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Setup a proper </a:t>
            </a:r>
            <a:r>
              <a:rPr lang="de-DE" sz="1200" dirty="0" err="1">
                <a:solidFill>
                  <a:srgbClr val="04276E"/>
                </a:solidFill>
              </a:rPr>
              <a:t>file</a:t>
            </a:r>
            <a:r>
              <a:rPr lang="de-DE" sz="1200" dirty="0">
                <a:solidFill>
                  <a:srgbClr val="04276E"/>
                </a:solidFill>
              </a:rPr>
              <a:t> / </a:t>
            </a:r>
            <a:r>
              <a:rPr lang="de-DE" sz="1200" dirty="0" err="1">
                <a:solidFill>
                  <a:srgbClr val="04276E"/>
                </a:solidFill>
              </a:rPr>
              <a:t>folder</a:t>
            </a:r>
            <a:r>
              <a:rPr lang="de-DE" sz="1200" dirty="0">
                <a:solidFill>
                  <a:srgbClr val="04276E"/>
                </a:solidFill>
              </a:rPr>
              <a:t> </a:t>
            </a:r>
            <a:r>
              <a:rPr lang="de-DE" sz="1200" dirty="0" err="1">
                <a:solidFill>
                  <a:srgbClr val="04276E"/>
                </a:solidFill>
              </a:rPr>
              <a:t>Structure</a:t>
            </a:r>
            <a:endParaRPr lang="de-DE" sz="1200" dirty="0">
              <a:solidFill>
                <a:srgbClr val="04276E"/>
              </a:solidFill>
            </a:endParaRPr>
          </a:p>
        </p:txBody>
      </p:sp>
      <p:sp>
        <p:nvSpPr>
          <p:cNvPr id="15" name="Rechteck 14">
            <a:extLst>
              <a:ext uri="{FF2B5EF4-FFF2-40B4-BE49-F238E27FC236}">
                <a16:creationId xmlns:a16="http://schemas.microsoft.com/office/drawing/2014/main" id="{2395DC19-EB71-4B1E-B87F-A4A028B40539}"/>
              </a:ext>
            </a:extLst>
          </p:cNvPr>
          <p:cNvSpPr/>
          <p:nvPr/>
        </p:nvSpPr>
        <p:spPr>
          <a:xfrm>
            <a:off x="4448652" y="2846922"/>
            <a:ext cx="5247259"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Eventually</a:t>
            </a:r>
            <a:r>
              <a:rPr lang="de-DE" sz="1200" dirty="0">
                <a:solidFill>
                  <a:srgbClr val="04276E"/>
                </a:solidFill>
              </a:rPr>
              <a:t> </a:t>
            </a:r>
            <a:r>
              <a:rPr lang="de-DE" sz="1200" dirty="0" err="1">
                <a:solidFill>
                  <a:srgbClr val="04276E"/>
                </a:solidFill>
              </a:rPr>
              <a:t>rename</a:t>
            </a:r>
            <a:r>
              <a:rPr lang="de-DE" sz="1200" dirty="0">
                <a:solidFill>
                  <a:srgbClr val="04276E"/>
                </a:solidFill>
              </a:rPr>
              <a:t> </a:t>
            </a:r>
            <a:r>
              <a:rPr lang="de-DE" sz="1200" dirty="0" err="1">
                <a:solidFill>
                  <a:srgbClr val="04276E"/>
                </a:solidFill>
              </a:rPr>
              <a:t>your</a:t>
            </a:r>
            <a:r>
              <a:rPr lang="de-DE" sz="1200" dirty="0">
                <a:solidFill>
                  <a:srgbClr val="04276E"/>
                </a:solidFill>
              </a:rPr>
              <a:t> </a:t>
            </a:r>
            <a:r>
              <a:rPr lang="de-DE" sz="1200" dirty="0" err="1">
                <a:solidFill>
                  <a:srgbClr val="04276E"/>
                </a:solidFill>
              </a:rPr>
              <a:t>object</a:t>
            </a:r>
            <a:r>
              <a:rPr lang="de-DE" sz="1200" dirty="0">
                <a:solidFill>
                  <a:srgbClr val="04276E"/>
                </a:solidFill>
              </a:rPr>
              <a:t> </a:t>
            </a:r>
            <a:r>
              <a:rPr lang="de-DE" sz="1200" dirty="0" err="1">
                <a:solidFill>
                  <a:srgbClr val="04276E"/>
                </a:solidFill>
              </a:rPr>
              <a:t>files</a:t>
            </a:r>
            <a:endParaRPr lang="de-DE" sz="1200" dirty="0">
              <a:solidFill>
                <a:srgbClr val="04276E"/>
              </a:solidFill>
            </a:endParaRPr>
          </a:p>
        </p:txBody>
      </p:sp>
      <p:sp>
        <p:nvSpPr>
          <p:cNvPr id="16" name="Rechteck 15">
            <a:extLst>
              <a:ext uri="{FF2B5EF4-FFF2-40B4-BE49-F238E27FC236}">
                <a16:creationId xmlns:a16="http://schemas.microsoft.com/office/drawing/2014/main" id="{580DE945-BF3E-42D7-9094-14B734BBA211}"/>
              </a:ext>
            </a:extLst>
          </p:cNvPr>
          <p:cNvSpPr/>
          <p:nvPr/>
        </p:nvSpPr>
        <p:spPr>
          <a:xfrm>
            <a:off x="4448652" y="3402305"/>
            <a:ext cx="5247259"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Eventually</a:t>
            </a:r>
            <a:r>
              <a:rPr lang="de-DE" sz="1200" dirty="0">
                <a:solidFill>
                  <a:srgbClr val="04276E"/>
                </a:solidFill>
              </a:rPr>
              <a:t> </a:t>
            </a:r>
            <a:r>
              <a:rPr lang="de-DE" sz="1200" dirty="0" err="1">
                <a:solidFill>
                  <a:srgbClr val="04276E"/>
                </a:solidFill>
              </a:rPr>
              <a:t>rename</a:t>
            </a:r>
            <a:r>
              <a:rPr lang="de-DE" sz="1200" dirty="0">
                <a:solidFill>
                  <a:srgbClr val="04276E"/>
                </a:solidFill>
              </a:rPr>
              <a:t> </a:t>
            </a:r>
            <a:r>
              <a:rPr lang="de-DE" sz="1200" dirty="0" err="1">
                <a:solidFill>
                  <a:srgbClr val="04276E"/>
                </a:solidFill>
              </a:rPr>
              <a:t>your</a:t>
            </a:r>
            <a:r>
              <a:rPr lang="de-DE" sz="1200" dirty="0">
                <a:solidFill>
                  <a:srgbClr val="04276E"/>
                </a:solidFill>
              </a:rPr>
              <a:t> </a:t>
            </a:r>
            <a:r>
              <a:rPr lang="de-DE" sz="1200" dirty="0" err="1">
                <a:solidFill>
                  <a:srgbClr val="04276E"/>
                </a:solidFill>
              </a:rPr>
              <a:t>objects</a:t>
            </a:r>
            <a:endParaRPr lang="de-DE" sz="1200" dirty="0">
              <a:solidFill>
                <a:srgbClr val="04276E"/>
              </a:solidFill>
            </a:endParaRPr>
          </a:p>
        </p:txBody>
      </p:sp>
      <p:cxnSp>
        <p:nvCxnSpPr>
          <p:cNvPr id="18" name="Gerade Verbindung mit Pfeil 17">
            <a:extLst>
              <a:ext uri="{FF2B5EF4-FFF2-40B4-BE49-F238E27FC236}">
                <a16:creationId xmlns:a16="http://schemas.microsoft.com/office/drawing/2014/main" id="{492BD635-2706-4074-9091-D179F5DDCEC0}"/>
              </a:ext>
            </a:extLst>
          </p:cNvPr>
          <p:cNvCxnSpPr>
            <a:cxnSpLocks/>
            <a:stCxn id="12" idx="3"/>
            <a:endCxn id="13" idx="1"/>
          </p:cNvCxnSpPr>
          <p:nvPr/>
        </p:nvCxnSpPr>
        <p:spPr>
          <a:xfrm flipV="1">
            <a:off x="3695305" y="1904664"/>
            <a:ext cx="753348" cy="769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2A6F5DF4-981E-4B79-8D4A-1F0188C46831}"/>
              </a:ext>
            </a:extLst>
          </p:cNvPr>
          <p:cNvCxnSpPr>
            <a:cxnSpLocks/>
            <a:stCxn id="13" idx="2"/>
            <a:endCxn id="14" idx="0"/>
          </p:cNvCxnSpPr>
          <p:nvPr/>
        </p:nvCxnSpPr>
        <p:spPr>
          <a:xfrm>
            <a:off x="7072283" y="2087226"/>
            <a:ext cx="0" cy="20431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C7C170EA-ADC0-4A0D-8541-3262064869FD}"/>
              </a:ext>
            </a:extLst>
          </p:cNvPr>
          <p:cNvCxnSpPr>
            <a:cxnSpLocks/>
            <a:stCxn id="14" idx="2"/>
            <a:endCxn id="15" idx="0"/>
          </p:cNvCxnSpPr>
          <p:nvPr/>
        </p:nvCxnSpPr>
        <p:spPr>
          <a:xfrm flipH="1">
            <a:off x="7072282" y="2656664"/>
            <a:ext cx="1" cy="19025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75088C47-36F1-47DC-913D-580F76081AB5}"/>
              </a:ext>
            </a:extLst>
          </p:cNvPr>
          <p:cNvCxnSpPr>
            <a:cxnSpLocks/>
            <a:stCxn id="15" idx="2"/>
            <a:endCxn id="16" idx="0"/>
          </p:cNvCxnSpPr>
          <p:nvPr/>
        </p:nvCxnSpPr>
        <p:spPr>
          <a:xfrm>
            <a:off x="7072282" y="3212047"/>
            <a:ext cx="0" cy="19025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29" name="Grafik 28">
            <a:extLst>
              <a:ext uri="{FF2B5EF4-FFF2-40B4-BE49-F238E27FC236}">
                <a16:creationId xmlns:a16="http://schemas.microsoft.com/office/drawing/2014/main" id="{5170A640-E1A9-4B20-82CE-0213DBF2F62A}"/>
              </a:ext>
            </a:extLst>
          </p:cNvPr>
          <p:cNvPicPr>
            <a:picLocks noChangeAspect="1"/>
          </p:cNvPicPr>
          <p:nvPr/>
        </p:nvPicPr>
        <p:blipFill>
          <a:blip r:embed="rId4"/>
          <a:stretch>
            <a:fillRect/>
          </a:stretch>
        </p:blipFill>
        <p:spPr>
          <a:xfrm>
            <a:off x="457972" y="3966770"/>
            <a:ext cx="10301767" cy="2743201"/>
          </a:xfrm>
          <a:prstGeom prst="rect">
            <a:avLst/>
          </a:prstGeom>
        </p:spPr>
      </p:pic>
    </p:spTree>
    <p:extLst>
      <p:ext uri="{BB962C8B-B14F-4D97-AF65-F5344CB8AC3E}">
        <p14:creationId xmlns:p14="http://schemas.microsoft.com/office/powerpoint/2010/main" val="34167362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7 | Codeunits and </a:t>
            </a:r>
            <a:r>
              <a:rPr lang="de-DE" dirty="0" err="1"/>
              <a:t>the</a:t>
            </a:r>
            <a:r>
              <a:rPr lang="de-DE" dirty="0"/>
              <a:t> Txt2AL Converter</a:t>
            </a:r>
            <a:endParaRPr lang="en-US"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71</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60001" y="2587532"/>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a:t>
            </a:r>
            <a:r>
              <a:rPr lang="de-DE" sz="1400" dirty="0" err="1">
                <a:solidFill>
                  <a:srgbClr val="002060"/>
                </a:solidFill>
              </a:rPr>
              <a:t>Object</a:t>
            </a:r>
            <a:r>
              <a:rPr lang="de-DE" sz="1400" dirty="0">
                <a:solidFill>
                  <a:srgbClr val="002060"/>
                </a:solidFill>
              </a:rPr>
              <a:t> CU „</a:t>
            </a:r>
            <a:r>
              <a:rPr lang="de-DE" sz="1400" dirty="0" err="1">
                <a:solidFill>
                  <a:srgbClr val="002060"/>
                </a:solidFill>
              </a:rPr>
              <a:t>classically</a:t>
            </a:r>
            <a:r>
              <a:rPr lang="de-DE" sz="1400" dirty="0">
                <a:solidFill>
                  <a:srgbClr val="002060"/>
                </a:solidFill>
              </a:rPr>
              <a:t>“</a:t>
            </a:r>
            <a:endParaRPr lang="en-GB" sz="1400" dirty="0">
              <a:solidFill>
                <a:srgbClr val="002060"/>
              </a:solidFill>
            </a:endParaRPr>
          </a:p>
        </p:txBody>
      </p:sp>
      <p:sp>
        <p:nvSpPr>
          <p:cNvPr id="10" name="Rechteck 9">
            <a:extLst>
              <a:ext uri="{FF2B5EF4-FFF2-40B4-BE49-F238E27FC236}">
                <a16:creationId xmlns:a16="http://schemas.microsoft.com/office/drawing/2014/main" id="{2A7A3B95-3169-43A4-A4B4-A22E6F86812D}"/>
              </a:ext>
            </a:extLst>
          </p:cNvPr>
          <p:cNvSpPr/>
          <p:nvPr/>
        </p:nvSpPr>
        <p:spPr>
          <a:xfrm>
            <a:off x="5027954" y="2107142"/>
            <a:ext cx="5247259" cy="132920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Create Codeunit 55000 „CCO P Vendor List +“</a:t>
            </a:r>
          </a:p>
          <a:p>
            <a:pPr marL="285750" indent="-285750">
              <a:buFontTx/>
              <a:buChar char="-"/>
            </a:pPr>
            <a:r>
              <a:rPr lang="de-DE" sz="1200" dirty="0">
                <a:solidFill>
                  <a:srgbClr val="04276E"/>
                </a:solidFill>
              </a:rPr>
              <a:t>Add </a:t>
            </a:r>
            <a:r>
              <a:rPr lang="de-DE" sz="1200" dirty="0" err="1">
                <a:solidFill>
                  <a:srgbClr val="04276E"/>
                </a:solidFill>
              </a:rPr>
              <a:t>some</a:t>
            </a:r>
            <a:r>
              <a:rPr lang="de-DE" sz="1200" dirty="0">
                <a:solidFill>
                  <a:srgbClr val="04276E"/>
                </a:solidFill>
              </a:rPr>
              <a:t> </a:t>
            </a:r>
            <a:r>
              <a:rPr lang="de-DE" sz="1200" dirty="0" err="1">
                <a:solidFill>
                  <a:srgbClr val="04276E"/>
                </a:solidFill>
              </a:rPr>
              <a:t>properties</a:t>
            </a:r>
            <a:r>
              <a:rPr lang="de-DE" sz="1200" dirty="0">
                <a:solidFill>
                  <a:srgbClr val="04276E"/>
                </a:solidFill>
              </a:rPr>
              <a:t> </a:t>
            </a:r>
            <a:r>
              <a:rPr lang="de-DE" sz="1200" dirty="0" err="1">
                <a:solidFill>
                  <a:srgbClr val="04276E"/>
                </a:solidFill>
              </a:rPr>
              <a:t>to</a:t>
            </a:r>
            <a:r>
              <a:rPr lang="de-DE" sz="1200" dirty="0">
                <a:solidFill>
                  <a:srgbClr val="04276E"/>
                </a:solidFill>
              </a:rPr>
              <a:t> </a:t>
            </a:r>
            <a:r>
              <a:rPr lang="de-DE" sz="1200" dirty="0" err="1">
                <a:solidFill>
                  <a:srgbClr val="04276E"/>
                </a:solidFill>
              </a:rPr>
              <a:t>the</a:t>
            </a:r>
            <a:r>
              <a:rPr lang="de-DE" sz="1200" dirty="0">
                <a:solidFill>
                  <a:srgbClr val="04276E"/>
                </a:solidFill>
              </a:rPr>
              <a:t> CU, e.g.</a:t>
            </a:r>
          </a:p>
          <a:p>
            <a:pPr marL="742950" lvl="1" indent="-285750">
              <a:buFontTx/>
              <a:buChar char="-"/>
            </a:pPr>
            <a:r>
              <a:rPr lang="de-DE" sz="1200" dirty="0" err="1">
                <a:solidFill>
                  <a:srgbClr val="04276E"/>
                </a:solidFill>
              </a:rPr>
              <a:t>TableNo</a:t>
            </a:r>
            <a:r>
              <a:rPr lang="de-DE" sz="1200" dirty="0">
                <a:solidFill>
                  <a:srgbClr val="04276E"/>
                </a:solidFill>
              </a:rPr>
              <a:t> = Vendor</a:t>
            </a:r>
          </a:p>
          <a:p>
            <a:pPr marL="285750" indent="-285750">
              <a:buFontTx/>
              <a:buChar char="-"/>
            </a:pPr>
            <a:r>
              <a:rPr lang="de-DE" sz="1200" dirty="0">
                <a:solidFill>
                  <a:srgbClr val="04276E"/>
                </a:solidFill>
              </a:rPr>
              <a:t>Add Event Subscriber „</a:t>
            </a:r>
            <a:r>
              <a:rPr lang="de-DE" sz="1200" dirty="0" err="1">
                <a:solidFill>
                  <a:srgbClr val="04276E"/>
                </a:solidFill>
              </a:rPr>
              <a:t>HandleOnOpenPage</a:t>
            </a:r>
            <a:r>
              <a:rPr lang="de-DE" sz="1200" dirty="0">
                <a:solidFill>
                  <a:srgbClr val="04276E"/>
                </a:solidFill>
              </a:rPr>
              <a:t>“</a:t>
            </a:r>
          </a:p>
          <a:p>
            <a:pPr marL="285750" indent="-285750">
              <a:buFontTx/>
              <a:buChar char="-"/>
            </a:pPr>
            <a:r>
              <a:rPr lang="de-DE" sz="1200" dirty="0">
                <a:solidFill>
                  <a:srgbClr val="04276E"/>
                </a:solidFill>
              </a:rPr>
              <a:t>Add </a:t>
            </a:r>
            <a:r>
              <a:rPr lang="de-DE" sz="1200" dirty="0" err="1">
                <a:solidFill>
                  <a:srgbClr val="04276E"/>
                </a:solidFill>
              </a:rPr>
              <a:t>function</a:t>
            </a:r>
            <a:r>
              <a:rPr lang="de-DE" sz="1200" dirty="0">
                <a:solidFill>
                  <a:srgbClr val="04276E"/>
                </a:solidFill>
              </a:rPr>
              <a:t> „</a:t>
            </a:r>
            <a:r>
              <a:rPr lang="de-DE" sz="1200" dirty="0" err="1">
                <a:solidFill>
                  <a:srgbClr val="04276E"/>
                </a:solidFill>
              </a:rPr>
              <a:t>LaunchMessageVendorListIsOpen</a:t>
            </a:r>
            <a:r>
              <a:rPr lang="de-DE" sz="1200" dirty="0">
                <a:solidFill>
                  <a:srgbClr val="04276E"/>
                </a:solidFill>
              </a:rPr>
              <a:t>“</a:t>
            </a:r>
          </a:p>
          <a:p>
            <a:pPr marL="285750" indent="-285750">
              <a:buFontTx/>
              <a:buChar char="-"/>
            </a:pPr>
            <a:r>
              <a:rPr lang="de-DE" sz="1200" dirty="0">
                <a:solidFill>
                  <a:srgbClr val="04276E"/>
                </a:solidFill>
              </a:rPr>
              <a:t>Call </a:t>
            </a:r>
            <a:r>
              <a:rPr lang="de-DE" sz="1200" dirty="0" err="1">
                <a:solidFill>
                  <a:srgbClr val="04276E"/>
                </a:solidFill>
              </a:rPr>
              <a:t>function</a:t>
            </a:r>
            <a:r>
              <a:rPr lang="de-DE" sz="1200" dirty="0">
                <a:solidFill>
                  <a:srgbClr val="04276E"/>
                </a:solidFill>
              </a:rPr>
              <a:t> </a:t>
            </a:r>
            <a:r>
              <a:rPr lang="de-DE" sz="1200" dirty="0" err="1">
                <a:solidFill>
                  <a:srgbClr val="04276E"/>
                </a:solidFill>
              </a:rPr>
              <a:t>from</a:t>
            </a:r>
            <a:r>
              <a:rPr lang="de-DE" sz="1200" dirty="0">
                <a:solidFill>
                  <a:srgbClr val="04276E"/>
                </a:solidFill>
              </a:rPr>
              <a:t> </a:t>
            </a:r>
            <a:r>
              <a:rPr lang="de-DE" sz="1200" dirty="0" err="1">
                <a:solidFill>
                  <a:srgbClr val="04276E"/>
                </a:solidFill>
              </a:rPr>
              <a:t>within</a:t>
            </a:r>
            <a:r>
              <a:rPr lang="de-DE" sz="1200" dirty="0">
                <a:solidFill>
                  <a:srgbClr val="04276E"/>
                </a:solidFill>
              </a:rPr>
              <a:t> </a:t>
            </a:r>
            <a:r>
              <a:rPr lang="de-DE" sz="1200" dirty="0" err="1">
                <a:solidFill>
                  <a:srgbClr val="04276E"/>
                </a:solidFill>
              </a:rPr>
              <a:t>subscriber</a:t>
            </a:r>
            <a:endParaRPr lang="de-DE" sz="1200" dirty="0">
              <a:solidFill>
                <a:srgbClr val="04276E"/>
              </a:solidFill>
            </a:endParaRPr>
          </a:p>
        </p:txBody>
      </p:sp>
      <p:cxnSp>
        <p:nvCxnSpPr>
          <p:cNvPr id="12" name="Gerade Verbindung mit Pfeil 11">
            <a:extLst>
              <a:ext uri="{FF2B5EF4-FFF2-40B4-BE49-F238E27FC236}">
                <a16:creationId xmlns:a16="http://schemas.microsoft.com/office/drawing/2014/main" id="{EC4248A5-5444-4272-8609-D4B18CF95B87}"/>
              </a:ext>
            </a:extLst>
          </p:cNvPr>
          <p:cNvCxnSpPr>
            <a:cxnSpLocks/>
            <a:stCxn id="9" idx="3"/>
            <a:endCxn id="10" idx="1"/>
          </p:cNvCxnSpPr>
          <p:nvPr/>
        </p:nvCxnSpPr>
        <p:spPr>
          <a:xfrm>
            <a:off x="3695308" y="2770095"/>
            <a:ext cx="1332646" cy="165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Rechteck 12">
            <a:extLst>
              <a:ext uri="{FF2B5EF4-FFF2-40B4-BE49-F238E27FC236}">
                <a16:creationId xmlns:a16="http://schemas.microsoft.com/office/drawing/2014/main" id="{CDF65873-B406-43EC-B58D-A04B3B141D53}"/>
              </a:ext>
            </a:extLst>
          </p:cNvPr>
          <p:cNvSpPr/>
          <p:nvPr/>
        </p:nvSpPr>
        <p:spPr>
          <a:xfrm>
            <a:off x="359999" y="1159452"/>
            <a:ext cx="9915213" cy="42158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02060"/>
                </a:solidFill>
              </a:rPr>
              <a:t>Excercise</a:t>
            </a:r>
            <a:r>
              <a:rPr lang="de-DE" dirty="0">
                <a:solidFill>
                  <a:srgbClr val="002060"/>
                </a:solidFill>
              </a:rPr>
              <a:t> CU </a:t>
            </a:r>
            <a:r>
              <a:rPr lang="de-DE" dirty="0" err="1">
                <a:solidFill>
                  <a:srgbClr val="002060"/>
                </a:solidFill>
              </a:rPr>
              <a:t>programming</a:t>
            </a:r>
            <a:r>
              <a:rPr lang="de-DE" dirty="0">
                <a:solidFill>
                  <a:srgbClr val="002060"/>
                </a:solidFill>
              </a:rPr>
              <a:t> via Txt2AL </a:t>
            </a:r>
            <a:r>
              <a:rPr lang="de-DE" dirty="0" err="1">
                <a:solidFill>
                  <a:srgbClr val="002060"/>
                </a:solidFill>
              </a:rPr>
              <a:t>converter</a:t>
            </a:r>
            <a:r>
              <a:rPr lang="de-DE" dirty="0">
                <a:solidFill>
                  <a:srgbClr val="002060"/>
                </a:solidFill>
              </a:rPr>
              <a:t>: Message on open Vendor List</a:t>
            </a:r>
            <a:endParaRPr lang="en-GB"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60001" y="1864067"/>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C/Side </a:t>
            </a:r>
            <a:r>
              <a:rPr lang="de-DE" sz="1400" dirty="0" err="1">
                <a:solidFill>
                  <a:srgbClr val="002060"/>
                </a:solidFill>
              </a:rPr>
              <a:t>Dev</a:t>
            </a:r>
            <a:r>
              <a:rPr lang="de-DE" sz="1400" dirty="0">
                <a:solidFill>
                  <a:srgbClr val="002060"/>
                </a:solidFill>
              </a:rPr>
              <a:t> Environment</a:t>
            </a:r>
            <a:endParaRPr lang="en-GB" sz="1400" dirty="0">
              <a:solidFill>
                <a:srgbClr val="002060"/>
              </a:solidFill>
            </a:endParaRPr>
          </a:p>
        </p:txBody>
      </p:sp>
      <p:sp>
        <p:nvSpPr>
          <p:cNvPr id="21" name="Rechteck 20">
            <a:extLst>
              <a:ext uri="{FF2B5EF4-FFF2-40B4-BE49-F238E27FC236}">
                <a16:creationId xmlns:a16="http://schemas.microsoft.com/office/drawing/2014/main" id="{FC5A9A37-F37A-4730-8A6C-765D0EC7A928}"/>
              </a:ext>
            </a:extLst>
          </p:cNvPr>
          <p:cNvSpPr/>
          <p:nvPr/>
        </p:nvSpPr>
        <p:spPr>
          <a:xfrm>
            <a:off x="360000" y="3374487"/>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Test </a:t>
            </a:r>
            <a:r>
              <a:rPr lang="de-DE" sz="1400" dirty="0" err="1">
                <a:solidFill>
                  <a:srgbClr val="002060"/>
                </a:solidFill>
              </a:rPr>
              <a:t>Functionality</a:t>
            </a:r>
            <a:endParaRPr lang="en-GB" sz="1400" dirty="0">
              <a:solidFill>
                <a:srgbClr val="002060"/>
              </a:solidFill>
            </a:endParaRPr>
          </a:p>
        </p:txBody>
      </p:sp>
      <p:sp>
        <p:nvSpPr>
          <p:cNvPr id="22" name="Rechteck 21">
            <a:extLst>
              <a:ext uri="{FF2B5EF4-FFF2-40B4-BE49-F238E27FC236}">
                <a16:creationId xmlns:a16="http://schemas.microsoft.com/office/drawing/2014/main" id="{0F285DDB-EB45-4FE1-BF11-8347AFF1E5BD}"/>
              </a:ext>
            </a:extLst>
          </p:cNvPr>
          <p:cNvSpPr/>
          <p:nvPr/>
        </p:nvSpPr>
        <p:spPr>
          <a:xfrm>
            <a:off x="359999" y="3922828"/>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Convert</a:t>
            </a:r>
            <a:r>
              <a:rPr lang="de-DE" sz="1400" dirty="0">
                <a:solidFill>
                  <a:srgbClr val="002060"/>
                </a:solidFill>
              </a:rPr>
              <a:t> </a:t>
            </a:r>
            <a:r>
              <a:rPr lang="de-DE" sz="1400" dirty="0" err="1">
                <a:solidFill>
                  <a:srgbClr val="002060"/>
                </a:solidFill>
              </a:rPr>
              <a:t>to</a:t>
            </a:r>
            <a:r>
              <a:rPr lang="de-DE" sz="1400" dirty="0">
                <a:solidFill>
                  <a:srgbClr val="002060"/>
                </a:solidFill>
              </a:rPr>
              <a:t> AL</a:t>
            </a:r>
            <a:endParaRPr lang="en-GB" sz="1400" dirty="0">
              <a:solidFill>
                <a:srgbClr val="002060"/>
              </a:solidFill>
            </a:endParaRPr>
          </a:p>
        </p:txBody>
      </p:sp>
      <p:sp>
        <p:nvSpPr>
          <p:cNvPr id="25" name="Rechteck 24">
            <a:extLst>
              <a:ext uri="{FF2B5EF4-FFF2-40B4-BE49-F238E27FC236}">
                <a16:creationId xmlns:a16="http://schemas.microsoft.com/office/drawing/2014/main" id="{6CD52848-EDA7-492E-B140-7D7AAC976558}"/>
              </a:ext>
            </a:extLst>
          </p:cNvPr>
          <p:cNvSpPr/>
          <p:nvPr/>
        </p:nvSpPr>
        <p:spPr>
          <a:xfrm>
            <a:off x="5027954" y="3922828"/>
            <a:ext cx="5247259"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Configure</a:t>
            </a:r>
            <a:r>
              <a:rPr lang="de-DE" sz="1200" dirty="0">
                <a:solidFill>
                  <a:srgbClr val="04276E"/>
                </a:solidFill>
              </a:rPr>
              <a:t> and </a:t>
            </a:r>
            <a:r>
              <a:rPr lang="de-DE" sz="1200" dirty="0" err="1">
                <a:solidFill>
                  <a:srgbClr val="04276E"/>
                </a:solidFill>
              </a:rPr>
              <a:t>use</a:t>
            </a:r>
            <a:r>
              <a:rPr lang="de-DE" sz="1200" dirty="0">
                <a:solidFill>
                  <a:srgbClr val="04276E"/>
                </a:solidFill>
              </a:rPr>
              <a:t> Txt2AL </a:t>
            </a:r>
            <a:r>
              <a:rPr lang="de-DE" sz="1200" dirty="0" err="1">
                <a:solidFill>
                  <a:srgbClr val="04276E"/>
                </a:solidFill>
              </a:rPr>
              <a:t>converter</a:t>
            </a:r>
            <a:endParaRPr lang="de-DE" sz="1200" dirty="0">
              <a:solidFill>
                <a:srgbClr val="04276E"/>
              </a:solidFill>
            </a:endParaRPr>
          </a:p>
        </p:txBody>
      </p:sp>
      <p:sp>
        <p:nvSpPr>
          <p:cNvPr id="29" name="Rechteck 28">
            <a:extLst>
              <a:ext uri="{FF2B5EF4-FFF2-40B4-BE49-F238E27FC236}">
                <a16:creationId xmlns:a16="http://schemas.microsoft.com/office/drawing/2014/main" id="{9BD9A867-295F-4BB3-858B-0A5B0071365F}"/>
              </a:ext>
            </a:extLst>
          </p:cNvPr>
          <p:cNvSpPr/>
          <p:nvPr/>
        </p:nvSpPr>
        <p:spPr>
          <a:xfrm>
            <a:off x="359999" y="5240423"/>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Integrate</a:t>
            </a:r>
            <a:r>
              <a:rPr lang="de-DE" sz="1400" dirty="0">
                <a:solidFill>
                  <a:srgbClr val="002060"/>
                </a:solidFill>
              </a:rPr>
              <a:t> </a:t>
            </a:r>
            <a:r>
              <a:rPr lang="de-DE" sz="1400" dirty="0" err="1">
                <a:solidFill>
                  <a:srgbClr val="002060"/>
                </a:solidFill>
              </a:rPr>
              <a:t>solution</a:t>
            </a:r>
            <a:r>
              <a:rPr lang="de-DE" sz="1400" dirty="0">
                <a:solidFill>
                  <a:srgbClr val="002060"/>
                </a:solidFill>
              </a:rPr>
              <a:t> </a:t>
            </a:r>
            <a:r>
              <a:rPr lang="de-DE" sz="1400" dirty="0" err="1">
                <a:solidFill>
                  <a:srgbClr val="002060"/>
                </a:solidFill>
              </a:rPr>
              <a:t>into</a:t>
            </a:r>
            <a:r>
              <a:rPr lang="de-DE" sz="1400" dirty="0">
                <a:solidFill>
                  <a:srgbClr val="002060"/>
                </a:solidFill>
              </a:rPr>
              <a:t> „</a:t>
            </a:r>
            <a:r>
              <a:rPr lang="de-DE" sz="1400" dirty="0" err="1">
                <a:solidFill>
                  <a:srgbClr val="002060"/>
                </a:solidFill>
              </a:rPr>
              <a:t>MyFirstALProject</a:t>
            </a:r>
            <a:r>
              <a:rPr lang="de-DE" sz="1400" dirty="0">
                <a:solidFill>
                  <a:srgbClr val="002060"/>
                </a:solidFill>
              </a:rPr>
              <a:t>“</a:t>
            </a:r>
            <a:endParaRPr lang="en-GB" sz="1400" dirty="0">
              <a:solidFill>
                <a:srgbClr val="002060"/>
              </a:solidFill>
            </a:endParaRPr>
          </a:p>
        </p:txBody>
      </p:sp>
      <p:sp>
        <p:nvSpPr>
          <p:cNvPr id="30" name="Rechteck 29">
            <a:extLst>
              <a:ext uri="{FF2B5EF4-FFF2-40B4-BE49-F238E27FC236}">
                <a16:creationId xmlns:a16="http://schemas.microsoft.com/office/drawing/2014/main" id="{C0335B4A-A916-4AE8-85D8-6AB6E6024B63}"/>
              </a:ext>
            </a:extLst>
          </p:cNvPr>
          <p:cNvSpPr/>
          <p:nvPr/>
        </p:nvSpPr>
        <p:spPr>
          <a:xfrm>
            <a:off x="5027954" y="4452316"/>
            <a:ext cx="5247259"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Remove Codeunit </a:t>
            </a:r>
            <a:r>
              <a:rPr lang="de-DE" sz="1200" dirty="0" err="1">
                <a:solidFill>
                  <a:srgbClr val="04276E"/>
                </a:solidFill>
              </a:rPr>
              <a:t>from</a:t>
            </a:r>
            <a:r>
              <a:rPr lang="de-DE" sz="1200" dirty="0">
                <a:solidFill>
                  <a:srgbClr val="04276E"/>
                </a:solidFill>
              </a:rPr>
              <a:t> </a:t>
            </a:r>
            <a:r>
              <a:rPr lang="de-DE" sz="1200" dirty="0" err="1">
                <a:solidFill>
                  <a:srgbClr val="04276E"/>
                </a:solidFill>
              </a:rPr>
              <a:t>object</a:t>
            </a:r>
            <a:r>
              <a:rPr lang="de-DE" sz="1200" dirty="0">
                <a:solidFill>
                  <a:srgbClr val="04276E"/>
                </a:solidFill>
              </a:rPr>
              <a:t> </a:t>
            </a:r>
            <a:r>
              <a:rPr lang="de-DE" sz="1200" dirty="0" err="1">
                <a:solidFill>
                  <a:srgbClr val="04276E"/>
                </a:solidFill>
              </a:rPr>
              <a:t>designer</a:t>
            </a:r>
            <a:endParaRPr lang="de-DE" sz="1200" dirty="0">
              <a:solidFill>
                <a:srgbClr val="04276E"/>
              </a:solidFill>
            </a:endParaRPr>
          </a:p>
        </p:txBody>
      </p:sp>
      <p:sp>
        <p:nvSpPr>
          <p:cNvPr id="31" name="Rechteck 30">
            <a:extLst>
              <a:ext uri="{FF2B5EF4-FFF2-40B4-BE49-F238E27FC236}">
                <a16:creationId xmlns:a16="http://schemas.microsoft.com/office/drawing/2014/main" id="{D6401B4D-5D4B-4D99-B3CA-E1B297F51122}"/>
              </a:ext>
            </a:extLst>
          </p:cNvPr>
          <p:cNvSpPr/>
          <p:nvPr/>
        </p:nvSpPr>
        <p:spPr>
          <a:xfrm>
            <a:off x="359999" y="5910390"/>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sp>
        <p:nvSpPr>
          <p:cNvPr id="32" name="Rechteck 31">
            <a:extLst>
              <a:ext uri="{FF2B5EF4-FFF2-40B4-BE49-F238E27FC236}">
                <a16:creationId xmlns:a16="http://schemas.microsoft.com/office/drawing/2014/main" id="{B9D503EB-2C52-4749-9D98-AEE173F234FE}"/>
              </a:ext>
            </a:extLst>
          </p:cNvPr>
          <p:cNvSpPr/>
          <p:nvPr/>
        </p:nvSpPr>
        <p:spPr>
          <a:xfrm>
            <a:off x="5027954" y="5020213"/>
            <a:ext cx="5247259" cy="78002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Eventually</a:t>
            </a:r>
            <a:r>
              <a:rPr lang="de-DE" sz="1200" dirty="0">
                <a:solidFill>
                  <a:srgbClr val="04276E"/>
                </a:solidFill>
              </a:rPr>
              <a:t> </a:t>
            </a:r>
            <a:r>
              <a:rPr lang="de-DE" sz="1200" dirty="0" err="1">
                <a:solidFill>
                  <a:srgbClr val="04276E"/>
                </a:solidFill>
              </a:rPr>
              <a:t>create</a:t>
            </a:r>
            <a:r>
              <a:rPr lang="de-DE" sz="1200" dirty="0">
                <a:solidFill>
                  <a:srgbClr val="04276E"/>
                </a:solidFill>
              </a:rPr>
              <a:t> </a:t>
            </a:r>
            <a:r>
              <a:rPr lang="de-DE" sz="1200" dirty="0" err="1">
                <a:solidFill>
                  <a:srgbClr val="04276E"/>
                </a:solidFill>
              </a:rPr>
              <a:t>the</a:t>
            </a:r>
            <a:r>
              <a:rPr lang="de-DE" sz="1200" dirty="0">
                <a:solidFill>
                  <a:srgbClr val="04276E"/>
                </a:solidFill>
              </a:rPr>
              <a:t> Project, </a:t>
            </a:r>
            <a:r>
              <a:rPr lang="de-DE" sz="1200" dirty="0" err="1">
                <a:solidFill>
                  <a:srgbClr val="04276E"/>
                </a:solidFill>
              </a:rPr>
              <a:t>setup</a:t>
            </a:r>
            <a:r>
              <a:rPr lang="de-DE" sz="1200" dirty="0">
                <a:solidFill>
                  <a:srgbClr val="04276E"/>
                </a:solidFill>
              </a:rPr>
              <a:t> </a:t>
            </a:r>
            <a:r>
              <a:rPr lang="de-DE" sz="1200" dirty="0" err="1">
                <a:solidFill>
                  <a:srgbClr val="04276E"/>
                </a:solidFill>
              </a:rPr>
              <a:t>app.json</a:t>
            </a:r>
            <a:r>
              <a:rPr lang="de-DE" sz="1200" dirty="0">
                <a:solidFill>
                  <a:srgbClr val="04276E"/>
                </a:solidFill>
              </a:rPr>
              <a:t> / </a:t>
            </a:r>
            <a:r>
              <a:rPr lang="de-DE" sz="1200" dirty="0" err="1">
                <a:solidFill>
                  <a:srgbClr val="04276E"/>
                </a:solidFill>
              </a:rPr>
              <a:t>launch.json</a:t>
            </a:r>
            <a:endParaRPr lang="de-DE" sz="1200" dirty="0">
              <a:solidFill>
                <a:srgbClr val="04276E"/>
              </a:solidFill>
            </a:endParaRPr>
          </a:p>
          <a:p>
            <a:r>
              <a:rPr lang="de-DE" sz="1200" dirty="0">
                <a:solidFill>
                  <a:srgbClr val="04276E"/>
                </a:solidFill>
              </a:rPr>
              <a:t>Setup proper </a:t>
            </a:r>
            <a:r>
              <a:rPr lang="de-DE" sz="1200" dirty="0" err="1">
                <a:solidFill>
                  <a:srgbClr val="04276E"/>
                </a:solidFill>
              </a:rPr>
              <a:t>file</a:t>
            </a:r>
            <a:r>
              <a:rPr lang="de-DE" sz="1200" dirty="0">
                <a:solidFill>
                  <a:srgbClr val="04276E"/>
                </a:solidFill>
              </a:rPr>
              <a:t> </a:t>
            </a:r>
            <a:r>
              <a:rPr lang="de-DE" sz="1200" dirty="0" err="1">
                <a:solidFill>
                  <a:srgbClr val="04276E"/>
                </a:solidFill>
              </a:rPr>
              <a:t>structure</a:t>
            </a:r>
            <a:endParaRPr lang="de-DE" sz="1200" dirty="0">
              <a:solidFill>
                <a:srgbClr val="04276E"/>
              </a:solidFill>
            </a:endParaRPr>
          </a:p>
          <a:p>
            <a:r>
              <a:rPr lang="de-DE" sz="1200" dirty="0" err="1">
                <a:solidFill>
                  <a:srgbClr val="04276E"/>
                </a:solidFill>
              </a:rPr>
              <a:t>Integrate</a:t>
            </a:r>
            <a:r>
              <a:rPr lang="de-DE" sz="1200" dirty="0">
                <a:solidFill>
                  <a:srgbClr val="04276E"/>
                </a:solidFill>
              </a:rPr>
              <a:t> </a:t>
            </a:r>
            <a:r>
              <a:rPr lang="de-DE" sz="1200" dirty="0" err="1">
                <a:solidFill>
                  <a:srgbClr val="04276E"/>
                </a:solidFill>
              </a:rPr>
              <a:t>the</a:t>
            </a:r>
            <a:r>
              <a:rPr lang="de-DE" sz="1200" dirty="0">
                <a:solidFill>
                  <a:srgbClr val="04276E"/>
                </a:solidFill>
              </a:rPr>
              <a:t> </a:t>
            </a:r>
            <a:r>
              <a:rPr lang="de-DE" sz="1200" dirty="0" err="1">
                <a:solidFill>
                  <a:srgbClr val="04276E"/>
                </a:solidFill>
              </a:rPr>
              <a:t>converted</a:t>
            </a:r>
            <a:r>
              <a:rPr lang="de-DE" sz="1200" dirty="0">
                <a:solidFill>
                  <a:srgbClr val="04276E"/>
                </a:solidFill>
              </a:rPr>
              <a:t> </a:t>
            </a:r>
            <a:r>
              <a:rPr lang="de-DE" sz="1200" dirty="0" err="1">
                <a:solidFill>
                  <a:srgbClr val="04276E"/>
                </a:solidFill>
              </a:rPr>
              <a:t>file</a:t>
            </a:r>
            <a:endParaRPr lang="de-DE" sz="1200" dirty="0">
              <a:solidFill>
                <a:srgbClr val="04276E"/>
              </a:solidFill>
            </a:endParaRPr>
          </a:p>
          <a:p>
            <a:r>
              <a:rPr lang="de-DE" sz="1200" dirty="0">
                <a:solidFill>
                  <a:srgbClr val="04276E"/>
                </a:solidFill>
              </a:rPr>
              <a:t>View </a:t>
            </a:r>
            <a:r>
              <a:rPr lang="de-DE" sz="1200" dirty="0" err="1">
                <a:solidFill>
                  <a:srgbClr val="04276E"/>
                </a:solidFill>
              </a:rPr>
              <a:t>file</a:t>
            </a:r>
            <a:r>
              <a:rPr lang="de-DE" sz="1200" dirty="0">
                <a:solidFill>
                  <a:srgbClr val="04276E"/>
                </a:solidFill>
              </a:rPr>
              <a:t> </a:t>
            </a:r>
            <a:r>
              <a:rPr lang="de-DE" sz="1200" dirty="0" err="1">
                <a:solidFill>
                  <a:srgbClr val="04276E"/>
                </a:solidFill>
              </a:rPr>
              <a:t>content</a:t>
            </a:r>
            <a:endParaRPr lang="de-DE" sz="1200" dirty="0">
              <a:solidFill>
                <a:srgbClr val="04276E"/>
              </a:solidFill>
            </a:endParaRPr>
          </a:p>
        </p:txBody>
      </p:sp>
      <p:cxnSp>
        <p:nvCxnSpPr>
          <p:cNvPr id="33" name="Gerade Verbindung mit Pfeil 32">
            <a:extLst>
              <a:ext uri="{FF2B5EF4-FFF2-40B4-BE49-F238E27FC236}">
                <a16:creationId xmlns:a16="http://schemas.microsoft.com/office/drawing/2014/main" id="{900730FF-C7D2-4523-A082-492DC447851E}"/>
              </a:ext>
            </a:extLst>
          </p:cNvPr>
          <p:cNvCxnSpPr>
            <a:cxnSpLocks/>
            <a:stCxn id="29" idx="3"/>
            <a:endCxn id="32" idx="1"/>
          </p:cNvCxnSpPr>
          <p:nvPr/>
        </p:nvCxnSpPr>
        <p:spPr>
          <a:xfrm flipV="1">
            <a:off x="3695306" y="5410224"/>
            <a:ext cx="1332648" cy="1276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D228D89C-9429-4D9B-817C-5EEEDFFB0A88}"/>
              </a:ext>
            </a:extLst>
          </p:cNvPr>
          <p:cNvCxnSpPr>
            <a:cxnSpLocks/>
            <a:stCxn id="22" idx="3"/>
            <a:endCxn id="25" idx="1"/>
          </p:cNvCxnSpPr>
          <p:nvPr/>
        </p:nvCxnSpPr>
        <p:spPr>
          <a:xfrm>
            <a:off x="3695306" y="4105391"/>
            <a:ext cx="1332648"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03B8B90C-C5AF-4196-9A3D-863AC8AE4000}"/>
              </a:ext>
            </a:extLst>
          </p:cNvPr>
          <p:cNvCxnSpPr>
            <a:cxnSpLocks/>
            <a:stCxn id="25" idx="2"/>
            <a:endCxn id="30" idx="0"/>
          </p:cNvCxnSpPr>
          <p:nvPr/>
        </p:nvCxnSpPr>
        <p:spPr>
          <a:xfrm>
            <a:off x="7651584" y="4287953"/>
            <a:ext cx="0" cy="16436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027655" y="2229192"/>
            <a:ext cx="0" cy="35834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447928A2-A19D-4CE7-8865-6FB2D14E9E85}"/>
              </a:ext>
            </a:extLst>
          </p:cNvPr>
          <p:cNvCxnSpPr>
            <a:cxnSpLocks/>
            <a:stCxn id="9" idx="2"/>
            <a:endCxn id="21" idx="0"/>
          </p:cNvCxnSpPr>
          <p:nvPr/>
        </p:nvCxnSpPr>
        <p:spPr>
          <a:xfrm flipH="1">
            <a:off x="2027654" y="2952657"/>
            <a:ext cx="1" cy="42183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3AF9E647-BC98-4C5C-B0C9-C74E6FDEA65B}"/>
              </a:ext>
            </a:extLst>
          </p:cNvPr>
          <p:cNvCxnSpPr>
            <a:cxnSpLocks/>
            <a:stCxn id="21" idx="2"/>
            <a:endCxn id="22" idx="0"/>
          </p:cNvCxnSpPr>
          <p:nvPr/>
        </p:nvCxnSpPr>
        <p:spPr>
          <a:xfrm flipH="1">
            <a:off x="2027653" y="3739612"/>
            <a:ext cx="1" cy="18321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1B9CB580-AE83-4CCE-B30B-8F18259A5539}"/>
              </a:ext>
            </a:extLst>
          </p:cNvPr>
          <p:cNvCxnSpPr>
            <a:cxnSpLocks/>
            <a:stCxn id="22" idx="2"/>
            <a:endCxn id="29" idx="0"/>
          </p:cNvCxnSpPr>
          <p:nvPr/>
        </p:nvCxnSpPr>
        <p:spPr>
          <a:xfrm>
            <a:off x="2027653" y="4287953"/>
            <a:ext cx="0" cy="95247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0D6CC452-8A2A-4751-ABFE-89ECC98AC046}"/>
              </a:ext>
            </a:extLst>
          </p:cNvPr>
          <p:cNvCxnSpPr>
            <a:cxnSpLocks/>
            <a:stCxn id="29" idx="2"/>
            <a:endCxn id="31" idx="0"/>
          </p:cNvCxnSpPr>
          <p:nvPr/>
        </p:nvCxnSpPr>
        <p:spPr>
          <a:xfrm>
            <a:off x="2027653" y="5605548"/>
            <a:ext cx="0" cy="3048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8" name="Rechteck 57">
            <a:extLst>
              <a:ext uri="{FF2B5EF4-FFF2-40B4-BE49-F238E27FC236}">
                <a16:creationId xmlns:a16="http://schemas.microsoft.com/office/drawing/2014/main" id="{8505381E-9F28-4C6C-9F4A-829454300B04}"/>
              </a:ext>
            </a:extLst>
          </p:cNvPr>
          <p:cNvSpPr/>
          <p:nvPr/>
        </p:nvSpPr>
        <p:spPr>
          <a:xfrm>
            <a:off x="5027953" y="5906565"/>
            <a:ext cx="5247259" cy="3651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Eventually</a:t>
            </a:r>
            <a:r>
              <a:rPr lang="de-DE" sz="1200" dirty="0">
                <a:solidFill>
                  <a:srgbClr val="04276E"/>
                </a:solidFill>
              </a:rPr>
              <a:t> </a:t>
            </a:r>
            <a:r>
              <a:rPr lang="de-DE" sz="1200" dirty="0" err="1">
                <a:solidFill>
                  <a:srgbClr val="04276E"/>
                </a:solidFill>
              </a:rPr>
              <a:t>modify</a:t>
            </a:r>
            <a:r>
              <a:rPr lang="de-DE" sz="1200" dirty="0">
                <a:solidFill>
                  <a:srgbClr val="04276E"/>
                </a:solidFill>
              </a:rPr>
              <a:t> „</a:t>
            </a:r>
            <a:r>
              <a:rPr lang="de-DE" sz="1200" dirty="0" err="1">
                <a:solidFill>
                  <a:srgbClr val="04276E"/>
                </a:solidFill>
              </a:rPr>
              <a:t>launch.json</a:t>
            </a:r>
            <a:r>
              <a:rPr lang="de-DE" sz="1200" dirty="0">
                <a:solidFill>
                  <a:srgbClr val="04276E"/>
                </a:solidFill>
              </a:rPr>
              <a:t>“ </a:t>
            </a:r>
            <a:r>
              <a:rPr lang="de-DE" sz="1200" dirty="0" err="1">
                <a:solidFill>
                  <a:srgbClr val="04276E"/>
                </a:solidFill>
              </a:rPr>
              <a:t>to</a:t>
            </a:r>
            <a:r>
              <a:rPr lang="de-DE" sz="1200" dirty="0">
                <a:solidFill>
                  <a:srgbClr val="04276E"/>
                </a:solidFill>
              </a:rPr>
              <a:t> </a:t>
            </a:r>
            <a:r>
              <a:rPr lang="de-DE" sz="1200" dirty="0" err="1">
                <a:solidFill>
                  <a:srgbClr val="04276E"/>
                </a:solidFill>
              </a:rPr>
              <a:t>get</a:t>
            </a:r>
            <a:r>
              <a:rPr lang="de-DE" sz="1200" dirty="0">
                <a:solidFill>
                  <a:srgbClr val="04276E"/>
                </a:solidFill>
              </a:rPr>
              <a:t> </a:t>
            </a:r>
            <a:r>
              <a:rPr lang="de-DE" sz="1200" dirty="0" err="1">
                <a:solidFill>
                  <a:srgbClr val="04276E"/>
                </a:solidFill>
              </a:rPr>
              <a:t>vendor</a:t>
            </a:r>
            <a:r>
              <a:rPr lang="de-DE" sz="1200" dirty="0">
                <a:solidFill>
                  <a:srgbClr val="04276E"/>
                </a:solidFill>
              </a:rPr>
              <a:t> </a:t>
            </a:r>
            <a:r>
              <a:rPr lang="de-DE" sz="1200" dirty="0" err="1">
                <a:solidFill>
                  <a:srgbClr val="04276E"/>
                </a:solidFill>
              </a:rPr>
              <a:t>list</a:t>
            </a:r>
            <a:r>
              <a:rPr lang="de-DE" sz="1200" dirty="0">
                <a:solidFill>
                  <a:srgbClr val="04276E"/>
                </a:solidFill>
              </a:rPr>
              <a:t> </a:t>
            </a:r>
            <a:r>
              <a:rPr lang="de-DE" sz="1200" dirty="0" err="1">
                <a:solidFill>
                  <a:srgbClr val="04276E"/>
                </a:solidFill>
              </a:rPr>
              <a:t>launched</a:t>
            </a:r>
            <a:r>
              <a:rPr lang="de-DE" sz="1200" dirty="0">
                <a:solidFill>
                  <a:srgbClr val="04276E"/>
                </a:solidFill>
              </a:rPr>
              <a:t> </a:t>
            </a:r>
            <a:r>
              <a:rPr lang="de-DE" sz="1200" dirty="0" err="1">
                <a:solidFill>
                  <a:srgbClr val="04276E"/>
                </a:solidFill>
              </a:rPr>
              <a:t>immediately</a:t>
            </a:r>
            <a:endParaRPr lang="de-DE" sz="1200" dirty="0">
              <a:solidFill>
                <a:srgbClr val="04276E"/>
              </a:solidFill>
            </a:endParaRPr>
          </a:p>
        </p:txBody>
      </p:sp>
      <p:cxnSp>
        <p:nvCxnSpPr>
          <p:cNvPr id="59" name="Gerade Verbindung mit Pfeil 58">
            <a:extLst>
              <a:ext uri="{FF2B5EF4-FFF2-40B4-BE49-F238E27FC236}">
                <a16:creationId xmlns:a16="http://schemas.microsoft.com/office/drawing/2014/main" id="{C435B1F6-7C86-4E00-B703-4627C0F405AD}"/>
              </a:ext>
            </a:extLst>
          </p:cNvPr>
          <p:cNvCxnSpPr>
            <a:cxnSpLocks/>
            <a:stCxn id="31" idx="3"/>
            <a:endCxn id="58" idx="1"/>
          </p:cNvCxnSpPr>
          <p:nvPr/>
        </p:nvCxnSpPr>
        <p:spPr>
          <a:xfrm flipV="1">
            <a:off x="3695306" y="6089128"/>
            <a:ext cx="1332647" cy="382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7203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7.5 | Extension </a:t>
            </a:r>
            <a:r>
              <a:rPr lang="de-DE" dirty="0" err="1"/>
              <a:t>Programming</a:t>
            </a:r>
            <a:r>
              <a:rPr lang="de-DE" dirty="0"/>
              <a:t> and </a:t>
            </a:r>
            <a:r>
              <a:rPr lang="de-DE" dirty="0" err="1"/>
              <a:t>the</a:t>
            </a:r>
            <a:r>
              <a:rPr lang="de-DE" dirty="0"/>
              <a:t> Txt2AL Converter</a:t>
            </a:r>
            <a:endParaRPr lang="en-US"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72</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60001" y="2656423"/>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a:t>
            </a:r>
            <a:r>
              <a:rPr lang="de-DE" sz="1400" dirty="0" err="1">
                <a:solidFill>
                  <a:srgbClr val="002060"/>
                </a:solidFill>
              </a:rPr>
              <a:t>Object</a:t>
            </a:r>
            <a:r>
              <a:rPr lang="de-DE" sz="1400" dirty="0">
                <a:solidFill>
                  <a:srgbClr val="002060"/>
                </a:solidFill>
              </a:rPr>
              <a:t> CU „</a:t>
            </a:r>
            <a:r>
              <a:rPr lang="de-DE" sz="1400" dirty="0" err="1">
                <a:solidFill>
                  <a:srgbClr val="002060"/>
                </a:solidFill>
              </a:rPr>
              <a:t>classically</a:t>
            </a:r>
            <a:r>
              <a:rPr lang="de-DE" sz="1400" dirty="0">
                <a:solidFill>
                  <a:srgbClr val="002060"/>
                </a:solidFill>
              </a:rPr>
              <a:t>“</a:t>
            </a:r>
            <a:endParaRPr lang="en-GB" sz="1400" dirty="0">
              <a:solidFill>
                <a:srgbClr val="002060"/>
              </a:solidFill>
            </a:endParaRPr>
          </a:p>
        </p:txBody>
      </p:sp>
      <p:sp>
        <p:nvSpPr>
          <p:cNvPr id="10" name="Rechteck 9">
            <a:extLst>
              <a:ext uri="{FF2B5EF4-FFF2-40B4-BE49-F238E27FC236}">
                <a16:creationId xmlns:a16="http://schemas.microsoft.com/office/drawing/2014/main" id="{2A7A3B95-3169-43A4-A4B4-A22E6F86812D}"/>
              </a:ext>
            </a:extLst>
          </p:cNvPr>
          <p:cNvSpPr/>
          <p:nvPr/>
        </p:nvSpPr>
        <p:spPr>
          <a:xfrm>
            <a:off x="5027954" y="2557557"/>
            <a:ext cx="5247259" cy="125891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Tx/>
              <a:buChar char="-"/>
            </a:pPr>
            <a:endParaRPr lang="de-DE" sz="1200" dirty="0">
              <a:solidFill>
                <a:srgbClr val="04276E"/>
              </a:solidFill>
            </a:endParaRPr>
          </a:p>
          <a:p>
            <a:pPr marL="171450" indent="-171450">
              <a:buFontTx/>
              <a:buChar char="-"/>
            </a:pPr>
            <a:r>
              <a:rPr lang="de-DE" sz="1200" dirty="0">
                <a:solidFill>
                  <a:srgbClr val="04276E"/>
                </a:solidFill>
              </a:rPr>
              <a:t>Add a </a:t>
            </a:r>
            <a:r>
              <a:rPr lang="de-DE" sz="1200" dirty="0" err="1">
                <a:solidFill>
                  <a:srgbClr val="04276E"/>
                </a:solidFill>
              </a:rPr>
              <a:t>field</a:t>
            </a:r>
            <a:r>
              <a:rPr lang="de-DE" sz="1200" dirty="0">
                <a:solidFill>
                  <a:srgbClr val="04276E"/>
                </a:solidFill>
              </a:rPr>
              <a:t> „Description 3“ </a:t>
            </a:r>
            <a:r>
              <a:rPr lang="de-DE" sz="1200" dirty="0" err="1">
                <a:solidFill>
                  <a:srgbClr val="04276E"/>
                </a:solidFill>
              </a:rPr>
              <a:t>to</a:t>
            </a:r>
            <a:r>
              <a:rPr lang="de-DE" sz="1200" dirty="0">
                <a:solidFill>
                  <a:srgbClr val="04276E"/>
                </a:solidFill>
              </a:rPr>
              <a:t> </a:t>
            </a:r>
            <a:r>
              <a:rPr lang="de-DE" sz="1200" dirty="0" err="1">
                <a:solidFill>
                  <a:srgbClr val="04276E"/>
                </a:solidFill>
              </a:rPr>
              <a:t>the</a:t>
            </a:r>
            <a:r>
              <a:rPr lang="de-DE" sz="1200" dirty="0">
                <a:solidFill>
                  <a:srgbClr val="04276E"/>
                </a:solidFill>
              </a:rPr>
              <a:t> Item Table</a:t>
            </a:r>
          </a:p>
          <a:p>
            <a:pPr marL="171450" indent="-171450">
              <a:buFontTx/>
              <a:buChar char="-"/>
            </a:pPr>
            <a:r>
              <a:rPr lang="de-DE" sz="1200" dirty="0">
                <a:solidFill>
                  <a:srgbClr val="04276E"/>
                </a:solidFill>
              </a:rPr>
              <a:t>Add </a:t>
            </a:r>
            <a:r>
              <a:rPr lang="de-DE" sz="1200" dirty="0" err="1">
                <a:solidFill>
                  <a:srgbClr val="04276E"/>
                </a:solidFill>
              </a:rPr>
              <a:t>the</a:t>
            </a:r>
            <a:r>
              <a:rPr lang="de-DE" sz="1200" dirty="0">
                <a:solidFill>
                  <a:srgbClr val="04276E"/>
                </a:solidFill>
              </a:rPr>
              <a:t> </a:t>
            </a:r>
            <a:r>
              <a:rPr lang="de-DE" sz="1200" dirty="0" err="1">
                <a:solidFill>
                  <a:srgbClr val="04276E"/>
                </a:solidFill>
              </a:rPr>
              <a:t>new</a:t>
            </a:r>
            <a:r>
              <a:rPr lang="de-DE" sz="1200" dirty="0">
                <a:solidFill>
                  <a:srgbClr val="04276E"/>
                </a:solidFill>
              </a:rPr>
              <a:t> </a:t>
            </a:r>
            <a:r>
              <a:rPr lang="de-DE" sz="1200" dirty="0" err="1">
                <a:solidFill>
                  <a:srgbClr val="04276E"/>
                </a:solidFill>
              </a:rPr>
              <a:t>field</a:t>
            </a:r>
            <a:r>
              <a:rPr lang="de-DE" sz="1200" dirty="0">
                <a:solidFill>
                  <a:srgbClr val="04276E"/>
                </a:solidFill>
              </a:rPr>
              <a:t> on </a:t>
            </a:r>
            <a:r>
              <a:rPr lang="de-DE" sz="1200" dirty="0" err="1">
                <a:solidFill>
                  <a:srgbClr val="04276E"/>
                </a:solidFill>
              </a:rPr>
              <a:t>the</a:t>
            </a:r>
            <a:r>
              <a:rPr lang="de-DE" sz="1200" dirty="0">
                <a:solidFill>
                  <a:srgbClr val="04276E"/>
                </a:solidFill>
              </a:rPr>
              <a:t> „Item Card“ (</a:t>
            </a:r>
            <a:r>
              <a:rPr lang="de-DE" sz="1200" dirty="0" err="1">
                <a:solidFill>
                  <a:srgbClr val="04276E"/>
                </a:solidFill>
              </a:rPr>
              <a:t>where</a:t>
            </a:r>
            <a:r>
              <a:rPr lang="de-DE" sz="1200" dirty="0">
                <a:solidFill>
                  <a:srgbClr val="04276E"/>
                </a:solidFill>
              </a:rPr>
              <a:t> </a:t>
            </a:r>
            <a:r>
              <a:rPr lang="de-DE" sz="1200" dirty="0" err="1">
                <a:solidFill>
                  <a:srgbClr val="04276E"/>
                </a:solidFill>
              </a:rPr>
              <a:t>ever</a:t>
            </a:r>
            <a:r>
              <a:rPr lang="de-DE" sz="1200" dirty="0">
                <a:solidFill>
                  <a:srgbClr val="04276E"/>
                </a:solidFill>
              </a:rPr>
              <a:t> </a:t>
            </a:r>
            <a:r>
              <a:rPr lang="de-DE" sz="1200" dirty="0" err="1">
                <a:solidFill>
                  <a:srgbClr val="04276E"/>
                </a:solidFill>
              </a:rPr>
              <a:t>you</a:t>
            </a:r>
            <a:r>
              <a:rPr lang="de-DE" sz="1200" dirty="0">
                <a:solidFill>
                  <a:srgbClr val="04276E"/>
                </a:solidFill>
              </a:rPr>
              <a:t> </a:t>
            </a:r>
            <a:r>
              <a:rPr lang="de-DE" sz="1200" dirty="0" err="1">
                <a:solidFill>
                  <a:srgbClr val="04276E"/>
                </a:solidFill>
              </a:rPr>
              <a:t>want</a:t>
            </a:r>
            <a:r>
              <a:rPr lang="de-DE" sz="1200" dirty="0">
                <a:solidFill>
                  <a:srgbClr val="04276E"/>
                </a:solidFill>
              </a:rPr>
              <a:t>)</a:t>
            </a:r>
          </a:p>
          <a:p>
            <a:pPr marL="171450" indent="-171450">
              <a:buFontTx/>
              <a:buChar char="-"/>
            </a:pPr>
            <a:r>
              <a:rPr lang="de-DE" sz="1200" dirty="0">
                <a:solidFill>
                  <a:srgbClr val="04276E"/>
                </a:solidFill>
              </a:rPr>
              <a:t>Implement a </a:t>
            </a:r>
            <a:r>
              <a:rPr lang="de-DE" sz="1200" dirty="0" err="1">
                <a:solidFill>
                  <a:srgbClr val="04276E"/>
                </a:solidFill>
              </a:rPr>
              <a:t>new</a:t>
            </a:r>
            <a:r>
              <a:rPr lang="de-DE" sz="1200" dirty="0">
                <a:solidFill>
                  <a:srgbClr val="04276E"/>
                </a:solidFill>
              </a:rPr>
              <a:t> </a:t>
            </a:r>
            <a:r>
              <a:rPr lang="de-DE" sz="1200" dirty="0" err="1">
                <a:solidFill>
                  <a:srgbClr val="04276E"/>
                </a:solidFill>
              </a:rPr>
              <a:t>action</a:t>
            </a:r>
            <a:r>
              <a:rPr lang="de-DE" sz="1200" dirty="0">
                <a:solidFill>
                  <a:srgbClr val="04276E"/>
                </a:solidFill>
              </a:rPr>
              <a:t> „Copy Description 3 </a:t>
            </a:r>
            <a:r>
              <a:rPr lang="de-DE" sz="1200" dirty="0" err="1">
                <a:solidFill>
                  <a:srgbClr val="04276E"/>
                </a:solidFill>
              </a:rPr>
              <a:t>from</a:t>
            </a:r>
            <a:r>
              <a:rPr lang="de-DE" sz="1200" dirty="0">
                <a:solidFill>
                  <a:srgbClr val="04276E"/>
                </a:solidFill>
              </a:rPr>
              <a:t> Description“</a:t>
            </a:r>
          </a:p>
          <a:p>
            <a:pPr marL="171450" indent="-171450">
              <a:buFontTx/>
              <a:buChar char="-"/>
            </a:pPr>
            <a:r>
              <a:rPr lang="de-DE" sz="1200" dirty="0">
                <a:solidFill>
                  <a:srgbClr val="04276E"/>
                </a:solidFill>
              </a:rPr>
              <a:t>Implement </a:t>
            </a:r>
            <a:r>
              <a:rPr lang="de-DE" sz="1200" dirty="0" err="1">
                <a:solidFill>
                  <a:srgbClr val="04276E"/>
                </a:solidFill>
              </a:rPr>
              <a:t>the</a:t>
            </a:r>
            <a:r>
              <a:rPr lang="de-DE" sz="1200" dirty="0">
                <a:solidFill>
                  <a:srgbClr val="04276E"/>
                </a:solidFill>
              </a:rPr>
              <a:t> </a:t>
            </a:r>
            <a:r>
              <a:rPr lang="de-DE" sz="1200" dirty="0" err="1">
                <a:solidFill>
                  <a:srgbClr val="04276E"/>
                </a:solidFill>
              </a:rPr>
              <a:t>Object</a:t>
            </a:r>
            <a:r>
              <a:rPr lang="de-DE" sz="1200" dirty="0">
                <a:solidFill>
                  <a:srgbClr val="04276E"/>
                </a:solidFill>
              </a:rPr>
              <a:t> CU </a:t>
            </a:r>
            <a:r>
              <a:rPr lang="de-DE" sz="1200" dirty="0" err="1">
                <a:solidFill>
                  <a:srgbClr val="04276E"/>
                </a:solidFill>
              </a:rPr>
              <a:t>to</a:t>
            </a:r>
            <a:r>
              <a:rPr lang="de-DE" sz="1200" dirty="0">
                <a:solidFill>
                  <a:srgbClr val="04276E"/>
                </a:solidFill>
              </a:rPr>
              <a:t> hold relevant code</a:t>
            </a:r>
          </a:p>
          <a:p>
            <a:endParaRPr lang="de-DE" sz="1200" dirty="0">
              <a:solidFill>
                <a:srgbClr val="04276E"/>
              </a:solidFill>
            </a:endParaRPr>
          </a:p>
          <a:p>
            <a:r>
              <a:rPr lang="de-DE" sz="1200" dirty="0">
                <a:solidFill>
                  <a:srgbClr val="04276E"/>
                </a:solidFill>
                <a:sym typeface="Wingdings" panose="05000000000000000000" pitchFamily="2" charset="2"/>
              </a:rPr>
              <a:t> </a:t>
            </a:r>
            <a:r>
              <a:rPr lang="de-DE" sz="1200" dirty="0" err="1">
                <a:solidFill>
                  <a:srgbClr val="04276E"/>
                </a:solidFill>
              </a:rPr>
              <a:t>Don‘t</a:t>
            </a:r>
            <a:r>
              <a:rPr lang="de-DE" sz="1200" dirty="0">
                <a:solidFill>
                  <a:srgbClr val="04276E"/>
                </a:solidFill>
              </a:rPr>
              <a:t> </a:t>
            </a:r>
            <a:r>
              <a:rPr lang="de-DE" sz="1200" dirty="0" err="1">
                <a:solidFill>
                  <a:srgbClr val="04276E"/>
                </a:solidFill>
              </a:rPr>
              <a:t>forget</a:t>
            </a:r>
            <a:r>
              <a:rPr lang="de-DE" sz="1200" dirty="0">
                <a:solidFill>
                  <a:srgbClr val="04276E"/>
                </a:solidFill>
              </a:rPr>
              <a:t> </a:t>
            </a:r>
            <a:r>
              <a:rPr lang="de-DE" sz="1200" dirty="0" err="1">
                <a:solidFill>
                  <a:srgbClr val="04276E"/>
                </a:solidFill>
              </a:rPr>
              <a:t>naming</a:t>
            </a:r>
            <a:r>
              <a:rPr lang="de-DE" sz="1200" dirty="0">
                <a:solidFill>
                  <a:srgbClr val="04276E"/>
                </a:solidFill>
              </a:rPr>
              <a:t> </a:t>
            </a:r>
            <a:r>
              <a:rPr lang="de-DE" sz="1200" dirty="0" err="1">
                <a:solidFill>
                  <a:srgbClr val="04276E"/>
                </a:solidFill>
              </a:rPr>
              <a:t>conventions</a:t>
            </a:r>
            <a:endParaRPr lang="de-DE" sz="1200" dirty="0">
              <a:solidFill>
                <a:srgbClr val="04276E"/>
              </a:solidFill>
            </a:endParaRPr>
          </a:p>
          <a:p>
            <a:endParaRPr lang="de-DE" sz="1200" dirty="0">
              <a:solidFill>
                <a:srgbClr val="04276E"/>
              </a:solidFill>
            </a:endParaRPr>
          </a:p>
        </p:txBody>
      </p:sp>
      <p:cxnSp>
        <p:nvCxnSpPr>
          <p:cNvPr id="12" name="Gerade Verbindung mit Pfeil 11">
            <a:extLst>
              <a:ext uri="{FF2B5EF4-FFF2-40B4-BE49-F238E27FC236}">
                <a16:creationId xmlns:a16="http://schemas.microsoft.com/office/drawing/2014/main" id="{EC4248A5-5444-4272-8609-D4B18CF95B87}"/>
              </a:ext>
            </a:extLst>
          </p:cNvPr>
          <p:cNvCxnSpPr>
            <a:cxnSpLocks/>
            <a:stCxn id="34" idx="2"/>
            <a:endCxn id="10" idx="0"/>
          </p:cNvCxnSpPr>
          <p:nvPr/>
        </p:nvCxnSpPr>
        <p:spPr>
          <a:xfrm>
            <a:off x="7651583" y="2350665"/>
            <a:ext cx="1" cy="20689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Rechteck 12">
            <a:extLst>
              <a:ext uri="{FF2B5EF4-FFF2-40B4-BE49-F238E27FC236}">
                <a16:creationId xmlns:a16="http://schemas.microsoft.com/office/drawing/2014/main" id="{CDF65873-B406-43EC-B58D-A04B3B141D53}"/>
              </a:ext>
            </a:extLst>
          </p:cNvPr>
          <p:cNvSpPr/>
          <p:nvPr/>
        </p:nvSpPr>
        <p:spPr>
          <a:xfrm>
            <a:off x="359999" y="784097"/>
            <a:ext cx="9915213" cy="96429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Extension </a:t>
            </a:r>
            <a:r>
              <a:rPr lang="de-DE" dirty="0" err="1">
                <a:solidFill>
                  <a:srgbClr val="002060"/>
                </a:solidFill>
              </a:rPr>
              <a:t>programming</a:t>
            </a:r>
            <a:r>
              <a:rPr lang="de-DE" dirty="0">
                <a:solidFill>
                  <a:srgbClr val="002060"/>
                </a:solidFill>
              </a:rPr>
              <a:t> via Txt2AL </a:t>
            </a:r>
            <a:r>
              <a:rPr lang="de-DE" dirty="0" err="1">
                <a:solidFill>
                  <a:srgbClr val="002060"/>
                </a:solidFill>
              </a:rPr>
              <a:t>converter</a:t>
            </a:r>
            <a:r>
              <a:rPr lang="de-DE" dirty="0">
                <a:solidFill>
                  <a:srgbClr val="002060"/>
                </a:solidFill>
              </a:rPr>
              <a:t> – GAP-AL-000: „Description 3“ on „Item Card“</a:t>
            </a:r>
          </a:p>
          <a:p>
            <a:pPr algn="ctr"/>
            <a:r>
              <a:rPr lang="de-DE" sz="1400" dirty="0">
                <a:solidFill>
                  <a:srgbClr val="002060"/>
                </a:solidFill>
              </a:rPr>
              <a:t>New „Description 3“ </a:t>
            </a:r>
            <a:r>
              <a:rPr lang="de-DE" sz="1400" dirty="0" err="1">
                <a:solidFill>
                  <a:srgbClr val="002060"/>
                </a:solidFill>
              </a:rPr>
              <a:t>field</a:t>
            </a:r>
            <a:r>
              <a:rPr lang="de-DE" sz="1400" dirty="0">
                <a:solidFill>
                  <a:srgbClr val="002060"/>
                </a:solidFill>
              </a:rPr>
              <a:t> in </a:t>
            </a:r>
            <a:r>
              <a:rPr lang="de-DE" sz="1400" dirty="0" err="1">
                <a:solidFill>
                  <a:srgbClr val="002060"/>
                </a:solidFill>
              </a:rPr>
              <a:t>table</a:t>
            </a:r>
            <a:r>
              <a:rPr lang="de-DE" sz="1400" dirty="0">
                <a:solidFill>
                  <a:srgbClr val="002060"/>
                </a:solidFill>
              </a:rPr>
              <a:t> „Item“, </a:t>
            </a:r>
            <a:r>
              <a:rPr lang="de-DE" sz="1400" dirty="0" err="1">
                <a:solidFill>
                  <a:srgbClr val="002060"/>
                </a:solidFill>
              </a:rPr>
              <a:t>shown</a:t>
            </a:r>
            <a:r>
              <a:rPr lang="de-DE" sz="1400" dirty="0">
                <a:solidFill>
                  <a:srgbClr val="002060"/>
                </a:solidFill>
              </a:rPr>
              <a:t> on „Item Card“</a:t>
            </a:r>
          </a:p>
          <a:p>
            <a:pPr algn="ctr"/>
            <a:r>
              <a:rPr lang="de-DE" sz="1400" dirty="0">
                <a:solidFill>
                  <a:srgbClr val="002060"/>
                </a:solidFill>
              </a:rPr>
              <a:t>New Action on „Item Card“ </a:t>
            </a:r>
            <a:r>
              <a:rPr lang="de-DE" sz="1400" dirty="0" err="1">
                <a:solidFill>
                  <a:srgbClr val="002060"/>
                </a:solidFill>
              </a:rPr>
              <a:t>to</a:t>
            </a:r>
            <a:r>
              <a:rPr lang="de-DE" sz="1400" dirty="0">
                <a:solidFill>
                  <a:srgbClr val="002060"/>
                </a:solidFill>
              </a:rPr>
              <a:t> </a:t>
            </a:r>
            <a:r>
              <a:rPr lang="de-DE" sz="1400" dirty="0" err="1">
                <a:solidFill>
                  <a:srgbClr val="002060"/>
                </a:solidFill>
              </a:rPr>
              <a:t>copy</a:t>
            </a:r>
            <a:r>
              <a:rPr lang="de-DE" sz="1400" dirty="0">
                <a:solidFill>
                  <a:srgbClr val="002060"/>
                </a:solidFill>
              </a:rPr>
              <a:t> „Description 3“ </a:t>
            </a:r>
            <a:r>
              <a:rPr lang="de-DE" sz="1400" dirty="0" err="1">
                <a:solidFill>
                  <a:srgbClr val="002060"/>
                </a:solidFill>
              </a:rPr>
              <a:t>from</a:t>
            </a:r>
            <a:r>
              <a:rPr lang="de-DE" sz="1400" dirty="0">
                <a:solidFill>
                  <a:srgbClr val="002060"/>
                </a:solidFill>
              </a:rPr>
              <a:t> „Description“</a:t>
            </a:r>
          </a:p>
        </p:txBody>
      </p:sp>
      <p:sp>
        <p:nvSpPr>
          <p:cNvPr id="16" name="Rechteck 15">
            <a:extLst>
              <a:ext uri="{FF2B5EF4-FFF2-40B4-BE49-F238E27FC236}">
                <a16:creationId xmlns:a16="http://schemas.microsoft.com/office/drawing/2014/main" id="{632DE605-2B56-49DD-9CBF-36DE1CACF8D5}"/>
              </a:ext>
            </a:extLst>
          </p:cNvPr>
          <p:cNvSpPr/>
          <p:nvPr/>
        </p:nvSpPr>
        <p:spPr>
          <a:xfrm>
            <a:off x="360001" y="1932958"/>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C/Side </a:t>
            </a:r>
            <a:r>
              <a:rPr lang="de-DE" sz="1400" dirty="0" err="1">
                <a:solidFill>
                  <a:srgbClr val="002060"/>
                </a:solidFill>
              </a:rPr>
              <a:t>Dev</a:t>
            </a:r>
            <a:r>
              <a:rPr lang="de-DE" sz="1400" dirty="0">
                <a:solidFill>
                  <a:srgbClr val="002060"/>
                </a:solidFill>
              </a:rPr>
              <a:t> Environment</a:t>
            </a:r>
            <a:endParaRPr lang="en-GB" sz="1400" dirty="0">
              <a:solidFill>
                <a:srgbClr val="002060"/>
              </a:solidFill>
            </a:endParaRPr>
          </a:p>
        </p:txBody>
      </p:sp>
      <p:sp>
        <p:nvSpPr>
          <p:cNvPr id="21" name="Rechteck 20">
            <a:extLst>
              <a:ext uri="{FF2B5EF4-FFF2-40B4-BE49-F238E27FC236}">
                <a16:creationId xmlns:a16="http://schemas.microsoft.com/office/drawing/2014/main" id="{FC5A9A37-F37A-4730-8A6C-765D0EC7A928}"/>
              </a:ext>
            </a:extLst>
          </p:cNvPr>
          <p:cNvSpPr/>
          <p:nvPr/>
        </p:nvSpPr>
        <p:spPr>
          <a:xfrm>
            <a:off x="360000" y="3443378"/>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Test </a:t>
            </a:r>
            <a:r>
              <a:rPr lang="de-DE" sz="1400" dirty="0" err="1">
                <a:solidFill>
                  <a:srgbClr val="002060"/>
                </a:solidFill>
              </a:rPr>
              <a:t>Functionality</a:t>
            </a:r>
            <a:endParaRPr lang="en-GB" sz="1400" dirty="0">
              <a:solidFill>
                <a:srgbClr val="002060"/>
              </a:solidFill>
            </a:endParaRPr>
          </a:p>
        </p:txBody>
      </p:sp>
      <p:sp>
        <p:nvSpPr>
          <p:cNvPr id="22" name="Rechteck 21">
            <a:extLst>
              <a:ext uri="{FF2B5EF4-FFF2-40B4-BE49-F238E27FC236}">
                <a16:creationId xmlns:a16="http://schemas.microsoft.com/office/drawing/2014/main" id="{0F285DDB-EB45-4FE1-BF11-8347AFF1E5BD}"/>
              </a:ext>
            </a:extLst>
          </p:cNvPr>
          <p:cNvSpPr/>
          <p:nvPr/>
        </p:nvSpPr>
        <p:spPr>
          <a:xfrm>
            <a:off x="359999" y="4055517"/>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Convert</a:t>
            </a:r>
            <a:r>
              <a:rPr lang="de-DE" sz="1400" dirty="0">
                <a:solidFill>
                  <a:srgbClr val="002060"/>
                </a:solidFill>
              </a:rPr>
              <a:t> </a:t>
            </a:r>
            <a:r>
              <a:rPr lang="de-DE" sz="1400" dirty="0" err="1">
                <a:solidFill>
                  <a:srgbClr val="002060"/>
                </a:solidFill>
              </a:rPr>
              <a:t>to</a:t>
            </a:r>
            <a:r>
              <a:rPr lang="de-DE" sz="1400" dirty="0">
                <a:solidFill>
                  <a:srgbClr val="002060"/>
                </a:solidFill>
              </a:rPr>
              <a:t> AL</a:t>
            </a:r>
            <a:endParaRPr lang="en-GB" sz="1400" dirty="0">
              <a:solidFill>
                <a:srgbClr val="002060"/>
              </a:solidFill>
            </a:endParaRPr>
          </a:p>
        </p:txBody>
      </p:sp>
      <p:sp>
        <p:nvSpPr>
          <p:cNvPr id="25" name="Rechteck 24">
            <a:extLst>
              <a:ext uri="{FF2B5EF4-FFF2-40B4-BE49-F238E27FC236}">
                <a16:creationId xmlns:a16="http://schemas.microsoft.com/office/drawing/2014/main" id="{6CD52848-EDA7-492E-B140-7D7AAC976558}"/>
              </a:ext>
            </a:extLst>
          </p:cNvPr>
          <p:cNvSpPr/>
          <p:nvPr/>
        </p:nvSpPr>
        <p:spPr>
          <a:xfrm>
            <a:off x="5027954" y="4032865"/>
            <a:ext cx="5247259" cy="38777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Configure</a:t>
            </a:r>
            <a:r>
              <a:rPr lang="de-DE" sz="1200" dirty="0">
                <a:solidFill>
                  <a:srgbClr val="04276E"/>
                </a:solidFill>
              </a:rPr>
              <a:t> and </a:t>
            </a:r>
            <a:r>
              <a:rPr lang="de-DE" sz="1200" dirty="0" err="1">
                <a:solidFill>
                  <a:srgbClr val="04276E"/>
                </a:solidFill>
              </a:rPr>
              <a:t>use</a:t>
            </a:r>
            <a:r>
              <a:rPr lang="de-DE" sz="1200" dirty="0">
                <a:solidFill>
                  <a:srgbClr val="04276E"/>
                </a:solidFill>
              </a:rPr>
              <a:t> Txt2AL </a:t>
            </a:r>
            <a:r>
              <a:rPr lang="de-DE" sz="1200" dirty="0" err="1">
                <a:solidFill>
                  <a:srgbClr val="04276E"/>
                </a:solidFill>
              </a:rPr>
              <a:t>converter</a:t>
            </a:r>
            <a:r>
              <a:rPr lang="de-DE" sz="1200" dirty="0">
                <a:solidFill>
                  <a:srgbClr val="04276E"/>
                </a:solidFill>
              </a:rPr>
              <a:t>, </a:t>
            </a:r>
            <a:r>
              <a:rPr lang="de-DE" sz="1200" dirty="0" err="1">
                <a:solidFill>
                  <a:srgbClr val="04276E"/>
                </a:solidFill>
              </a:rPr>
              <a:t>configure</a:t>
            </a:r>
            <a:r>
              <a:rPr lang="de-DE" sz="1200" dirty="0">
                <a:solidFill>
                  <a:srgbClr val="04276E"/>
                </a:solidFill>
              </a:rPr>
              <a:t> „Originals“-Folder!</a:t>
            </a:r>
          </a:p>
          <a:p>
            <a:r>
              <a:rPr lang="de-DE" sz="1200" dirty="0">
                <a:solidFill>
                  <a:srgbClr val="04276E"/>
                </a:solidFill>
              </a:rPr>
              <a:t>Here: „C:\Users\Public\Desktop\Original“</a:t>
            </a:r>
          </a:p>
        </p:txBody>
      </p:sp>
      <p:sp>
        <p:nvSpPr>
          <p:cNvPr id="29" name="Rechteck 28">
            <a:extLst>
              <a:ext uri="{FF2B5EF4-FFF2-40B4-BE49-F238E27FC236}">
                <a16:creationId xmlns:a16="http://schemas.microsoft.com/office/drawing/2014/main" id="{9BD9A867-295F-4BB3-858B-0A5B0071365F}"/>
              </a:ext>
            </a:extLst>
          </p:cNvPr>
          <p:cNvSpPr/>
          <p:nvPr/>
        </p:nvSpPr>
        <p:spPr>
          <a:xfrm>
            <a:off x="359999" y="5373112"/>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Integrate</a:t>
            </a:r>
            <a:r>
              <a:rPr lang="de-DE" sz="1400" dirty="0">
                <a:solidFill>
                  <a:srgbClr val="002060"/>
                </a:solidFill>
              </a:rPr>
              <a:t> </a:t>
            </a:r>
            <a:r>
              <a:rPr lang="de-DE" sz="1400" dirty="0" err="1">
                <a:solidFill>
                  <a:srgbClr val="002060"/>
                </a:solidFill>
              </a:rPr>
              <a:t>solution</a:t>
            </a:r>
            <a:r>
              <a:rPr lang="de-DE" sz="1400" dirty="0">
                <a:solidFill>
                  <a:srgbClr val="002060"/>
                </a:solidFill>
              </a:rPr>
              <a:t> </a:t>
            </a:r>
            <a:r>
              <a:rPr lang="de-DE" sz="1400" dirty="0" err="1">
                <a:solidFill>
                  <a:srgbClr val="002060"/>
                </a:solidFill>
              </a:rPr>
              <a:t>into</a:t>
            </a:r>
            <a:r>
              <a:rPr lang="de-DE" sz="1400" dirty="0">
                <a:solidFill>
                  <a:srgbClr val="002060"/>
                </a:solidFill>
              </a:rPr>
              <a:t> „</a:t>
            </a:r>
            <a:r>
              <a:rPr lang="de-DE" sz="1400" dirty="0" err="1">
                <a:solidFill>
                  <a:srgbClr val="002060"/>
                </a:solidFill>
              </a:rPr>
              <a:t>MyFirstALProject</a:t>
            </a:r>
            <a:r>
              <a:rPr lang="de-DE" sz="1400" dirty="0">
                <a:solidFill>
                  <a:srgbClr val="002060"/>
                </a:solidFill>
              </a:rPr>
              <a:t>“</a:t>
            </a:r>
            <a:endParaRPr lang="en-GB" sz="1400" dirty="0">
              <a:solidFill>
                <a:srgbClr val="002060"/>
              </a:solidFill>
            </a:endParaRPr>
          </a:p>
        </p:txBody>
      </p:sp>
      <p:sp>
        <p:nvSpPr>
          <p:cNvPr id="30" name="Rechteck 29">
            <a:extLst>
              <a:ext uri="{FF2B5EF4-FFF2-40B4-BE49-F238E27FC236}">
                <a16:creationId xmlns:a16="http://schemas.microsoft.com/office/drawing/2014/main" id="{C0335B4A-A916-4AE8-85D8-6AB6E6024B63}"/>
              </a:ext>
            </a:extLst>
          </p:cNvPr>
          <p:cNvSpPr/>
          <p:nvPr/>
        </p:nvSpPr>
        <p:spPr>
          <a:xfrm>
            <a:off x="5027954" y="4585005"/>
            <a:ext cx="5247259"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Remove </a:t>
            </a:r>
            <a:r>
              <a:rPr lang="de-DE" sz="1200" dirty="0" err="1">
                <a:solidFill>
                  <a:srgbClr val="04276E"/>
                </a:solidFill>
              </a:rPr>
              <a:t>Modifications</a:t>
            </a:r>
            <a:r>
              <a:rPr lang="de-DE" sz="1200" dirty="0">
                <a:solidFill>
                  <a:srgbClr val="04276E"/>
                </a:solidFill>
              </a:rPr>
              <a:t> </a:t>
            </a:r>
            <a:r>
              <a:rPr lang="de-DE" sz="1200" dirty="0" err="1">
                <a:solidFill>
                  <a:srgbClr val="04276E"/>
                </a:solidFill>
              </a:rPr>
              <a:t>from</a:t>
            </a:r>
            <a:r>
              <a:rPr lang="de-DE" sz="1200" dirty="0">
                <a:solidFill>
                  <a:srgbClr val="04276E"/>
                </a:solidFill>
              </a:rPr>
              <a:t> </a:t>
            </a:r>
            <a:r>
              <a:rPr lang="de-DE" sz="1200" dirty="0" err="1">
                <a:solidFill>
                  <a:srgbClr val="04276E"/>
                </a:solidFill>
              </a:rPr>
              <a:t>object</a:t>
            </a:r>
            <a:r>
              <a:rPr lang="de-DE" sz="1200" dirty="0">
                <a:solidFill>
                  <a:srgbClr val="04276E"/>
                </a:solidFill>
              </a:rPr>
              <a:t> </a:t>
            </a:r>
            <a:r>
              <a:rPr lang="de-DE" sz="1200" dirty="0" err="1">
                <a:solidFill>
                  <a:srgbClr val="04276E"/>
                </a:solidFill>
              </a:rPr>
              <a:t>designer</a:t>
            </a:r>
            <a:endParaRPr lang="de-DE" sz="1200" dirty="0">
              <a:solidFill>
                <a:srgbClr val="04276E"/>
              </a:solidFill>
            </a:endParaRPr>
          </a:p>
        </p:txBody>
      </p:sp>
      <p:sp>
        <p:nvSpPr>
          <p:cNvPr id="31" name="Rechteck 30">
            <a:extLst>
              <a:ext uri="{FF2B5EF4-FFF2-40B4-BE49-F238E27FC236}">
                <a16:creationId xmlns:a16="http://schemas.microsoft.com/office/drawing/2014/main" id="{D6401B4D-5D4B-4D99-B3CA-E1B297F51122}"/>
              </a:ext>
            </a:extLst>
          </p:cNvPr>
          <p:cNvSpPr/>
          <p:nvPr/>
        </p:nvSpPr>
        <p:spPr>
          <a:xfrm>
            <a:off x="359999" y="6185954"/>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sp>
        <p:nvSpPr>
          <p:cNvPr id="32" name="Rechteck 31">
            <a:extLst>
              <a:ext uri="{FF2B5EF4-FFF2-40B4-BE49-F238E27FC236}">
                <a16:creationId xmlns:a16="http://schemas.microsoft.com/office/drawing/2014/main" id="{B9D503EB-2C52-4749-9D98-AEE173F234FE}"/>
              </a:ext>
            </a:extLst>
          </p:cNvPr>
          <p:cNvSpPr/>
          <p:nvPr/>
        </p:nvSpPr>
        <p:spPr>
          <a:xfrm>
            <a:off x="5027954" y="5076701"/>
            <a:ext cx="5247259" cy="95247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Tx/>
              <a:buChar char="-"/>
            </a:pPr>
            <a:r>
              <a:rPr lang="de-DE" sz="1200" dirty="0" err="1">
                <a:solidFill>
                  <a:srgbClr val="04276E"/>
                </a:solidFill>
              </a:rPr>
              <a:t>Eventually</a:t>
            </a:r>
            <a:r>
              <a:rPr lang="de-DE" sz="1200" dirty="0">
                <a:solidFill>
                  <a:srgbClr val="04276E"/>
                </a:solidFill>
              </a:rPr>
              <a:t> </a:t>
            </a:r>
            <a:r>
              <a:rPr lang="de-DE" sz="1200" dirty="0" err="1">
                <a:solidFill>
                  <a:srgbClr val="04276E"/>
                </a:solidFill>
              </a:rPr>
              <a:t>create</a:t>
            </a:r>
            <a:r>
              <a:rPr lang="de-DE" sz="1200" dirty="0">
                <a:solidFill>
                  <a:srgbClr val="04276E"/>
                </a:solidFill>
              </a:rPr>
              <a:t> </a:t>
            </a:r>
            <a:r>
              <a:rPr lang="de-DE" sz="1200" dirty="0" err="1">
                <a:solidFill>
                  <a:srgbClr val="04276E"/>
                </a:solidFill>
              </a:rPr>
              <a:t>the</a:t>
            </a:r>
            <a:r>
              <a:rPr lang="de-DE" sz="1200" dirty="0">
                <a:solidFill>
                  <a:srgbClr val="04276E"/>
                </a:solidFill>
              </a:rPr>
              <a:t> Project, </a:t>
            </a:r>
            <a:r>
              <a:rPr lang="de-DE" sz="1200" dirty="0" err="1">
                <a:solidFill>
                  <a:srgbClr val="04276E"/>
                </a:solidFill>
              </a:rPr>
              <a:t>setup</a:t>
            </a:r>
            <a:r>
              <a:rPr lang="de-DE" sz="1200" dirty="0">
                <a:solidFill>
                  <a:srgbClr val="04276E"/>
                </a:solidFill>
              </a:rPr>
              <a:t> </a:t>
            </a:r>
            <a:r>
              <a:rPr lang="de-DE" sz="1200" dirty="0" err="1">
                <a:solidFill>
                  <a:srgbClr val="04276E"/>
                </a:solidFill>
              </a:rPr>
              <a:t>app.json</a:t>
            </a:r>
            <a:r>
              <a:rPr lang="de-DE" sz="1200" dirty="0">
                <a:solidFill>
                  <a:srgbClr val="04276E"/>
                </a:solidFill>
              </a:rPr>
              <a:t> / </a:t>
            </a:r>
            <a:r>
              <a:rPr lang="de-DE" sz="1200" dirty="0" err="1">
                <a:solidFill>
                  <a:srgbClr val="04276E"/>
                </a:solidFill>
              </a:rPr>
              <a:t>launch.json</a:t>
            </a:r>
            <a:endParaRPr lang="de-DE" sz="1200" dirty="0">
              <a:solidFill>
                <a:srgbClr val="04276E"/>
              </a:solidFill>
            </a:endParaRPr>
          </a:p>
          <a:p>
            <a:pPr marL="171450" indent="-171450">
              <a:buFontTx/>
              <a:buChar char="-"/>
            </a:pPr>
            <a:r>
              <a:rPr lang="de-DE" sz="1200" dirty="0">
                <a:solidFill>
                  <a:srgbClr val="04276E"/>
                </a:solidFill>
              </a:rPr>
              <a:t>Setup proper </a:t>
            </a:r>
            <a:r>
              <a:rPr lang="de-DE" sz="1200" dirty="0" err="1">
                <a:solidFill>
                  <a:srgbClr val="04276E"/>
                </a:solidFill>
              </a:rPr>
              <a:t>file</a:t>
            </a:r>
            <a:r>
              <a:rPr lang="de-DE" sz="1200" dirty="0">
                <a:solidFill>
                  <a:srgbClr val="04276E"/>
                </a:solidFill>
              </a:rPr>
              <a:t> </a:t>
            </a:r>
            <a:r>
              <a:rPr lang="de-DE" sz="1200" dirty="0" err="1">
                <a:solidFill>
                  <a:srgbClr val="04276E"/>
                </a:solidFill>
              </a:rPr>
              <a:t>structure</a:t>
            </a:r>
            <a:endParaRPr lang="de-DE" sz="1200" dirty="0">
              <a:solidFill>
                <a:srgbClr val="04276E"/>
              </a:solidFill>
            </a:endParaRPr>
          </a:p>
          <a:p>
            <a:pPr marL="171450" indent="-171450">
              <a:buFontTx/>
              <a:buChar char="-"/>
            </a:pPr>
            <a:r>
              <a:rPr lang="de-DE" sz="1200" dirty="0" err="1">
                <a:solidFill>
                  <a:srgbClr val="04276E"/>
                </a:solidFill>
              </a:rPr>
              <a:t>Integrate</a:t>
            </a:r>
            <a:r>
              <a:rPr lang="de-DE" sz="1200" dirty="0">
                <a:solidFill>
                  <a:srgbClr val="04276E"/>
                </a:solidFill>
              </a:rPr>
              <a:t> </a:t>
            </a:r>
            <a:r>
              <a:rPr lang="de-DE" sz="1200" dirty="0" err="1">
                <a:solidFill>
                  <a:srgbClr val="04276E"/>
                </a:solidFill>
              </a:rPr>
              <a:t>the</a:t>
            </a:r>
            <a:r>
              <a:rPr lang="de-DE" sz="1200" dirty="0">
                <a:solidFill>
                  <a:srgbClr val="04276E"/>
                </a:solidFill>
              </a:rPr>
              <a:t> </a:t>
            </a:r>
            <a:r>
              <a:rPr lang="de-DE" sz="1200" dirty="0" err="1">
                <a:solidFill>
                  <a:srgbClr val="04276E"/>
                </a:solidFill>
              </a:rPr>
              <a:t>converted</a:t>
            </a:r>
            <a:r>
              <a:rPr lang="de-DE" sz="1200" dirty="0">
                <a:solidFill>
                  <a:srgbClr val="04276E"/>
                </a:solidFill>
              </a:rPr>
              <a:t> </a:t>
            </a:r>
            <a:r>
              <a:rPr lang="de-DE" sz="1200" dirty="0" err="1">
                <a:solidFill>
                  <a:srgbClr val="04276E"/>
                </a:solidFill>
              </a:rPr>
              <a:t>file</a:t>
            </a:r>
            <a:endParaRPr lang="de-DE" sz="1200" dirty="0">
              <a:solidFill>
                <a:srgbClr val="04276E"/>
              </a:solidFill>
            </a:endParaRPr>
          </a:p>
          <a:p>
            <a:pPr marL="171450" indent="-171450">
              <a:buFontTx/>
              <a:buChar char="-"/>
            </a:pPr>
            <a:r>
              <a:rPr lang="de-DE" sz="1200" dirty="0">
                <a:solidFill>
                  <a:srgbClr val="04276E"/>
                </a:solidFill>
              </a:rPr>
              <a:t>View </a:t>
            </a:r>
            <a:r>
              <a:rPr lang="de-DE" sz="1200" dirty="0" err="1">
                <a:solidFill>
                  <a:srgbClr val="04276E"/>
                </a:solidFill>
              </a:rPr>
              <a:t>file</a:t>
            </a:r>
            <a:r>
              <a:rPr lang="de-DE" sz="1200" dirty="0">
                <a:solidFill>
                  <a:srgbClr val="04276E"/>
                </a:solidFill>
              </a:rPr>
              <a:t> </a:t>
            </a:r>
            <a:r>
              <a:rPr lang="de-DE" sz="1200" dirty="0" err="1">
                <a:solidFill>
                  <a:srgbClr val="04276E"/>
                </a:solidFill>
              </a:rPr>
              <a:t>content</a:t>
            </a:r>
            <a:endParaRPr lang="de-DE" sz="1200" dirty="0">
              <a:solidFill>
                <a:srgbClr val="04276E"/>
              </a:solidFill>
            </a:endParaRPr>
          </a:p>
          <a:p>
            <a:pPr marL="171450" indent="-171450">
              <a:buFontTx/>
              <a:buChar char="-"/>
            </a:pPr>
            <a:r>
              <a:rPr lang="de-DE" sz="1200" dirty="0" err="1">
                <a:solidFill>
                  <a:srgbClr val="04276E"/>
                </a:solidFill>
              </a:rPr>
              <a:t>Eventually</a:t>
            </a:r>
            <a:r>
              <a:rPr lang="de-DE" sz="1200" dirty="0">
                <a:solidFill>
                  <a:srgbClr val="04276E"/>
                </a:solidFill>
              </a:rPr>
              <a:t> </a:t>
            </a:r>
            <a:r>
              <a:rPr lang="de-DE" sz="1200" dirty="0" err="1">
                <a:solidFill>
                  <a:srgbClr val="04276E"/>
                </a:solidFill>
              </a:rPr>
              <a:t>recreate</a:t>
            </a:r>
            <a:r>
              <a:rPr lang="de-DE" sz="1200" dirty="0">
                <a:solidFill>
                  <a:srgbClr val="04276E"/>
                </a:solidFill>
              </a:rPr>
              <a:t> „</a:t>
            </a:r>
            <a:r>
              <a:rPr lang="de-DE" sz="1200" dirty="0" err="1">
                <a:solidFill>
                  <a:srgbClr val="04276E"/>
                </a:solidFill>
              </a:rPr>
              <a:t>CaptionMLs</a:t>
            </a:r>
            <a:r>
              <a:rPr lang="de-DE" sz="1200" dirty="0">
                <a:solidFill>
                  <a:srgbClr val="04276E"/>
                </a:solidFill>
              </a:rPr>
              <a:t>“ </a:t>
            </a:r>
            <a:r>
              <a:rPr lang="de-DE" sz="1200" dirty="0" err="1">
                <a:solidFill>
                  <a:srgbClr val="04276E"/>
                </a:solidFill>
              </a:rPr>
              <a:t>which</a:t>
            </a:r>
            <a:r>
              <a:rPr lang="de-DE" sz="1200" dirty="0">
                <a:solidFill>
                  <a:srgbClr val="04276E"/>
                </a:solidFill>
              </a:rPr>
              <a:t> </a:t>
            </a:r>
            <a:r>
              <a:rPr lang="de-DE" sz="1200" dirty="0" err="1">
                <a:solidFill>
                  <a:srgbClr val="04276E"/>
                </a:solidFill>
              </a:rPr>
              <a:t>are</a:t>
            </a:r>
            <a:r>
              <a:rPr lang="de-DE" sz="1200" dirty="0">
                <a:solidFill>
                  <a:srgbClr val="04276E"/>
                </a:solidFill>
              </a:rPr>
              <a:t> not </a:t>
            </a:r>
            <a:r>
              <a:rPr lang="de-DE" sz="1200" dirty="0" err="1">
                <a:solidFill>
                  <a:srgbClr val="04276E"/>
                </a:solidFill>
              </a:rPr>
              <a:t>provided</a:t>
            </a:r>
            <a:r>
              <a:rPr lang="de-DE" sz="1200" dirty="0">
                <a:solidFill>
                  <a:srgbClr val="04276E"/>
                </a:solidFill>
              </a:rPr>
              <a:t> </a:t>
            </a:r>
            <a:r>
              <a:rPr lang="de-DE" sz="1200" dirty="0" err="1">
                <a:solidFill>
                  <a:srgbClr val="04276E"/>
                </a:solidFill>
              </a:rPr>
              <a:t>by</a:t>
            </a:r>
            <a:r>
              <a:rPr lang="de-DE" sz="1200" dirty="0">
                <a:solidFill>
                  <a:srgbClr val="04276E"/>
                </a:solidFill>
              </a:rPr>
              <a:t> </a:t>
            </a:r>
            <a:r>
              <a:rPr lang="de-DE" sz="1200" dirty="0" err="1">
                <a:solidFill>
                  <a:srgbClr val="04276E"/>
                </a:solidFill>
              </a:rPr>
              <a:t>the</a:t>
            </a:r>
            <a:r>
              <a:rPr lang="de-DE" sz="1200" dirty="0">
                <a:solidFill>
                  <a:srgbClr val="04276E"/>
                </a:solidFill>
              </a:rPr>
              <a:t> </a:t>
            </a:r>
            <a:r>
              <a:rPr lang="de-DE" sz="1200" dirty="0" err="1">
                <a:solidFill>
                  <a:srgbClr val="04276E"/>
                </a:solidFill>
              </a:rPr>
              <a:t>converter</a:t>
            </a:r>
            <a:endParaRPr lang="de-DE" sz="1200" dirty="0">
              <a:solidFill>
                <a:srgbClr val="04276E"/>
              </a:solidFill>
            </a:endParaRPr>
          </a:p>
        </p:txBody>
      </p:sp>
      <p:cxnSp>
        <p:nvCxnSpPr>
          <p:cNvPr id="33" name="Gerade Verbindung mit Pfeil 32">
            <a:extLst>
              <a:ext uri="{FF2B5EF4-FFF2-40B4-BE49-F238E27FC236}">
                <a16:creationId xmlns:a16="http://schemas.microsoft.com/office/drawing/2014/main" id="{900730FF-C7D2-4523-A082-492DC447851E}"/>
              </a:ext>
            </a:extLst>
          </p:cNvPr>
          <p:cNvCxnSpPr>
            <a:cxnSpLocks/>
            <a:stCxn id="29" idx="3"/>
            <a:endCxn id="32" idx="1"/>
          </p:cNvCxnSpPr>
          <p:nvPr/>
        </p:nvCxnSpPr>
        <p:spPr>
          <a:xfrm flipV="1">
            <a:off x="3695306" y="5552936"/>
            <a:ext cx="1332648" cy="273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D228D89C-9429-4D9B-817C-5EEEDFFB0A88}"/>
              </a:ext>
            </a:extLst>
          </p:cNvPr>
          <p:cNvCxnSpPr>
            <a:cxnSpLocks/>
            <a:stCxn id="22" idx="3"/>
            <a:endCxn id="25" idx="1"/>
          </p:cNvCxnSpPr>
          <p:nvPr/>
        </p:nvCxnSpPr>
        <p:spPr>
          <a:xfrm flipV="1">
            <a:off x="3695306" y="4226754"/>
            <a:ext cx="1332648" cy="1132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03B8B90C-C5AF-4196-9A3D-863AC8AE4000}"/>
              </a:ext>
            </a:extLst>
          </p:cNvPr>
          <p:cNvCxnSpPr>
            <a:cxnSpLocks/>
            <a:stCxn id="25" idx="2"/>
            <a:endCxn id="30" idx="0"/>
          </p:cNvCxnSpPr>
          <p:nvPr/>
        </p:nvCxnSpPr>
        <p:spPr>
          <a:xfrm>
            <a:off x="7651584" y="4420642"/>
            <a:ext cx="0" cy="16436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027655" y="2298083"/>
            <a:ext cx="0" cy="35834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447928A2-A19D-4CE7-8865-6FB2D14E9E85}"/>
              </a:ext>
            </a:extLst>
          </p:cNvPr>
          <p:cNvCxnSpPr>
            <a:cxnSpLocks/>
            <a:stCxn id="9" idx="2"/>
            <a:endCxn id="21" idx="0"/>
          </p:cNvCxnSpPr>
          <p:nvPr/>
        </p:nvCxnSpPr>
        <p:spPr>
          <a:xfrm flipH="1">
            <a:off x="2027654" y="3021548"/>
            <a:ext cx="1" cy="42183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3AF9E647-BC98-4C5C-B0C9-C74E6FDEA65B}"/>
              </a:ext>
            </a:extLst>
          </p:cNvPr>
          <p:cNvCxnSpPr>
            <a:cxnSpLocks/>
            <a:endCxn id="22" idx="0"/>
          </p:cNvCxnSpPr>
          <p:nvPr/>
        </p:nvCxnSpPr>
        <p:spPr>
          <a:xfrm flipH="1">
            <a:off x="2027653" y="3872301"/>
            <a:ext cx="1" cy="18321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Gerade Verbindung mit Pfeil 51">
            <a:extLst>
              <a:ext uri="{FF2B5EF4-FFF2-40B4-BE49-F238E27FC236}">
                <a16:creationId xmlns:a16="http://schemas.microsoft.com/office/drawing/2014/main" id="{1B9CB580-AE83-4CCE-B30B-8F18259A5539}"/>
              </a:ext>
            </a:extLst>
          </p:cNvPr>
          <p:cNvCxnSpPr>
            <a:cxnSpLocks/>
            <a:stCxn id="22" idx="2"/>
            <a:endCxn id="29" idx="0"/>
          </p:cNvCxnSpPr>
          <p:nvPr/>
        </p:nvCxnSpPr>
        <p:spPr>
          <a:xfrm>
            <a:off x="2027653" y="4420642"/>
            <a:ext cx="0" cy="95247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0D6CC452-8A2A-4751-ABFE-89ECC98AC046}"/>
              </a:ext>
            </a:extLst>
          </p:cNvPr>
          <p:cNvCxnSpPr>
            <a:cxnSpLocks/>
            <a:stCxn id="29" idx="2"/>
            <a:endCxn id="31" idx="0"/>
          </p:cNvCxnSpPr>
          <p:nvPr/>
        </p:nvCxnSpPr>
        <p:spPr>
          <a:xfrm>
            <a:off x="2027653" y="5738237"/>
            <a:ext cx="0" cy="447717"/>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8" name="Rechteck 57">
            <a:extLst>
              <a:ext uri="{FF2B5EF4-FFF2-40B4-BE49-F238E27FC236}">
                <a16:creationId xmlns:a16="http://schemas.microsoft.com/office/drawing/2014/main" id="{8505381E-9F28-4C6C-9F4A-829454300B04}"/>
              </a:ext>
            </a:extLst>
          </p:cNvPr>
          <p:cNvSpPr/>
          <p:nvPr/>
        </p:nvSpPr>
        <p:spPr>
          <a:xfrm>
            <a:off x="5027953" y="6182129"/>
            <a:ext cx="5247259" cy="3651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Eventually</a:t>
            </a:r>
            <a:r>
              <a:rPr lang="de-DE" sz="1200" dirty="0">
                <a:solidFill>
                  <a:srgbClr val="04276E"/>
                </a:solidFill>
              </a:rPr>
              <a:t> </a:t>
            </a:r>
            <a:r>
              <a:rPr lang="de-DE" sz="1200" dirty="0" err="1">
                <a:solidFill>
                  <a:srgbClr val="04276E"/>
                </a:solidFill>
              </a:rPr>
              <a:t>modify</a:t>
            </a:r>
            <a:r>
              <a:rPr lang="de-DE" sz="1200" dirty="0">
                <a:solidFill>
                  <a:srgbClr val="04276E"/>
                </a:solidFill>
              </a:rPr>
              <a:t> „</a:t>
            </a:r>
            <a:r>
              <a:rPr lang="de-DE" sz="1200" dirty="0" err="1">
                <a:solidFill>
                  <a:srgbClr val="04276E"/>
                </a:solidFill>
              </a:rPr>
              <a:t>launch.json</a:t>
            </a:r>
            <a:r>
              <a:rPr lang="de-DE" sz="1200" dirty="0">
                <a:solidFill>
                  <a:srgbClr val="04276E"/>
                </a:solidFill>
              </a:rPr>
              <a:t>“ </a:t>
            </a:r>
            <a:r>
              <a:rPr lang="de-DE" sz="1200" dirty="0" err="1">
                <a:solidFill>
                  <a:srgbClr val="04276E"/>
                </a:solidFill>
              </a:rPr>
              <a:t>to</a:t>
            </a:r>
            <a:r>
              <a:rPr lang="de-DE" sz="1200" dirty="0">
                <a:solidFill>
                  <a:srgbClr val="04276E"/>
                </a:solidFill>
              </a:rPr>
              <a:t> </a:t>
            </a:r>
            <a:r>
              <a:rPr lang="de-DE" sz="1200" dirty="0" err="1">
                <a:solidFill>
                  <a:srgbClr val="04276E"/>
                </a:solidFill>
              </a:rPr>
              <a:t>get</a:t>
            </a:r>
            <a:r>
              <a:rPr lang="de-DE" sz="1200" dirty="0">
                <a:solidFill>
                  <a:srgbClr val="04276E"/>
                </a:solidFill>
              </a:rPr>
              <a:t> „Item Card“ </a:t>
            </a:r>
            <a:r>
              <a:rPr lang="de-DE" sz="1200" dirty="0" err="1">
                <a:solidFill>
                  <a:srgbClr val="04276E"/>
                </a:solidFill>
              </a:rPr>
              <a:t>launched</a:t>
            </a:r>
            <a:r>
              <a:rPr lang="de-DE" sz="1200" dirty="0">
                <a:solidFill>
                  <a:srgbClr val="04276E"/>
                </a:solidFill>
              </a:rPr>
              <a:t> </a:t>
            </a:r>
            <a:r>
              <a:rPr lang="de-DE" sz="1200" dirty="0" err="1">
                <a:solidFill>
                  <a:srgbClr val="04276E"/>
                </a:solidFill>
              </a:rPr>
              <a:t>immediately</a:t>
            </a:r>
            <a:endParaRPr lang="de-DE" sz="1200" dirty="0">
              <a:solidFill>
                <a:srgbClr val="04276E"/>
              </a:solidFill>
            </a:endParaRPr>
          </a:p>
        </p:txBody>
      </p:sp>
      <p:cxnSp>
        <p:nvCxnSpPr>
          <p:cNvPr id="59" name="Gerade Verbindung mit Pfeil 58">
            <a:extLst>
              <a:ext uri="{FF2B5EF4-FFF2-40B4-BE49-F238E27FC236}">
                <a16:creationId xmlns:a16="http://schemas.microsoft.com/office/drawing/2014/main" id="{C435B1F6-7C86-4E00-B703-4627C0F405AD}"/>
              </a:ext>
            </a:extLst>
          </p:cNvPr>
          <p:cNvCxnSpPr>
            <a:cxnSpLocks/>
            <a:stCxn id="31" idx="3"/>
            <a:endCxn id="58" idx="1"/>
          </p:cNvCxnSpPr>
          <p:nvPr/>
        </p:nvCxnSpPr>
        <p:spPr>
          <a:xfrm flipV="1">
            <a:off x="3695306" y="6364692"/>
            <a:ext cx="1332647" cy="382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4" name="Rechteck 33">
            <a:extLst>
              <a:ext uri="{FF2B5EF4-FFF2-40B4-BE49-F238E27FC236}">
                <a16:creationId xmlns:a16="http://schemas.microsoft.com/office/drawing/2014/main" id="{3190DDFF-308C-42BE-9BB4-FCD0EB05399A}"/>
              </a:ext>
            </a:extLst>
          </p:cNvPr>
          <p:cNvSpPr/>
          <p:nvPr/>
        </p:nvSpPr>
        <p:spPr>
          <a:xfrm>
            <a:off x="5027953" y="1985540"/>
            <a:ext cx="5247259" cy="36512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Create </a:t>
            </a:r>
            <a:r>
              <a:rPr lang="de-DE" sz="1200" dirty="0" err="1">
                <a:solidFill>
                  <a:srgbClr val="04276E"/>
                </a:solidFill>
              </a:rPr>
              <a:t>backup</a:t>
            </a:r>
            <a:r>
              <a:rPr lang="de-DE" sz="1200" dirty="0">
                <a:solidFill>
                  <a:srgbClr val="04276E"/>
                </a:solidFill>
              </a:rPr>
              <a:t> </a:t>
            </a:r>
            <a:r>
              <a:rPr lang="de-DE" sz="1200" dirty="0" err="1">
                <a:solidFill>
                  <a:srgbClr val="04276E"/>
                </a:solidFill>
              </a:rPr>
              <a:t>of</a:t>
            </a:r>
            <a:r>
              <a:rPr lang="de-DE" sz="1200" dirty="0">
                <a:solidFill>
                  <a:srgbClr val="04276E"/>
                </a:solidFill>
              </a:rPr>
              <a:t> </a:t>
            </a:r>
            <a:r>
              <a:rPr lang="de-DE" sz="1200" dirty="0" err="1">
                <a:solidFill>
                  <a:srgbClr val="04276E"/>
                </a:solidFill>
              </a:rPr>
              <a:t>table</a:t>
            </a:r>
            <a:r>
              <a:rPr lang="de-DE" sz="1200" dirty="0">
                <a:solidFill>
                  <a:srgbClr val="04276E"/>
                </a:solidFill>
              </a:rPr>
              <a:t> „Item“ and </a:t>
            </a:r>
            <a:r>
              <a:rPr lang="de-DE" sz="1200" dirty="0" err="1">
                <a:solidFill>
                  <a:srgbClr val="04276E"/>
                </a:solidFill>
              </a:rPr>
              <a:t>page</a:t>
            </a:r>
            <a:r>
              <a:rPr lang="de-DE" sz="1200" dirty="0">
                <a:solidFill>
                  <a:srgbClr val="04276E"/>
                </a:solidFill>
              </a:rPr>
              <a:t> „Item Card“</a:t>
            </a:r>
          </a:p>
        </p:txBody>
      </p:sp>
      <p:cxnSp>
        <p:nvCxnSpPr>
          <p:cNvPr id="15" name="Verbinder: gewinkelt 14">
            <a:extLst>
              <a:ext uri="{FF2B5EF4-FFF2-40B4-BE49-F238E27FC236}">
                <a16:creationId xmlns:a16="http://schemas.microsoft.com/office/drawing/2014/main" id="{14466AFB-B7DA-4314-9C62-BF1988BBADEC}"/>
              </a:ext>
            </a:extLst>
          </p:cNvPr>
          <p:cNvCxnSpPr>
            <a:stCxn id="9" idx="3"/>
            <a:endCxn id="34" idx="0"/>
          </p:cNvCxnSpPr>
          <p:nvPr/>
        </p:nvCxnSpPr>
        <p:spPr>
          <a:xfrm flipV="1">
            <a:off x="3695308" y="1985540"/>
            <a:ext cx="3956275" cy="853446"/>
          </a:xfrm>
          <a:prstGeom prst="bentConnector4">
            <a:avLst>
              <a:gd name="adj1" fmla="val 16842"/>
              <a:gd name="adj2" fmla="val 117857"/>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1431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Bildplatzhalter 9">
            <a:extLst>
              <a:ext uri="{FF2B5EF4-FFF2-40B4-BE49-F238E27FC236}">
                <a16:creationId xmlns:a16="http://schemas.microsoft.com/office/drawing/2014/main" id="{1FAE3CBF-6F34-4515-BD90-678E813B9058}"/>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8" b="18"/>
          <a:stretch>
            <a:fillRect/>
          </a:stretch>
        </p:blipFill>
        <p:spPr>
          <a:xfrm>
            <a:off x="0" y="180000"/>
            <a:ext cx="12193200" cy="6681946"/>
          </a:xfrm>
        </p:spPr>
      </p:pic>
      <p:sp>
        <p:nvSpPr>
          <p:cNvPr id="3" name="Textplatzhalter 2"/>
          <p:cNvSpPr>
            <a:spLocks noGrp="1"/>
          </p:cNvSpPr>
          <p:nvPr>
            <p:ph type="body" sz="quarter" idx="14"/>
          </p:nvPr>
        </p:nvSpPr>
        <p:spPr>
          <a:xfrm>
            <a:off x="-1" y="894413"/>
            <a:ext cx="6271491" cy="5454000"/>
          </a:xfrm>
        </p:spPr>
        <p:txBody>
          <a:bodyPr/>
          <a:lstStyle/>
          <a:p>
            <a:r>
              <a:rPr lang="en-US" dirty="0"/>
              <a:t>Preliminaries (</a:t>
            </a:r>
            <a:r>
              <a:rPr lang="en-US" dirty="0" err="1"/>
              <a:t>Intellisense</a:t>
            </a:r>
            <a:r>
              <a:rPr lang="en-US" dirty="0"/>
              <a:t> / Txt2AL Converter / …)</a:t>
            </a:r>
          </a:p>
          <a:p>
            <a:r>
              <a:rPr lang="en-US" dirty="0" err="1"/>
              <a:t>HandsOn</a:t>
            </a:r>
            <a:r>
              <a:rPr lang="en-US" dirty="0"/>
              <a:t> … My first Page Extension – </a:t>
            </a:r>
            <a:r>
              <a:rPr lang="en-US" dirty="0" err="1"/>
              <a:t>CaptionML</a:t>
            </a:r>
            <a:endParaRPr lang="en-US" dirty="0"/>
          </a:p>
          <a:p>
            <a:r>
              <a:rPr lang="en-US" dirty="0"/>
              <a:t>App Organization</a:t>
            </a:r>
          </a:p>
          <a:p>
            <a:r>
              <a:rPr lang="en-US" b="1" dirty="0">
                <a:solidFill>
                  <a:srgbClr val="FF0000"/>
                </a:solidFill>
              </a:rPr>
              <a:t>Object Types: Theory and </a:t>
            </a:r>
            <a:r>
              <a:rPr lang="en-US" b="1" dirty="0" err="1">
                <a:solidFill>
                  <a:srgbClr val="FF0000"/>
                </a:solidFill>
              </a:rPr>
              <a:t>HandsOn</a:t>
            </a:r>
            <a:endParaRPr lang="en-US" b="1" dirty="0">
              <a:solidFill>
                <a:srgbClr val="FF0000"/>
              </a:solidFill>
            </a:endParaRPr>
          </a:p>
        </p:txBody>
      </p:sp>
      <p:sp>
        <p:nvSpPr>
          <p:cNvPr id="4" name="Datumsplatzhalter 3"/>
          <p:cNvSpPr>
            <a:spLocks noGrp="1"/>
          </p:cNvSpPr>
          <p:nvPr>
            <p:ph type="dt" sz="half" idx="10"/>
          </p:nvPr>
        </p:nvSpPr>
        <p:spPr/>
        <p:txBody>
          <a:bodyPr/>
          <a:lstStyle/>
          <a:p>
            <a:r>
              <a:rPr lang="en-GB"/>
              <a:t>COSMO CONSULT-Gruppe</a:t>
            </a:r>
          </a:p>
        </p:txBody>
      </p:sp>
      <p:sp>
        <p:nvSpPr>
          <p:cNvPr id="5" name="Foliennummernplatzhalter 4"/>
          <p:cNvSpPr>
            <a:spLocks noGrp="1"/>
          </p:cNvSpPr>
          <p:nvPr>
            <p:ph type="sldNum" sz="quarter" idx="12"/>
          </p:nvPr>
        </p:nvSpPr>
        <p:spPr/>
        <p:txBody>
          <a:bodyPr/>
          <a:lstStyle/>
          <a:p>
            <a:fld id="{2DD39A07-95E1-44B6-B081-DB56D8861B48}" type="slidenum">
              <a:rPr lang="de-DE" smtClean="0"/>
              <a:t>73</a:t>
            </a:fld>
            <a:endParaRPr lang="de-DE"/>
          </a:p>
        </p:txBody>
      </p:sp>
      <p:sp>
        <p:nvSpPr>
          <p:cNvPr id="6" name="Titel 5"/>
          <p:cNvSpPr>
            <a:spLocks noGrp="1"/>
          </p:cNvSpPr>
          <p:nvPr>
            <p:ph type="title"/>
          </p:nvPr>
        </p:nvSpPr>
        <p:spPr/>
        <p:txBody>
          <a:bodyPr/>
          <a:lstStyle/>
          <a:p>
            <a:r>
              <a:rPr lang="de-DE" dirty="0" err="1"/>
              <a:t>Programming</a:t>
            </a:r>
            <a:r>
              <a:rPr lang="de-DE" dirty="0"/>
              <a:t> in AL</a:t>
            </a:r>
          </a:p>
        </p:txBody>
      </p:sp>
      <p:pic>
        <p:nvPicPr>
          <p:cNvPr id="2" name="Grafik 1">
            <a:extLst>
              <a:ext uri="{FF2B5EF4-FFF2-40B4-BE49-F238E27FC236}">
                <a16:creationId xmlns:a16="http://schemas.microsoft.com/office/drawing/2014/main" id="{A6C5CB53-D68A-40E9-8CDA-1DB76DC5314B}"/>
              </a:ext>
            </a:extLst>
          </p:cNvPr>
          <p:cNvPicPr>
            <a:picLocks noChangeAspect="1"/>
          </p:cNvPicPr>
          <p:nvPr/>
        </p:nvPicPr>
        <p:blipFill>
          <a:blip r:embed="rId4"/>
          <a:stretch>
            <a:fillRect/>
          </a:stretch>
        </p:blipFill>
        <p:spPr>
          <a:xfrm>
            <a:off x="4516658" y="1260000"/>
            <a:ext cx="1219048" cy="1219048"/>
          </a:xfrm>
          <a:prstGeom prst="rect">
            <a:avLst/>
          </a:prstGeom>
        </p:spPr>
      </p:pic>
    </p:spTree>
    <p:extLst>
      <p:ext uri="{BB962C8B-B14F-4D97-AF65-F5344CB8AC3E}">
        <p14:creationId xmlns:p14="http://schemas.microsoft.com/office/powerpoint/2010/main" val="40141433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19EEE04-21C1-4FB3-BCA4-4081703DA885}"/>
              </a:ext>
            </a:extLst>
          </p:cNvPr>
          <p:cNvSpPr>
            <a:spLocks noGrp="1"/>
          </p:cNvSpPr>
          <p:nvPr>
            <p:ph type="body" sz="quarter" idx="10"/>
          </p:nvPr>
        </p:nvSpPr>
        <p:spPr>
          <a:xfrm>
            <a:off x="359999" y="1416926"/>
            <a:ext cx="11466000" cy="1108563"/>
          </a:xfrm>
        </p:spPr>
        <p:txBody>
          <a:bodyPr/>
          <a:lstStyle/>
          <a:p>
            <a:r>
              <a:rPr lang="de-DE" dirty="0">
                <a:hlinkClick r:id="rId2"/>
              </a:rPr>
              <a:t>https://docs.microsoft.com/en-us/dynamics365/business-central/dev-itpro/developer/devenv-codeunit-object</a:t>
            </a:r>
            <a:endParaRPr lang="de-DE" dirty="0"/>
          </a:p>
          <a:p>
            <a:r>
              <a:rPr lang="de-DE" dirty="0"/>
              <a:t>Snippet "</a:t>
            </a:r>
            <a:r>
              <a:rPr lang="de-DE" i="1" dirty="0" err="1"/>
              <a:t>tcodeunit</a:t>
            </a:r>
            <a:r>
              <a:rPr lang="de-DE" dirty="0"/>
              <a:t>"</a:t>
            </a:r>
          </a:p>
          <a:p>
            <a:r>
              <a:rPr lang="de-DE" dirty="0" err="1"/>
              <a:t>Remember</a:t>
            </a:r>
            <a:r>
              <a:rPr lang="de-DE" dirty="0"/>
              <a:t> </a:t>
            </a:r>
            <a:r>
              <a:rPr lang="de-DE" dirty="0" err="1"/>
              <a:t>Naming</a:t>
            </a:r>
            <a:endParaRPr lang="de-DE" dirty="0"/>
          </a:p>
          <a:p>
            <a:endParaRPr lang="de-DE" dirty="0"/>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a:t>
            </a:r>
            <a:r>
              <a:rPr lang="en-GB" dirty="0" err="1">
                <a:solidFill>
                  <a:schemeClr val="bg2"/>
                </a:solidFill>
              </a:rPr>
              <a:t>Codeunits</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74</a:t>
            </a:fld>
            <a:endParaRPr lang="de-DE"/>
          </a:p>
        </p:txBody>
      </p:sp>
      <p:sp>
        <p:nvSpPr>
          <p:cNvPr id="17" name="Rechteck 16">
            <a:extLst>
              <a:ext uri="{FF2B5EF4-FFF2-40B4-BE49-F238E27FC236}">
                <a16:creationId xmlns:a16="http://schemas.microsoft.com/office/drawing/2014/main" id="{BAE65F65-9FBB-4591-8C63-DFFB3B17342D}"/>
              </a:ext>
            </a:extLst>
          </p:cNvPr>
          <p:cNvSpPr/>
          <p:nvPr/>
        </p:nvSpPr>
        <p:spPr>
          <a:xfrm>
            <a:off x="3051804" y="2705236"/>
            <a:ext cx="837555"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&lt;Type&gt;</a:t>
            </a:r>
            <a:endParaRPr lang="en-GB" sz="1600" dirty="0"/>
          </a:p>
        </p:txBody>
      </p:sp>
      <p:sp>
        <p:nvSpPr>
          <p:cNvPr id="18" name="Rechteck 17">
            <a:extLst>
              <a:ext uri="{FF2B5EF4-FFF2-40B4-BE49-F238E27FC236}">
                <a16:creationId xmlns:a16="http://schemas.microsoft.com/office/drawing/2014/main" id="{966EDBF6-04A5-4979-A68A-BA7351F07D84}"/>
              </a:ext>
            </a:extLst>
          </p:cNvPr>
          <p:cNvSpPr/>
          <p:nvPr/>
        </p:nvSpPr>
        <p:spPr>
          <a:xfrm>
            <a:off x="4288510" y="2705236"/>
            <a:ext cx="3614979"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&lt;Agent </a:t>
            </a:r>
            <a:r>
              <a:rPr lang="de-DE" sz="1600" dirty="0" err="1"/>
              <a:t>Object</a:t>
            </a:r>
            <a:r>
              <a:rPr lang="de-DE" sz="1600" dirty="0"/>
              <a:t> Name, </a:t>
            </a:r>
            <a:r>
              <a:rPr lang="de-DE" sz="1600" dirty="0" err="1"/>
              <a:t>abbreviated</a:t>
            </a:r>
            <a:r>
              <a:rPr lang="de-DE" sz="1600" dirty="0"/>
              <a:t>&gt;</a:t>
            </a:r>
            <a:endParaRPr lang="en-GB" sz="1600" dirty="0"/>
          </a:p>
        </p:txBody>
      </p:sp>
      <p:sp>
        <p:nvSpPr>
          <p:cNvPr id="19" name="Rechteck 18">
            <a:extLst>
              <a:ext uri="{FF2B5EF4-FFF2-40B4-BE49-F238E27FC236}">
                <a16:creationId xmlns:a16="http://schemas.microsoft.com/office/drawing/2014/main" id="{4FD66BF8-4AF0-4046-A75B-A5598DC16BBD}"/>
              </a:ext>
            </a:extLst>
          </p:cNvPr>
          <p:cNvSpPr/>
          <p:nvPr/>
        </p:nvSpPr>
        <p:spPr>
          <a:xfrm>
            <a:off x="9225719" y="2704891"/>
            <a:ext cx="1249211" cy="30985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i="1" dirty="0">
                <a:solidFill>
                  <a:srgbClr val="04276E"/>
                </a:solidFill>
              </a:rPr>
              <a:t>[.&lt;</a:t>
            </a:r>
            <a:r>
              <a:rPr lang="de-DE" sz="1600" i="1" dirty="0" err="1">
                <a:solidFill>
                  <a:srgbClr val="04276E"/>
                </a:solidFill>
              </a:rPr>
              <a:t>subtype</a:t>
            </a:r>
            <a:r>
              <a:rPr lang="de-DE" sz="1600" i="1" dirty="0">
                <a:solidFill>
                  <a:srgbClr val="04276E"/>
                </a:solidFill>
              </a:rPr>
              <a:t>&gt;]</a:t>
            </a:r>
            <a:endParaRPr lang="en-GB" sz="1600" i="1" dirty="0">
              <a:solidFill>
                <a:srgbClr val="04276E"/>
              </a:solidFill>
            </a:endParaRPr>
          </a:p>
        </p:txBody>
      </p:sp>
      <p:sp>
        <p:nvSpPr>
          <p:cNvPr id="20" name="Rechteck 19">
            <a:extLst>
              <a:ext uri="{FF2B5EF4-FFF2-40B4-BE49-F238E27FC236}">
                <a16:creationId xmlns:a16="http://schemas.microsoft.com/office/drawing/2014/main" id="{E8E8F6CC-450E-4A2B-A80A-ACD830AB0EFB}"/>
              </a:ext>
            </a:extLst>
          </p:cNvPr>
          <p:cNvSpPr/>
          <p:nvPr/>
        </p:nvSpPr>
        <p:spPr>
          <a:xfrm>
            <a:off x="7942349" y="2706891"/>
            <a:ext cx="1249211" cy="30985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i="1" dirty="0">
                <a:solidFill>
                  <a:srgbClr val="04276E"/>
                </a:solidFill>
              </a:rPr>
              <a:t>[.&lt;Origin&gt;]</a:t>
            </a:r>
            <a:endParaRPr lang="en-GB" sz="1600" i="1" dirty="0">
              <a:solidFill>
                <a:srgbClr val="04276E"/>
              </a:solidFill>
            </a:endParaRPr>
          </a:p>
        </p:txBody>
      </p:sp>
      <p:sp>
        <p:nvSpPr>
          <p:cNvPr id="21" name="Rechteck 20">
            <a:extLst>
              <a:ext uri="{FF2B5EF4-FFF2-40B4-BE49-F238E27FC236}">
                <a16:creationId xmlns:a16="http://schemas.microsoft.com/office/drawing/2014/main" id="{D6D98135-3507-4FEB-9B44-D15EF38CBBAC}"/>
              </a:ext>
            </a:extLst>
          </p:cNvPr>
          <p:cNvSpPr/>
          <p:nvPr/>
        </p:nvSpPr>
        <p:spPr>
          <a:xfrm>
            <a:off x="10511727" y="2704892"/>
            <a:ext cx="425116"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.al</a:t>
            </a:r>
            <a:endParaRPr lang="en-GB" sz="1600" dirty="0"/>
          </a:p>
        </p:txBody>
      </p:sp>
      <p:sp>
        <p:nvSpPr>
          <p:cNvPr id="22" name="Rechteck 21">
            <a:extLst>
              <a:ext uri="{FF2B5EF4-FFF2-40B4-BE49-F238E27FC236}">
                <a16:creationId xmlns:a16="http://schemas.microsoft.com/office/drawing/2014/main" id="{F71A7ABE-D2BF-4797-A056-18E7171CA7DD}"/>
              </a:ext>
            </a:extLst>
          </p:cNvPr>
          <p:cNvSpPr/>
          <p:nvPr/>
        </p:nvSpPr>
        <p:spPr>
          <a:xfrm>
            <a:off x="3051804" y="3122656"/>
            <a:ext cx="837555"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CCO</a:t>
            </a:r>
            <a:endParaRPr lang="en-GB" sz="1600" dirty="0"/>
          </a:p>
        </p:txBody>
      </p:sp>
      <p:sp>
        <p:nvSpPr>
          <p:cNvPr id="23" name="Rechteck 22">
            <a:extLst>
              <a:ext uri="{FF2B5EF4-FFF2-40B4-BE49-F238E27FC236}">
                <a16:creationId xmlns:a16="http://schemas.microsoft.com/office/drawing/2014/main" id="{C442AC32-B06F-49D7-BE1B-50CDD4507681}"/>
              </a:ext>
            </a:extLst>
          </p:cNvPr>
          <p:cNvSpPr/>
          <p:nvPr/>
        </p:nvSpPr>
        <p:spPr>
          <a:xfrm>
            <a:off x="5361300" y="3122656"/>
            <a:ext cx="2556101"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&lt;Agent </a:t>
            </a:r>
            <a:r>
              <a:rPr lang="de-DE" sz="1600" dirty="0" err="1"/>
              <a:t>Object</a:t>
            </a:r>
            <a:r>
              <a:rPr lang="de-DE" sz="1600" dirty="0"/>
              <a:t> Name&gt;</a:t>
            </a:r>
            <a:endParaRPr lang="en-GB" sz="1600" dirty="0"/>
          </a:p>
        </p:txBody>
      </p:sp>
      <p:sp>
        <p:nvSpPr>
          <p:cNvPr id="24" name="Rechteck 23">
            <a:extLst>
              <a:ext uri="{FF2B5EF4-FFF2-40B4-BE49-F238E27FC236}">
                <a16:creationId xmlns:a16="http://schemas.microsoft.com/office/drawing/2014/main" id="{E0AC6445-151F-4E36-B1BD-E7F426B8DC9F}"/>
              </a:ext>
            </a:extLst>
          </p:cNvPr>
          <p:cNvSpPr/>
          <p:nvPr/>
        </p:nvSpPr>
        <p:spPr>
          <a:xfrm>
            <a:off x="7942350" y="3122311"/>
            <a:ext cx="1249211" cy="30985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i="1" dirty="0">
                <a:solidFill>
                  <a:srgbClr val="04276E"/>
                </a:solidFill>
              </a:rPr>
              <a:t>[_+]</a:t>
            </a:r>
            <a:endParaRPr lang="en-GB" sz="1600" i="1" dirty="0">
              <a:solidFill>
                <a:srgbClr val="04276E"/>
              </a:solidFill>
            </a:endParaRPr>
          </a:p>
        </p:txBody>
      </p:sp>
      <p:sp>
        <p:nvSpPr>
          <p:cNvPr id="25" name="Rechteck 24">
            <a:extLst>
              <a:ext uri="{FF2B5EF4-FFF2-40B4-BE49-F238E27FC236}">
                <a16:creationId xmlns:a16="http://schemas.microsoft.com/office/drawing/2014/main" id="{22FE6C9E-989F-4768-B982-5B14E15B755E}"/>
              </a:ext>
            </a:extLst>
          </p:cNvPr>
          <p:cNvSpPr/>
          <p:nvPr/>
        </p:nvSpPr>
        <p:spPr>
          <a:xfrm>
            <a:off x="3926189" y="2705236"/>
            <a:ext cx="334553"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a:t>
            </a:r>
            <a:endParaRPr lang="en-GB" sz="1600" dirty="0"/>
          </a:p>
        </p:txBody>
      </p:sp>
      <p:sp>
        <p:nvSpPr>
          <p:cNvPr id="26" name="Rechteck 25">
            <a:extLst>
              <a:ext uri="{FF2B5EF4-FFF2-40B4-BE49-F238E27FC236}">
                <a16:creationId xmlns:a16="http://schemas.microsoft.com/office/drawing/2014/main" id="{6A54D104-6F16-46D9-AB17-BADE319E53E2}"/>
              </a:ext>
            </a:extLst>
          </p:cNvPr>
          <p:cNvSpPr/>
          <p:nvPr/>
        </p:nvSpPr>
        <p:spPr>
          <a:xfrm>
            <a:off x="3926393" y="3122656"/>
            <a:ext cx="1393069" cy="309859"/>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i="1" dirty="0">
                <a:solidFill>
                  <a:srgbClr val="04276E"/>
                </a:solidFill>
              </a:rPr>
              <a:t>[Agent Type]</a:t>
            </a:r>
            <a:endParaRPr lang="en-GB" sz="1600" i="1" dirty="0">
              <a:solidFill>
                <a:srgbClr val="04276E"/>
              </a:solidFill>
            </a:endParaRPr>
          </a:p>
        </p:txBody>
      </p:sp>
      <p:sp>
        <p:nvSpPr>
          <p:cNvPr id="27" name="Rechteck 26">
            <a:extLst>
              <a:ext uri="{FF2B5EF4-FFF2-40B4-BE49-F238E27FC236}">
                <a16:creationId xmlns:a16="http://schemas.microsoft.com/office/drawing/2014/main" id="{9803371F-9B9B-4534-9763-6DE709E5F1DB}"/>
              </a:ext>
            </a:extLst>
          </p:cNvPr>
          <p:cNvSpPr/>
          <p:nvPr/>
        </p:nvSpPr>
        <p:spPr>
          <a:xfrm>
            <a:off x="1427775" y="2704891"/>
            <a:ext cx="1459721" cy="309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rgbClr val="04276E"/>
                </a:solidFill>
              </a:rPr>
              <a:t>File </a:t>
            </a:r>
            <a:r>
              <a:rPr lang="de-DE" sz="1600" dirty="0" err="1">
                <a:solidFill>
                  <a:srgbClr val="04276E"/>
                </a:solidFill>
              </a:rPr>
              <a:t>Names</a:t>
            </a:r>
            <a:endParaRPr lang="en-GB" sz="1600" dirty="0">
              <a:solidFill>
                <a:srgbClr val="04276E"/>
              </a:solidFill>
            </a:endParaRPr>
          </a:p>
        </p:txBody>
      </p:sp>
      <p:sp>
        <p:nvSpPr>
          <p:cNvPr id="28" name="Rechteck 27">
            <a:extLst>
              <a:ext uri="{FF2B5EF4-FFF2-40B4-BE49-F238E27FC236}">
                <a16:creationId xmlns:a16="http://schemas.microsoft.com/office/drawing/2014/main" id="{33305801-D7D7-48AF-B661-1D9707B5A93C}"/>
              </a:ext>
            </a:extLst>
          </p:cNvPr>
          <p:cNvSpPr/>
          <p:nvPr/>
        </p:nvSpPr>
        <p:spPr>
          <a:xfrm>
            <a:off x="1427775" y="3122310"/>
            <a:ext cx="1459721" cy="309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rgbClr val="04276E"/>
                </a:solidFill>
              </a:rPr>
              <a:t>Object</a:t>
            </a:r>
            <a:r>
              <a:rPr lang="de-DE" sz="1600" dirty="0">
                <a:solidFill>
                  <a:srgbClr val="04276E"/>
                </a:solidFill>
              </a:rPr>
              <a:t> </a:t>
            </a:r>
            <a:r>
              <a:rPr lang="de-DE" sz="1600" dirty="0" err="1">
                <a:solidFill>
                  <a:srgbClr val="04276E"/>
                </a:solidFill>
              </a:rPr>
              <a:t>Names</a:t>
            </a:r>
            <a:endParaRPr lang="en-GB" sz="1600" dirty="0">
              <a:solidFill>
                <a:srgbClr val="04276E"/>
              </a:solidFill>
            </a:endParaRPr>
          </a:p>
        </p:txBody>
      </p:sp>
      <p:sp>
        <p:nvSpPr>
          <p:cNvPr id="29" name="Rechteck 28">
            <a:extLst>
              <a:ext uri="{FF2B5EF4-FFF2-40B4-BE49-F238E27FC236}">
                <a16:creationId xmlns:a16="http://schemas.microsoft.com/office/drawing/2014/main" id="{EF37BE8D-081E-42BC-AD37-CEFA77E17A44}"/>
              </a:ext>
            </a:extLst>
          </p:cNvPr>
          <p:cNvSpPr/>
          <p:nvPr/>
        </p:nvSpPr>
        <p:spPr>
          <a:xfrm>
            <a:off x="4601702" y="4069304"/>
            <a:ext cx="5910594" cy="61101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chemeClr val="accent6">
                    <a:lumMod val="40000"/>
                    <a:lumOff val="60000"/>
                  </a:schemeClr>
                </a:solidFill>
              </a:rPr>
              <a:t>means</a:t>
            </a:r>
            <a:r>
              <a:rPr lang="de-DE" sz="1200" dirty="0">
                <a:solidFill>
                  <a:schemeClr val="accent6">
                    <a:lumMod val="40000"/>
                    <a:lumOff val="60000"/>
                  </a:schemeClr>
                </a:solidFill>
              </a:rPr>
              <a:t> </a:t>
            </a:r>
            <a:r>
              <a:rPr lang="de-DE" sz="1200" dirty="0" err="1">
                <a:solidFill>
                  <a:schemeClr val="accent6">
                    <a:lumMod val="40000"/>
                    <a:lumOff val="60000"/>
                  </a:schemeClr>
                </a:solidFill>
              </a:rPr>
              <a:t>without</a:t>
            </a:r>
            <a:r>
              <a:rPr lang="de-DE" sz="1200" dirty="0">
                <a:solidFill>
                  <a:schemeClr val="accent6">
                    <a:lumMod val="40000"/>
                    <a:lumOff val="60000"/>
                  </a:schemeClr>
                </a:solidFill>
              </a:rPr>
              <a:t> </a:t>
            </a:r>
            <a:r>
              <a:rPr lang="de-DE" sz="1200" dirty="0" err="1">
                <a:solidFill>
                  <a:schemeClr val="accent6">
                    <a:lumMod val="40000"/>
                    <a:lumOff val="60000"/>
                  </a:schemeClr>
                </a:solidFill>
              </a:rPr>
              <a:t>spaces</a:t>
            </a:r>
            <a:r>
              <a:rPr lang="de-DE" sz="1200" dirty="0">
                <a:solidFill>
                  <a:schemeClr val="accent6">
                    <a:lumMod val="40000"/>
                    <a:lumOff val="60000"/>
                  </a:schemeClr>
                </a:solidFill>
              </a:rPr>
              <a:t> …,</a:t>
            </a:r>
          </a:p>
          <a:p>
            <a:r>
              <a:rPr lang="de-DE" sz="1200" dirty="0" err="1">
                <a:solidFill>
                  <a:schemeClr val="accent6">
                    <a:lumMod val="40000"/>
                    <a:lumOff val="60000"/>
                  </a:schemeClr>
                </a:solidFill>
              </a:rPr>
              <a:t>as</a:t>
            </a:r>
            <a:r>
              <a:rPr lang="de-DE" sz="1200" dirty="0">
                <a:solidFill>
                  <a:schemeClr val="accent6">
                    <a:lumMod val="40000"/>
                    <a:lumOff val="60000"/>
                  </a:schemeClr>
                </a:solidFill>
              </a:rPr>
              <a:t> </a:t>
            </a:r>
            <a:r>
              <a:rPr lang="de-DE" sz="1200" dirty="0" err="1">
                <a:solidFill>
                  <a:schemeClr val="accent6">
                    <a:lumMod val="40000"/>
                    <a:lumOff val="60000"/>
                  </a:schemeClr>
                </a:solidFill>
              </a:rPr>
              <a:t>suggested</a:t>
            </a:r>
            <a:r>
              <a:rPr lang="de-DE" sz="1200" dirty="0">
                <a:solidFill>
                  <a:schemeClr val="accent6">
                    <a:lumMod val="40000"/>
                    <a:lumOff val="60000"/>
                  </a:schemeClr>
                </a:solidFill>
              </a:rPr>
              <a:t> </a:t>
            </a:r>
            <a:r>
              <a:rPr lang="de-DE" sz="1200" dirty="0" err="1">
                <a:solidFill>
                  <a:schemeClr val="accent6">
                    <a:lumMod val="40000"/>
                    <a:lumOff val="60000"/>
                  </a:schemeClr>
                </a:solidFill>
              </a:rPr>
              <a:t>as</a:t>
            </a:r>
            <a:r>
              <a:rPr lang="de-DE" sz="1200" dirty="0">
                <a:solidFill>
                  <a:schemeClr val="accent6">
                    <a:lumMod val="40000"/>
                    <a:lumOff val="60000"/>
                  </a:schemeClr>
                </a:solidFill>
              </a:rPr>
              <a:t> Variable Name </a:t>
            </a:r>
            <a:r>
              <a:rPr lang="de-DE" sz="1200" dirty="0" err="1">
                <a:solidFill>
                  <a:schemeClr val="accent6">
                    <a:lumMod val="40000"/>
                    <a:lumOff val="60000"/>
                  </a:schemeClr>
                </a:solidFill>
              </a:rPr>
              <a:t>by</a:t>
            </a:r>
            <a:r>
              <a:rPr lang="de-DE" sz="1200" dirty="0">
                <a:solidFill>
                  <a:schemeClr val="accent6">
                    <a:lumMod val="40000"/>
                    <a:lumOff val="60000"/>
                  </a:schemeClr>
                </a:solidFill>
              </a:rPr>
              <a:t> </a:t>
            </a:r>
            <a:r>
              <a:rPr lang="de-DE" sz="1200" dirty="0" err="1">
                <a:solidFill>
                  <a:schemeClr val="accent6">
                    <a:lumMod val="40000"/>
                    <a:lumOff val="60000"/>
                  </a:schemeClr>
                </a:solidFill>
              </a:rPr>
              <a:t>the</a:t>
            </a:r>
            <a:r>
              <a:rPr lang="de-DE" sz="1200" dirty="0">
                <a:solidFill>
                  <a:schemeClr val="accent6">
                    <a:lumMod val="40000"/>
                    <a:lumOff val="60000"/>
                  </a:schemeClr>
                </a:solidFill>
              </a:rPr>
              <a:t> </a:t>
            </a:r>
            <a:r>
              <a:rPr lang="de-DE" sz="1200" dirty="0" err="1">
                <a:solidFill>
                  <a:schemeClr val="accent6">
                    <a:lumMod val="40000"/>
                    <a:lumOff val="60000"/>
                  </a:schemeClr>
                </a:solidFill>
              </a:rPr>
              <a:t>Object</a:t>
            </a:r>
            <a:r>
              <a:rPr lang="de-DE" sz="1200" dirty="0">
                <a:solidFill>
                  <a:schemeClr val="accent6">
                    <a:lumMod val="40000"/>
                    <a:lumOff val="60000"/>
                  </a:schemeClr>
                </a:solidFill>
              </a:rPr>
              <a:t> Designer</a:t>
            </a:r>
          </a:p>
          <a:p>
            <a:r>
              <a:rPr lang="de-DE" sz="1200" dirty="0">
                <a:solidFill>
                  <a:schemeClr val="accent6">
                    <a:lumMod val="40000"/>
                    <a:lumOff val="60000"/>
                  </a:schemeClr>
                </a:solidFill>
              </a:rPr>
              <a:t>„</a:t>
            </a:r>
            <a:r>
              <a:rPr lang="de-DE" sz="1200" dirty="0" err="1">
                <a:solidFill>
                  <a:schemeClr val="accent6">
                    <a:lumMod val="40000"/>
                    <a:lumOff val="60000"/>
                  </a:schemeClr>
                </a:solidFill>
              </a:rPr>
              <a:t>Purchase</a:t>
            </a:r>
            <a:r>
              <a:rPr lang="de-DE" sz="1200" dirty="0">
                <a:solidFill>
                  <a:schemeClr val="accent6">
                    <a:lumMod val="40000"/>
                    <a:lumOff val="60000"/>
                  </a:schemeClr>
                </a:solidFill>
              </a:rPr>
              <a:t> Header </a:t>
            </a:r>
            <a:r>
              <a:rPr lang="de-DE" sz="1200" dirty="0">
                <a:solidFill>
                  <a:schemeClr val="accent6">
                    <a:lumMod val="40000"/>
                    <a:lumOff val="60000"/>
                  </a:schemeClr>
                </a:solidFill>
                <a:sym typeface="Wingdings" panose="05000000000000000000" pitchFamily="2" charset="2"/>
              </a:rPr>
              <a:t> </a:t>
            </a:r>
            <a:r>
              <a:rPr lang="de-DE" sz="1200" dirty="0" err="1">
                <a:solidFill>
                  <a:schemeClr val="accent6">
                    <a:lumMod val="40000"/>
                    <a:lumOff val="60000"/>
                  </a:schemeClr>
                </a:solidFill>
                <a:sym typeface="Wingdings" panose="05000000000000000000" pitchFamily="2" charset="2"/>
              </a:rPr>
              <a:t>PurchaseHeader</a:t>
            </a:r>
            <a:r>
              <a:rPr lang="de-DE" sz="1200" dirty="0">
                <a:solidFill>
                  <a:schemeClr val="accent6">
                    <a:lumMod val="40000"/>
                    <a:lumOff val="60000"/>
                  </a:schemeClr>
                </a:solidFill>
                <a:sym typeface="Wingdings" panose="05000000000000000000" pitchFamily="2" charset="2"/>
              </a:rPr>
              <a:t>“</a:t>
            </a:r>
            <a:endParaRPr lang="en-GB" sz="1200" dirty="0">
              <a:solidFill>
                <a:schemeClr val="accent6">
                  <a:lumMod val="40000"/>
                  <a:lumOff val="60000"/>
                </a:schemeClr>
              </a:solidFill>
            </a:endParaRPr>
          </a:p>
        </p:txBody>
      </p:sp>
      <p:sp>
        <p:nvSpPr>
          <p:cNvPr id="30" name="Rechteck 29">
            <a:extLst>
              <a:ext uri="{FF2B5EF4-FFF2-40B4-BE49-F238E27FC236}">
                <a16:creationId xmlns:a16="http://schemas.microsoft.com/office/drawing/2014/main" id="{3557078A-6C7A-443E-AA64-E99EDC857922}"/>
              </a:ext>
            </a:extLst>
          </p:cNvPr>
          <p:cNvSpPr/>
          <p:nvPr/>
        </p:nvSpPr>
        <p:spPr>
          <a:xfrm>
            <a:off x="3051804" y="4069304"/>
            <a:ext cx="1447676" cy="61101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accent6">
                    <a:lumMod val="40000"/>
                    <a:lumOff val="60000"/>
                  </a:schemeClr>
                </a:solidFill>
              </a:rPr>
              <a:t>„</a:t>
            </a:r>
            <a:r>
              <a:rPr lang="de-DE" sz="1200" dirty="0" err="1">
                <a:solidFill>
                  <a:schemeClr val="accent6">
                    <a:lumMod val="40000"/>
                    <a:lumOff val="60000"/>
                  </a:schemeClr>
                </a:solidFill>
              </a:rPr>
              <a:t>abbreviated</a:t>
            </a:r>
            <a:r>
              <a:rPr lang="de-DE" sz="1200" dirty="0">
                <a:solidFill>
                  <a:schemeClr val="accent6">
                    <a:lumMod val="40000"/>
                    <a:lumOff val="60000"/>
                  </a:schemeClr>
                </a:solidFill>
              </a:rPr>
              <a:t>“</a:t>
            </a:r>
            <a:endParaRPr lang="en-GB" sz="1200" dirty="0">
              <a:solidFill>
                <a:schemeClr val="accent6">
                  <a:lumMod val="40000"/>
                  <a:lumOff val="60000"/>
                </a:schemeClr>
              </a:solidFill>
            </a:endParaRPr>
          </a:p>
        </p:txBody>
      </p:sp>
      <p:sp>
        <p:nvSpPr>
          <p:cNvPr id="31" name="Rechteck 30">
            <a:extLst>
              <a:ext uri="{FF2B5EF4-FFF2-40B4-BE49-F238E27FC236}">
                <a16:creationId xmlns:a16="http://schemas.microsoft.com/office/drawing/2014/main" id="{A3E55648-AC8F-478D-B94F-CCAC3BBAAFA2}"/>
              </a:ext>
            </a:extLst>
          </p:cNvPr>
          <p:cNvSpPr/>
          <p:nvPr/>
        </p:nvSpPr>
        <p:spPr>
          <a:xfrm>
            <a:off x="4601702" y="4713989"/>
            <a:ext cx="5910594" cy="30985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chemeClr val="accent6">
                    <a:lumMod val="40000"/>
                    <a:lumOff val="60000"/>
                  </a:schemeClr>
                </a:solidFill>
              </a:rPr>
              <a:t>[„“,“cc“];             „“ </a:t>
            </a:r>
            <a:r>
              <a:rPr lang="de-DE" sz="1200" dirty="0" err="1">
                <a:solidFill>
                  <a:schemeClr val="accent6">
                    <a:lumMod val="40000"/>
                    <a:lumOff val="60000"/>
                  </a:schemeClr>
                </a:solidFill>
              </a:rPr>
              <a:t>if</a:t>
            </a:r>
            <a:r>
              <a:rPr lang="de-DE" sz="1200" dirty="0">
                <a:solidFill>
                  <a:schemeClr val="accent6">
                    <a:lumMod val="40000"/>
                    <a:lumOff val="60000"/>
                  </a:schemeClr>
                </a:solidFill>
              </a:rPr>
              <a:t> </a:t>
            </a:r>
            <a:r>
              <a:rPr lang="de-DE" sz="1200" dirty="0" err="1">
                <a:solidFill>
                  <a:schemeClr val="accent6">
                    <a:lumMod val="40000"/>
                    <a:lumOff val="60000"/>
                  </a:schemeClr>
                </a:solidFill>
              </a:rPr>
              <a:t>Object</a:t>
            </a:r>
            <a:r>
              <a:rPr lang="de-DE" sz="1200" dirty="0">
                <a:solidFill>
                  <a:schemeClr val="accent6">
                    <a:lumMod val="40000"/>
                    <a:lumOff val="60000"/>
                  </a:schemeClr>
                </a:solidFill>
              </a:rPr>
              <a:t> </a:t>
            </a:r>
            <a:r>
              <a:rPr lang="de-DE" sz="1200" dirty="0" err="1">
                <a:solidFill>
                  <a:schemeClr val="accent6">
                    <a:lumMod val="40000"/>
                    <a:lumOff val="60000"/>
                  </a:schemeClr>
                </a:solidFill>
              </a:rPr>
              <a:t>is</a:t>
            </a:r>
            <a:r>
              <a:rPr lang="de-DE" sz="1200" dirty="0">
                <a:solidFill>
                  <a:schemeClr val="accent6">
                    <a:lumMod val="40000"/>
                    <a:lumOff val="60000"/>
                  </a:schemeClr>
                </a:solidFill>
              </a:rPr>
              <a:t> </a:t>
            </a:r>
            <a:r>
              <a:rPr lang="de-DE" sz="1200" dirty="0" err="1">
                <a:solidFill>
                  <a:schemeClr val="accent6">
                    <a:lumMod val="40000"/>
                    <a:lumOff val="60000"/>
                  </a:schemeClr>
                </a:solidFill>
              </a:rPr>
              <a:t>app</a:t>
            </a:r>
            <a:r>
              <a:rPr lang="de-DE" sz="1200" dirty="0">
                <a:solidFill>
                  <a:schemeClr val="accent6">
                    <a:lumMod val="40000"/>
                    <a:lumOff val="60000"/>
                  </a:schemeClr>
                </a:solidFill>
              </a:rPr>
              <a:t>-external         „cc“ </a:t>
            </a:r>
            <a:r>
              <a:rPr lang="de-DE" sz="1200" dirty="0" err="1">
                <a:solidFill>
                  <a:schemeClr val="accent6">
                    <a:lumMod val="40000"/>
                    <a:lumOff val="60000"/>
                  </a:schemeClr>
                </a:solidFill>
              </a:rPr>
              <a:t>if</a:t>
            </a:r>
            <a:r>
              <a:rPr lang="de-DE" sz="1200" dirty="0">
                <a:solidFill>
                  <a:schemeClr val="accent6">
                    <a:lumMod val="40000"/>
                    <a:lumOff val="60000"/>
                  </a:schemeClr>
                </a:solidFill>
              </a:rPr>
              <a:t> </a:t>
            </a:r>
            <a:r>
              <a:rPr lang="de-DE" sz="1200" dirty="0" err="1">
                <a:solidFill>
                  <a:schemeClr val="accent6">
                    <a:lumMod val="40000"/>
                    <a:lumOff val="60000"/>
                  </a:schemeClr>
                </a:solidFill>
              </a:rPr>
              <a:t>Object</a:t>
            </a:r>
            <a:r>
              <a:rPr lang="de-DE" sz="1200" dirty="0">
                <a:solidFill>
                  <a:schemeClr val="accent6">
                    <a:lumMod val="40000"/>
                    <a:lumOff val="60000"/>
                  </a:schemeClr>
                </a:solidFill>
              </a:rPr>
              <a:t> </a:t>
            </a:r>
            <a:r>
              <a:rPr lang="de-DE" sz="1200" dirty="0" err="1">
                <a:solidFill>
                  <a:schemeClr val="accent6">
                    <a:lumMod val="40000"/>
                    <a:lumOff val="60000"/>
                  </a:schemeClr>
                </a:solidFill>
              </a:rPr>
              <a:t>is</a:t>
            </a:r>
            <a:r>
              <a:rPr lang="de-DE" sz="1200" dirty="0">
                <a:solidFill>
                  <a:schemeClr val="accent6">
                    <a:lumMod val="40000"/>
                    <a:lumOff val="60000"/>
                  </a:schemeClr>
                </a:solidFill>
              </a:rPr>
              <a:t> </a:t>
            </a:r>
            <a:r>
              <a:rPr lang="de-DE" sz="1200" dirty="0" err="1">
                <a:solidFill>
                  <a:schemeClr val="accent6">
                    <a:lumMod val="40000"/>
                    <a:lumOff val="60000"/>
                  </a:schemeClr>
                </a:solidFill>
              </a:rPr>
              <a:t>app</a:t>
            </a:r>
            <a:r>
              <a:rPr lang="de-DE" sz="1200" dirty="0">
                <a:solidFill>
                  <a:schemeClr val="accent6">
                    <a:lumMod val="40000"/>
                    <a:lumOff val="60000"/>
                  </a:schemeClr>
                </a:solidFill>
              </a:rPr>
              <a:t> </a:t>
            </a:r>
            <a:r>
              <a:rPr lang="de-DE" sz="1200" dirty="0" err="1">
                <a:solidFill>
                  <a:schemeClr val="accent6">
                    <a:lumMod val="40000"/>
                    <a:lumOff val="60000"/>
                  </a:schemeClr>
                </a:solidFill>
              </a:rPr>
              <a:t>object</a:t>
            </a:r>
            <a:endParaRPr lang="de-DE" sz="1200" dirty="0">
              <a:solidFill>
                <a:schemeClr val="accent6">
                  <a:lumMod val="40000"/>
                  <a:lumOff val="60000"/>
                </a:schemeClr>
              </a:solidFill>
            </a:endParaRPr>
          </a:p>
        </p:txBody>
      </p:sp>
      <p:sp>
        <p:nvSpPr>
          <p:cNvPr id="32" name="Rechteck 31">
            <a:extLst>
              <a:ext uri="{FF2B5EF4-FFF2-40B4-BE49-F238E27FC236}">
                <a16:creationId xmlns:a16="http://schemas.microsoft.com/office/drawing/2014/main" id="{53998701-448D-489F-8A59-8480DC15106A}"/>
              </a:ext>
            </a:extLst>
          </p:cNvPr>
          <p:cNvSpPr/>
          <p:nvPr/>
        </p:nvSpPr>
        <p:spPr>
          <a:xfrm>
            <a:off x="3051804" y="4713989"/>
            <a:ext cx="1447676" cy="30985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accent6">
                    <a:lumMod val="40000"/>
                    <a:lumOff val="60000"/>
                  </a:schemeClr>
                </a:solidFill>
              </a:rPr>
              <a:t>Origin</a:t>
            </a:r>
            <a:endParaRPr lang="en-GB" sz="1200" dirty="0">
              <a:solidFill>
                <a:schemeClr val="accent6">
                  <a:lumMod val="40000"/>
                  <a:lumOff val="60000"/>
                </a:schemeClr>
              </a:solidFill>
            </a:endParaRPr>
          </a:p>
        </p:txBody>
      </p:sp>
      <p:sp>
        <p:nvSpPr>
          <p:cNvPr id="33" name="Rechteck 32">
            <a:extLst>
              <a:ext uri="{FF2B5EF4-FFF2-40B4-BE49-F238E27FC236}">
                <a16:creationId xmlns:a16="http://schemas.microsoft.com/office/drawing/2014/main" id="{6802081F-4175-4C85-BCA4-9E99FB51F1CF}"/>
              </a:ext>
            </a:extLst>
          </p:cNvPr>
          <p:cNvSpPr/>
          <p:nvPr/>
        </p:nvSpPr>
        <p:spPr>
          <a:xfrm>
            <a:off x="4601702" y="5807954"/>
            <a:ext cx="5910594" cy="30985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accent6">
                    <a:lumMod val="40000"/>
                    <a:lumOff val="60000"/>
                  </a:schemeClr>
                </a:solidFill>
              </a:rPr>
              <a:t>indicates in object names that the object extends a standard object.</a:t>
            </a:r>
            <a:endParaRPr lang="de-DE" sz="1200" dirty="0">
              <a:solidFill>
                <a:schemeClr val="accent6">
                  <a:lumMod val="40000"/>
                  <a:lumOff val="60000"/>
                </a:schemeClr>
              </a:solidFill>
            </a:endParaRPr>
          </a:p>
        </p:txBody>
      </p:sp>
      <p:sp>
        <p:nvSpPr>
          <p:cNvPr id="34" name="Rechteck 33">
            <a:extLst>
              <a:ext uri="{FF2B5EF4-FFF2-40B4-BE49-F238E27FC236}">
                <a16:creationId xmlns:a16="http://schemas.microsoft.com/office/drawing/2014/main" id="{B9AD485B-92E2-4DE3-B869-EF840714C7C8}"/>
              </a:ext>
            </a:extLst>
          </p:cNvPr>
          <p:cNvSpPr/>
          <p:nvPr/>
        </p:nvSpPr>
        <p:spPr>
          <a:xfrm>
            <a:off x="3051804" y="5807954"/>
            <a:ext cx="1447676" cy="30985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accent6">
                    <a:lumMod val="40000"/>
                    <a:lumOff val="60000"/>
                  </a:schemeClr>
                </a:solidFill>
              </a:rPr>
              <a:t>Appendix „+“</a:t>
            </a:r>
            <a:endParaRPr lang="en-GB" sz="1200" dirty="0">
              <a:solidFill>
                <a:schemeClr val="accent6">
                  <a:lumMod val="40000"/>
                  <a:lumOff val="60000"/>
                </a:schemeClr>
              </a:solidFill>
            </a:endParaRPr>
          </a:p>
        </p:txBody>
      </p:sp>
      <p:sp>
        <p:nvSpPr>
          <p:cNvPr id="35" name="Rechteck 34">
            <a:extLst>
              <a:ext uri="{FF2B5EF4-FFF2-40B4-BE49-F238E27FC236}">
                <a16:creationId xmlns:a16="http://schemas.microsoft.com/office/drawing/2014/main" id="{E4D463F0-8B91-4CEC-A73F-0FFAABDFF127}"/>
              </a:ext>
            </a:extLst>
          </p:cNvPr>
          <p:cNvSpPr/>
          <p:nvPr/>
        </p:nvSpPr>
        <p:spPr>
          <a:xfrm>
            <a:off x="4601702" y="5471883"/>
            <a:ext cx="5910594" cy="30985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accent6">
                    <a:lumMod val="40000"/>
                    <a:lumOff val="60000"/>
                  </a:schemeClr>
                </a:solidFill>
              </a:rPr>
              <a:t>Used for Object CUs only: indicates the type of the related object [T, P, R, X, C, …]</a:t>
            </a:r>
            <a:endParaRPr lang="de-DE" sz="1200" dirty="0">
              <a:solidFill>
                <a:schemeClr val="accent6">
                  <a:lumMod val="40000"/>
                  <a:lumOff val="60000"/>
                </a:schemeClr>
              </a:solidFill>
            </a:endParaRPr>
          </a:p>
        </p:txBody>
      </p:sp>
      <p:sp>
        <p:nvSpPr>
          <p:cNvPr id="36" name="Rechteck 35">
            <a:extLst>
              <a:ext uri="{FF2B5EF4-FFF2-40B4-BE49-F238E27FC236}">
                <a16:creationId xmlns:a16="http://schemas.microsoft.com/office/drawing/2014/main" id="{F2C895EF-72C1-40E3-84E6-7A74C97D1E74}"/>
              </a:ext>
            </a:extLst>
          </p:cNvPr>
          <p:cNvSpPr/>
          <p:nvPr/>
        </p:nvSpPr>
        <p:spPr>
          <a:xfrm>
            <a:off x="3051804" y="5471883"/>
            <a:ext cx="1447676" cy="30985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accent6">
                    <a:lumMod val="40000"/>
                    <a:lumOff val="60000"/>
                  </a:schemeClr>
                </a:solidFill>
              </a:rPr>
              <a:t>„Agent Type“</a:t>
            </a:r>
            <a:endParaRPr lang="en-GB" sz="1200" dirty="0">
              <a:solidFill>
                <a:schemeClr val="accent6">
                  <a:lumMod val="40000"/>
                  <a:lumOff val="60000"/>
                </a:schemeClr>
              </a:solidFill>
            </a:endParaRPr>
          </a:p>
        </p:txBody>
      </p:sp>
      <p:sp>
        <p:nvSpPr>
          <p:cNvPr id="37" name="Rechteck 36">
            <a:extLst>
              <a:ext uri="{FF2B5EF4-FFF2-40B4-BE49-F238E27FC236}">
                <a16:creationId xmlns:a16="http://schemas.microsoft.com/office/drawing/2014/main" id="{3D134696-B53D-44DC-B8A3-8F4F121D604E}"/>
              </a:ext>
            </a:extLst>
          </p:cNvPr>
          <p:cNvSpPr/>
          <p:nvPr/>
        </p:nvSpPr>
        <p:spPr>
          <a:xfrm>
            <a:off x="4601702" y="3557467"/>
            <a:ext cx="5910594" cy="48094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chemeClr val="accent6">
                    <a:lumMod val="40000"/>
                    <a:lumOff val="60000"/>
                  </a:schemeClr>
                </a:solidFill>
              </a:rPr>
              <a:t>denotes</a:t>
            </a:r>
            <a:r>
              <a:rPr lang="de-DE" sz="1200" dirty="0">
                <a:solidFill>
                  <a:schemeClr val="accent6">
                    <a:lumMod val="40000"/>
                    <a:lumOff val="60000"/>
                  </a:schemeClr>
                </a:solidFill>
              </a:rPr>
              <a:t> </a:t>
            </a:r>
            <a:r>
              <a:rPr lang="de-DE" sz="1200" dirty="0" err="1">
                <a:solidFill>
                  <a:schemeClr val="accent6">
                    <a:lumMod val="40000"/>
                    <a:lumOff val="60000"/>
                  </a:schemeClr>
                </a:solidFill>
              </a:rPr>
              <a:t>the</a:t>
            </a:r>
            <a:r>
              <a:rPr lang="de-DE" sz="1200" dirty="0">
                <a:solidFill>
                  <a:schemeClr val="accent6">
                    <a:lumMod val="40000"/>
                    <a:lumOff val="60000"/>
                  </a:schemeClr>
                </a:solidFill>
              </a:rPr>
              <a:t> </a:t>
            </a:r>
            <a:r>
              <a:rPr lang="de-DE" sz="1200" dirty="0" err="1">
                <a:solidFill>
                  <a:schemeClr val="accent6">
                    <a:lumMod val="40000"/>
                    <a:lumOff val="60000"/>
                  </a:schemeClr>
                </a:solidFill>
              </a:rPr>
              <a:t>Object</a:t>
            </a:r>
            <a:r>
              <a:rPr lang="de-DE" sz="1200" dirty="0">
                <a:solidFill>
                  <a:schemeClr val="accent6">
                    <a:lumMod val="40000"/>
                    <a:lumOff val="60000"/>
                  </a:schemeClr>
                </a:solidFill>
              </a:rPr>
              <a:t> Type </a:t>
            </a:r>
            <a:r>
              <a:rPr lang="de-DE" sz="1200" dirty="0" err="1">
                <a:solidFill>
                  <a:schemeClr val="accent6">
                    <a:lumMod val="40000"/>
                    <a:lumOff val="60000"/>
                  </a:schemeClr>
                </a:solidFill>
              </a:rPr>
              <a:t>of</a:t>
            </a:r>
            <a:r>
              <a:rPr lang="de-DE" sz="1200" dirty="0">
                <a:solidFill>
                  <a:schemeClr val="accent6">
                    <a:lumMod val="40000"/>
                    <a:lumOff val="60000"/>
                  </a:schemeClr>
                </a:solidFill>
              </a:rPr>
              <a:t> </a:t>
            </a:r>
            <a:r>
              <a:rPr lang="de-DE" sz="1200" dirty="0" err="1">
                <a:solidFill>
                  <a:schemeClr val="accent6">
                    <a:lumMod val="40000"/>
                    <a:lumOff val="60000"/>
                  </a:schemeClr>
                </a:solidFill>
              </a:rPr>
              <a:t>the</a:t>
            </a:r>
            <a:r>
              <a:rPr lang="de-DE" sz="1200" dirty="0">
                <a:solidFill>
                  <a:schemeClr val="accent6">
                    <a:lumMod val="40000"/>
                    <a:lumOff val="60000"/>
                  </a:schemeClr>
                </a:solidFill>
              </a:rPr>
              <a:t> source </a:t>
            </a:r>
            <a:r>
              <a:rPr lang="de-DE" sz="1200" dirty="0" err="1">
                <a:solidFill>
                  <a:schemeClr val="accent6">
                    <a:lumMod val="40000"/>
                    <a:lumOff val="60000"/>
                  </a:schemeClr>
                </a:solidFill>
              </a:rPr>
              <a:t>Object</a:t>
            </a:r>
            <a:endParaRPr lang="de-DE" sz="1200" dirty="0">
              <a:solidFill>
                <a:schemeClr val="accent6">
                  <a:lumMod val="40000"/>
                  <a:lumOff val="60000"/>
                </a:schemeClr>
              </a:solidFill>
            </a:endParaRPr>
          </a:p>
          <a:p>
            <a:r>
              <a:rPr lang="de-DE" sz="1200" dirty="0" err="1">
                <a:solidFill>
                  <a:schemeClr val="accent6">
                    <a:lumMod val="40000"/>
                    <a:lumOff val="60000"/>
                  </a:schemeClr>
                </a:solidFill>
              </a:rPr>
              <a:t>could</a:t>
            </a:r>
            <a:r>
              <a:rPr lang="de-DE" sz="1200" dirty="0">
                <a:solidFill>
                  <a:schemeClr val="accent6">
                    <a:lumMod val="40000"/>
                    <a:lumOff val="60000"/>
                  </a:schemeClr>
                </a:solidFill>
              </a:rPr>
              <a:t> </a:t>
            </a:r>
            <a:r>
              <a:rPr lang="de-DE" sz="1200" dirty="0" err="1">
                <a:solidFill>
                  <a:schemeClr val="accent6">
                    <a:lumMod val="40000"/>
                    <a:lumOff val="60000"/>
                  </a:schemeClr>
                </a:solidFill>
              </a:rPr>
              <a:t>be</a:t>
            </a:r>
            <a:r>
              <a:rPr lang="de-DE" sz="1200" dirty="0">
                <a:solidFill>
                  <a:schemeClr val="accent6">
                    <a:lumMod val="40000"/>
                    <a:lumOff val="60000"/>
                  </a:schemeClr>
                </a:solidFill>
              </a:rPr>
              <a:t> TAB, PAG, REP, COD, …</a:t>
            </a:r>
            <a:endParaRPr lang="en-GB" sz="1200" dirty="0">
              <a:solidFill>
                <a:schemeClr val="accent6">
                  <a:lumMod val="40000"/>
                  <a:lumOff val="60000"/>
                </a:schemeClr>
              </a:solidFill>
            </a:endParaRPr>
          </a:p>
        </p:txBody>
      </p:sp>
      <p:sp>
        <p:nvSpPr>
          <p:cNvPr id="38" name="Rechteck 37">
            <a:extLst>
              <a:ext uri="{FF2B5EF4-FFF2-40B4-BE49-F238E27FC236}">
                <a16:creationId xmlns:a16="http://schemas.microsoft.com/office/drawing/2014/main" id="{CC55D6DA-3698-4E56-BB9D-4F0D1D0BF5A9}"/>
              </a:ext>
            </a:extLst>
          </p:cNvPr>
          <p:cNvSpPr/>
          <p:nvPr/>
        </p:nvSpPr>
        <p:spPr>
          <a:xfrm>
            <a:off x="3051804" y="3557467"/>
            <a:ext cx="1447676" cy="48094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accent6">
                    <a:lumMod val="40000"/>
                    <a:lumOff val="60000"/>
                  </a:schemeClr>
                </a:solidFill>
              </a:rPr>
              <a:t>Type</a:t>
            </a:r>
            <a:endParaRPr lang="en-GB" sz="1200" dirty="0">
              <a:solidFill>
                <a:schemeClr val="accent6">
                  <a:lumMod val="40000"/>
                  <a:lumOff val="60000"/>
                </a:schemeClr>
              </a:solidFill>
            </a:endParaRPr>
          </a:p>
        </p:txBody>
      </p:sp>
      <p:sp>
        <p:nvSpPr>
          <p:cNvPr id="40" name="Rechteck 39">
            <a:extLst>
              <a:ext uri="{FF2B5EF4-FFF2-40B4-BE49-F238E27FC236}">
                <a16:creationId xmlns:a16="http://schemas.microsoft.com/office/drawing/2014/main" id="{A9901918-5812-4E0C-BCBC-FDBE8FA68A1D}"/>
              </a:ext>
            </a:extLst>
          </p:cNvPr>
          <p:cNvSpPr/>
          <p:nvPr/>
        </p:nvSpPr>
        <p:spPr>
          <a:xfrm>
            <a:off x="4601702" y="5065597"/>
            <a:ext cx="5910025" cy="36512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chemeClr val="accent6">
                    <a:lumMod val="40000"/>
                    <a:lumOff val="60000"/>
                  </a:schemeClr>
                </a:solidFill>
              </a:rPr>
              <a:t>If</a:t>
            </a:r>
            <a:r>
              <a:rPr lang="de-DE" sz="1200" dirty="0">
                <a:solidFill>
                  <a:schemeClr val="accent6">
                    <a:lumMod val="40000"/>
                    <a:lumOff val="60000"/>
                  </a:schemeClr>
                </a:solidFill>
              </a:rPr>
              <a:t> CU </a:t>
            </a:r>
            <a:r>
              <a:rPr lang="de-DE" sz="1200" dirty="0" err="1">
                <a:solidFill>
                  <a:schemeClr val="accent6">
                    <a:lumMod val="40000"/>
                    <a:lumOff val="60000"/>
                  </a:schemeClr>
                </a:solidFill>
              </a:rPr>
              <a:t>is</a:t>
            </a:r>
            <a:r>
              <a:rPr lang="de-DE" sz="1200" dirty="0">
                <a:solidFill>
                  <a:schemeClr val="accent6">
                    <a:lumMod val="40000"/>
                    <a:lumOff val="60000"/>
                  </a:schemeClr>
                </a:solidFill>
              </a:rPr>
              <a:t> an </a:t>
            </a:r>
            <a:r>
              <a:rPr lang="de-DE" sz="1200" dirty="0" err="1">
                <a:solidFill>
                  <a:srgbClr val="FF0000"/>
                </a:solidFill>
              </a:rPr>
              <a:t>Object</a:t>
            </a:r>
            <a:r>
              <a:rPr lang="de-DE" sz="1200" dirty="0">
                <a:solidFill>
                  <a:schemeClr val="accent6">
                    <a:lumMod val="40000"/>
                    <a:lumOff val="60000"/>
                  </a:schemeClr>
                </a:solidFill>
              </a:rPr>
              <a:t> Codeunits, </a:t>
            </a:r>
            <a:r>
              <a:rPr lang="de-DE" sz="1200" dirty="0" err="1">
                <a:solidFill>
                  <a:schemeClr val="accent6">
                    <a:lumMod val="40000"/>
                    <a:lumOff val="60000"/>
                  </a:schemeClr>
                </a:solidFill>
              </a:rPr>
              <a:t>else</a:t>
            </a:r>
            <a:r>
              <a:rPr lang="de-DE" sz="1200" dirty="0">
                <a:solidFill>
                  <a:schemeClr val="accent6">
                    <a:lumMod val="40000"/>
                    <a:lumOff val="60000"/>
                  </a:schemeClr>
                </a:solidFill>
              </a:rPr>
              <a:t> </a:t>
            </a:r>
            <a:r>
              <a:rPr lang="de-DE" sz="1200" dirty="0" err="1">
                <a:solidFill>
                  <a:schemeClr val="accent6">
                    <a:lumMod val="40000"/>
                    <a:lumOff val="60000"/>
                  </a:schemeClr>
                </a:solidFill>
              </a:rPr>
              <a:t>empty</a:t>
            </a:r>
            <a:endParaRPr lang="en-GB" sz="1200" dirty="0">
              <a:solidFill>
                <a:schemeClr val="accent6">
                  <a:lumMod val="40000"/>
                  <a:lumOff val="60000"/>
                </a:schemeClr>
              </a:solidFill>
            </a:endParaRPr>
          </a:p>
        </p:txBody>
      </p:sp>
      <p:sp>
        <p:nvSpPr>
          <p:cNvPr id="41" name="Rechteck 40">
            <a:extLst>
              <a:ext uri="{FF2B5EF4-FFF2-40B4-BE49-F238E27FC236}">
                <a16:creationId xmlns:a16="http://schemas.microsoft.com/office/drawing/2014/main" id="{3F367F5B-5F0D-4EB2-998B-DD44FE227AC2}"/>
              </a:ext>
            </a:extLst>
          </p:cNvPr>
          <p:cNvSpPr/>
          <p:nvPr/>
        </p:nvSpPr>
        <p:spPr>
          <a:xfrm>
            <a:off x="3051804" y="5065597"/>
            <a:ext cx="1447676" cy="365125"/>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accent6">
                    <a:lumMod val="40000"/>
                    <a:lumOff val="60000"/>
                  </a:schemeClr>
                </a:solidFill>
              </a:rPr>
              <a:t>[.&lt;</a:t>
            </a:r>
            <a:r>
              <a:rPr lang="de-DE" sz="1200" dirty="0" err="1">
                <a:solidFill>
                  <a:schemeClr val="accent6">
                    <a:lumMod val="40000"/>
                    <a:lumOff val="60000"/>
                  </a:schemeClr>
                </a:solidFill>
              </a:rPr>
              <a:t>subtype</a:t>
            </a:r>
            <a:r>
              <a:rPr lang="de-DE" sz="1200" dirty="0">
                <a:solidFill>
                  <a:schemeClr val="accent6">
                    <a:lumMod val="40000"/>
                    <a:lumOff val="60000"/>
                  </a:schemeClr>
                </a:solidFill>
              </a:rPr>
              <a:t>&gt;]</a:t>
            </a:r>
            <a:endParaRPr lang="en-GB" sz="1200" dirty="0">
              <a:solidFill>
                <a:schemeClr val="accent6">
                  <a:lumMod val="40000"/>
                  <a:lumOff val="60000"/>
                </a:schemeClr>
              </a:solidFill>
            </a:endParaRPr>
          </a:p>
        </p:txBody>
      </p:sp>
    </p:spTree>
    <p:extLst>
      <p:ext uri="{BB962C8B-B14F-4D97-AF65-F5344CB8AC3E}">
        <p14:creationId xmlns:p14="http://schemas.microsoft.com/office/powerpoint/2010/main" val="164715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40" grpId="0" animBg="1"/>
      <p:bldP spid="4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a:t>
            </a:r>
            <a:r>
              <a:rPr lang="en-GB" dirty="0" err="1">
                <a:solidFill>
                  <a:schemeClr val="bg2"/>
                </a:solidFill>
              </a:rPr>
              <a:t>Codeunits</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75</a:t>
            </a:fld>
            <a:endParaRPr lang="de-DE"/>
          </a:p>
        </p:txBody>
      </p:sp>
      <p:sp>
        <p:nvSpPr>
          <p:cNvPr id="39" name="Textplatzhalter 11">
            <a:extLst>
              <a:ext uri="{FF2B5EF4-FFF2-40B4-BE49-F238E27FC236}">
                <a16:creationId xmlns:a16="http://schemas.microsoft.com/office/drawing/2014/main" id="{FB3A5309-06A6-4B76-B65A-19440AEE24E7}"/>
              </a:ext>
            </a:extLst>
          </p:cNvPr>
          <p:cNvSpPr txBox="1">
            <a:spLocks/>
          </p:cNvSpPr>
          <p:nvPr/>
        </p:nvSpPr>
        <p:spPr>
          <a:xfrm>
            <a:off x="359999" y="1382386"/>
            <a:ext cx="11466000" cy="2031324"/>
          </a:xfrm>
          <a:prstGeom prst="rect">
            <a:avLst/>
          </a:prstGeom>
          <a:noFill/>
          <a:ln w="12700">
            <a:noFill/>
            <a:miter lim="800000"/>
          </a:ln>
        </p:spPr>
        <p:txBody>
          <a:bodyPr vert="horz" lIns="0" tIns="0" rIns="0" bIns="0" rtlCol="0">
            <a:noAutofit/>
          </a:bodyPr>
          <a:lstStyle>
            <a:lvl1pPr marL="228600" indent="-228600" algn="l" defTabSz="914400" rtl="0" eaLnBrk="1" latinLnBrk="0" hangingPunct="1">
              <a:lnSpc>
                <a:spcPct val="100000"/>
              </a:lnSpc>
              <a:spcBef>
                <a:spcPts val="1000"/>
              </a:spcBef>
              <a:buClr>
                <a:srgbClr val="F5A748"/>
              </a:buClr>
              <a:buSzPct val="100000"/>
              <a:buFontTx/>
              <a:buBlip>
                <a:blip r:embed="rId2"/>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3"/>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dirty="0" err="1"/>
              <a:t>Examples</a:t>
            </a:r>
            <a:endParaRPr lang="de-DE" dirty="0"/>
          </a:p>
          <a:p>
            <a:pPr marL="914400" lvl="2" indent="0">
              <a:buNone/>
            </a:pPr>
            <a:r>
              <a:rPr lang="de-DE" dirty="0"/>
              <a:t>			</a:t>
            </a:r>
            <a:r>
              <a:rPr lang="de-DE" dirty="0" err="1"/>
              <a:t>Object</a:t>
            </a:r>
            <a:r>
              <a:rPr lang="de-DE" dirty="0"/>
              <a:t> Name	</a:t>
            </a:r>
            <a:r>
              <a:rPr lang="de-DE" dirty="0" err="1"/>
              <a:t>Object</a:t>
            </a:r>
            <a:r>
              <a:rPr lang="de-DE" dirty="0"/>
              <a:t> File			</a:t>
            </a:r>
            <a:r>
              <a:rPr lang="de-DE" dirty="0" err="1"/>
              <a:t>Object</a:t>
            </a:r>
            <a:r>
              <a:rPr lang="de-DE" dirty="0"/>
              <a:t> Folder</a:t>
            </a:r>
          </a:p>
          <a:p>
            <a:pPr lvl="2"/>
            <a:r>
              <a:rPr lang="de-DE" dirty="0" err="1"/>
              <a:t>Object</a:t>
            </a:r>
            <a:r>
              <a:rPr lang="de-DE" dirty="0"/>
              <a:t> CU </a:t>
            </a:r>
            <a:r>
              <a:rPr lang="de-DE" dirty="0" err="1"/>
              <a:t>of</a:t>
            </a:r>
            <a:r>
              <a:rPr lang="de-DE" dirty="0"/>
              <a:t> Table „Item“	„CCO T Item +“	TAB.Item.code.al		</a:t>
            </a:r>
            <a:r>
              <a:rPr lang="de-DE" dirty="0" err="1"/>
              <a:t>TAB.Item</a:t>
            </a:r>
            <a:endParaRPr lang="de-DE" dirty="0"/>
          </a:p>
          <a:p>
            <a:pPr lvl="2"/>
            <a:r>
              <a:rPr lang="de-DE" dirty="0" err="1"/>
              <a:t>Object</a:t>
            </a:r>
            <a:r>
              <a:rPr lang="de-DE" dirty="0"/>
              <a:t> CU </a:t>
            </a:r>
            <a:r>
              <a:rPr lang="de-DE" dirty="0" err="1"/>
              <a:t>of</a:t>
            </a:r>
            <a:r>
              <a:rPr lang="de-DE" dirty="0"/>
              <a:t> Page „Item Card“	„CCO P Item Card +“	PAG.ItemCard.code.al		</a:t>
            </a:r>
            <a:r>
              <a:rPr lang="de-DE" dirty="0" err="1"/>
              <a:t>PAG.ItemCard</a:t>
            </a:r>
            <a:endParaRPr lang="de-DE" dirty="0"/>
          </a:p>
          <a:p>
            <a:pPr lvl="2"/>
            <a:r>
              <a:rPr lang="de-DE" dirty="0" err="1"/>
              <a:t>Object</a:t>
            </a:r>
            <a:r>
              <a:rPr lang="de-DE" dirty="0"/>
              <a:t> CU </a:t>
            </a:r>
            <a:r>
              <a:rPr lang="de-DE" dirty="0" err="1"/>
              <a:t>of</a:t>
            </a:r>
            <a:r>
              <a:rPr lang="de-DE" dirty="0"/>
              <a:t> „New APP Table“	„CCO T New App Table“	TAB.NewAppTable.code.al	</a:t>
            </a:r>
            <a:r>
              <a:rPr lang="de-DE" dirty="0" err="1"/>
              <a:t>TAB.NewAppTab</a:t>
            </a:r>
            <a:endParaRPr lang="de-DE" dirty="0"/>
          </a:p>
          <a:p>
            <a:pPr lvl="2"/>
            <a:r>
              <a:rPr lang="de-DE" dirty="0" err="1"/>
              <a:t>Object</a:t>
            </a:r>
            <a:r>
              <a:rPr lang="de-DE" dirty="0"/>
              <a:t> CU </a:t>
            </a:r>
            <a:r>
              <a:rPr lang="de-DE" dirty="0" err="1"/>
              <a:t>of</a:t>
            </a:r>
            <a:r>
              <a:rPr lang="de-DE" dirty="0"/>
              <a:t> CU 90 „</a:t>
            </a:r>
            <a:r>
              <a:rPr lang="de-DE" dirty="0" err="1"/>
              <a:t>Purch</a:t>
            </a:r>
            <a:r>
              <a:rPr lang="de-DE" dirty="0"/>
              <a:t>.-Post“	„CCO C </a:t>
            </a:r>
            <a:r>
              <a:rPr lang="de-DE" dirty="0" err="1"/>
              <a:t>Purch</a:t>
            </a:r>
            <a:r>
              <a:rPr lang="de-DE" dirty="0"/>
              <a:t>.-Post +“	COD.PurchPost.code.al		</a:t>
            </a:r>
            <a:r>
              <a:rPr lang="de-DE" dirty="0" err="1"/>
              <a:t>COD.PurchPost</a:t>
            </a:r>
            <a:endParaRPr lang="de-DE" dirty="0"/>
          </a:p>
          <a:p>
            <a:pPr lvl="2"/>
            <a:r>
              <a:rPr lang="de-DE" dirty="0"/>
              <a:t>New „App Library“ Codeunit	„CCO App Library	COD.AppLibrary.al		</a:t>
            </a:r>
            <a:r>
              <a:rPr lang="de-DE" dirty="0" err="1"/>
              <a:t>COD.AppLibrary</a:t>
            </a:r>
            <a:endParaRPr lang="de-DE" dirty="0"/>
          </a:p>
          <a:p>
            <a:pPr marL="0" indent="0">
              <a:buNone/>
            </a:pPr>
            <a:endParaRPr lang="de-DE" dirty="0"/>
          </a:p>
        </p:txBody>
      </p:sp>
      <p:pic>
        <p:nvPicPr>
          <p:cNvPr id="6" name="Grafik 5">
            <a:extLst>
              <a:ext uri="{FF2B5EF4-FFF2-40B4-BE49-F238E27FC236}">
                <a16:creationId xmlns:a16="http://schemas.microsoft.com/office/drawing/2014/main" id="{02886BBF-930A-4780-9307-356AEF540EDA}"/>
              </a:ext>
            </a:extLst>
          </p:cNvPr>
          <p:cNvPicPr>
            <a:picLocks noChangeAspect="1"/>
          </p:cNvPicPr>
          <p:nvPr/>
        </p:nvPicPr>
        <p:blipFill>
          <a:blip r:embed="rId4"/>
          <a:stretch>
            <a:fillRect/>
          </a:stretch>
        </p:blipFill>
        <p:spPr>
          <a:xfrm>
            <a:off x="1415143" y="3574345"/>
            <a:ext cx="7761514" cy="2886936"/>
          </a:xfrm>
          <a:prstGeom prst="rect">
            <a:avLst/>
          </a:prstGeom>
        </p:spPr>
      </p:pic>
    </p:spTree>
    <p:extLst>
      <p:ext uri="{BB962C8B-B14F-4D97-AF65-F5344CB8AC3E}">
        <p14:creationId xmlns:p14="http://schemas.microsoft.com/office/powerpoint/2010/main" val="32927276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19EEE04-21C1-4FB3-BCA4-4081703DA885}"/>
              </a:ext>
            </a:extLst>
          </p:cNvPr>
          <p:cNvSpPr>
            <a:spLocks noGrp="1"/>
          </p:cNvSpPr>
          <p:nvPr>
            <p:ph type="body" sz="quarter" idx="10"/>
          </p:nvPr>
        </p:nvSpPr>
        <p:spPr>
          <a:xfrm>
            <a:off x="359999" y="1275409"/>
            <a:ext cx="5104630" cy="2923152"/>
          </a:xfrm>
        </p:spPr>
        <p:txBody>
          <a:bodyPr/>
          <a:lstStyle/>
          <a:p>
            <a:r>
              <a:rPr lang="de-DE" dirty="0" err="1"/>
              <a:t>Structure</a:t>
            </a:r>
            <a:endParaRPr lang="de-DE" dirty="0"/>
          </a:p>
          <a:p>
            <a:pPr marL="457200" lvl="1" indent="0">
              <a:buNone/>
            </a:pPr>
            <a:r>
              <a:rPr lang="de-DE" i="1" dirty="0"/>
              <a:t>Codeunit &lt;ID&gt; "&lt;Name&gt;"</a:t>
            </a:r>
            <a:endParaRPr lang="de-DE" dirty="0"/>
          </a:p>
          <a:p>
            <a:pPr marL="457200" lvl="1" indent="0">
              <a:buNone/>
            </a:pPr>
            <a:r>
              <a:rPr lang="de-DE" i="1" dirty="0"/>
              <a:t>{</a:t>
            </a:r>
            <a:endParaRPr lang="de-DE"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r>
              <a:rPr lang="de-DE" i="1" dirty="0"/>
              <a:t>}</a:t>
            </a:r>
            <a:endParaRPr lang="de-DE" dirty="0"/>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a:t>
            </a:r>
            <a:r>
              <a:rPr lang="en-GB" dirty="0" err="1">
                <a:solidFill>
                  <a:schemeClr val="bg2"/>
                </a:solidFill>
              </a:rPr>
              <a:t>Codeunits</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a:t> </a:t>
            </a:r>
            <a:fld id="{F0389FF0-EA6C-204E-82DF-16D97CC1B00E}" type="slidenum">
              <a:rPr lang="de-DE" smtClean="0"/>
              <a:pPr/>
              <a:t>76</a:t>
            </a:fld>
            <a:endParaRPr lang="de-DE"/>
          </a:p>
        </p:txBody>
      </p:sp>
      <p:sp>
        <p:nvSpPr>
          <p:cNvPr id="16" name="Rechteck 15">
            <a:extLst>
              <a:ext uri="{FF2B5EF4-FFF2-40B4-BE49-F238E27FC236}">
                <a16:creationId xmlns:a16="http://schemas.microsoft.com/office/drawing/2014/main" id="{0724F08D-804E-4477-9BEB-F66CE2A0397C}"/>
              </a:ext>
            </a:extLst>
          </p:cNvPr>
          <p:cNvSpPr/>
          <p:nvPr/>
        </p:nvSpPr>
        <p:spPr>
          <a:xfrm>
            <a:off x="6109497" y="2512923"/>
            <a:ext cx="45719" cy="73230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hteck 16">
            <a:extLst>
              <a:ext uri="{FF2B5EF4-FFF2-40B4-BE49-F238E27FC236}">
                <a16:creationId xmlns:a16="http://schemas.microsoft.com/office/drawing/2014/main" id="{1DF43851-4A06-41F2-8864-204AAFF907A0}"/>
              </a:ext>
            </a:extLst>
          </p:cNvPr>
          <p:cNvSpPr/>
          <p:nvPr/>
        </p:nvSpPr>
        <p:spPr>
          <a:xfrm>
            <a:off x="6104808" y="2079171"/>
            <a:ext cx="45719" cy="316974"/>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8E235EF7-4046-49C3-BE4F-3431DFDF29D4}"/>
              </a:ext>
            </a:extLst>
          </p:cNvPr>
          <p:cNvSpPr/>
          <p:nvPr/>
        </p:nvSpPr>
        <p:spPr>
          <a:xfrm>
            <a:off x="6104711" y="3377581"/>
            <a:ext cx="45719" cy="631712"/>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hteck 18">
            <a:extLst>
              <a:ext uri="{FF2B5EF4-FFF2-40B4-BE49-F238E27FC236}">
                <a16:creationId xmlns:a16="http://schemas.microsoft.com/office/drawing/2014/main" id="{959224EB-3696-4D79-9FEE-CFC158BA2593}"/>
              </a:ext>
            </a:extLst>
          </p:cNvPr>
          <p:cNvSpPr/>
          <p:nvPr/>
        </p:nvSpPr>
        <p:spPr>
          <a:xfrm flipH="1">
            <a:off x="6109498" y="4201938"/>
            <a:ext cx="45719" cy="218449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hteck 19">
            <a:extLst>
              <a:ext uri="{FF2B5EF4-FFF2-40B4-BE49-F238E27FC236}">
                <a16:creationId xmlns:a16="http://schemas.microsoft.com/office/drawing/2014/main" id="{6E25C2D9-6542-4F03-9526-625986E70F04}"/>
              </a:ext>
            </a:extLst>
          </p:cNvPr>
          <p:cNvSpPr/>
          <p:nvPr/>
        </p:nvSpPr>
        <p:spPr>
          <a:xfrm>
            <a:off x="1186542" y="2155376"/>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[Properties]</a:t>
            </a:r>
            <a:endParaRPr lang="en-GB" sz="1600" dirty="0">
              <a:solidFill>
                <a:schemeClr val="accent5">
                  <a:lumMod val="60000"/>
                  <a:lumOff val="40000"/>
                </a:schemeClr>
              </a:solidFill>
            </a:endParaRPr>
          </a:p>
        </p:txBody>
      </p:sp>
      <p:sp>
        <p:nvSpPr>
          <p:cNvPr id="21" name="Rechteck 20">
            <a:extLst>
              <a:ext uri="{FF2B5EF4-FFF2-40B4-BE49-F238E27FC236}">
                <a16:creationId xmlns:a16="http://schemas.microsoft.com/office/drawing/2014/main" id="{E2E1E5C5-46FE-4405-80D2-4BE7CC8D541D}"/>
              </a:ext>
            </a:extLst>
          </p:cNvPr>
          <p:cNvSpPr/>
          <p:nvPr/>
        </p:nvSpPr>
        <p:spPr>
          <a:xfrm>
            <a:off x="1186542" y="2492827"/>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[Variables]</a:t>
            </a:r>
            <a:endParaRPr lang="en-GB" sz="1600" dirty="0">
              <a:solidFill>
                <a:schemeClr val="accent5">
                  <a:lumMod val="60000"/>
                  <a:lumOff val="40000"/>
                </a:schemeClr>
              </a:solidFill>
            </a:endParaRPr>
          </a:p>
        </p:txBody>
      </p:sp>
      <p:sp>
        <p:nvSpPr>
          <p:cNvPr id="22" name="Rechteck 21">
            <a:extLst>
              <a:ext uri="{FF2B5EF4-FFF2-40B4-BE49-F238E27FC236}">
                <a16:creationId xmlns:a16="http://schemas.microsoft.com/office/drawing/2014/main" id="{4C362058-0844-4EC1-90CB-1718A7A261E1}"/>
              </a:ext>
            </a:extLst>
          </p:cNvPr>
          <p:cNvSpPr/>
          <p:nvPr/>
        </p:nvSpPr>
        <p:spPr>
          <a:xfrm>
            <a:off x="1186542" y="2830278"/>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[Triggers]</a:t>
            </a:r>
            <a:endParaRPr lang="en-GB" sz="1600" dirty="0">
              <a:solidFill>
                <a:schemeClr val="accent5">
                  <a:lumMod val="60000"/>
                  <a:lumOff val="40000"/>
                </a:schemeClr>
              </a:solidFill>
            </a:endParaRPr>
          </a:p>
        </p:txBody>
      </p:sp>
      <p:sp>
        <p:nvSpPr>
          <p:cNvPr id="23" name="Rechteck 22">
            <a:extLst>
              <a:ext uri="{FF2B5EF4-FFF2-40B4-BE49-F238E27FC236}">
                <a16:creationId xmlns:a16="http://schemas.microsoft.com/office/drawing/2014/main" id="{A06F8D84-0ED7-4DC1-8AF1-4DEA904DE79C}"/>
              </a:ext>
            </a:extLst>
          </p:cNvPr>
          <p:cNvSpPr/>
          <p:nvPr/>
        </p:nvSpPr>
        <p:spPr>
          <a:xfrm>
            <a:off x="1186542" y="3167729"/>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a:t>
            </a:r>
            <a:r>
              <a:rPr lang="de-DE" sz="1600" i="1" dirty="0" err="1">
                <a:solidFill>
                  <a:schemeClr val="accent5">
                    <a:lumMod val="60000"/>
                    <a:lumOff val="40000"/>
                  </a:schemeClr>
                </a:solidFill>
              </a:rPr>
              <a:t>Procedures</a:t>
            </a:r>
            <a:r>
              <a:rPr lang="de-DE" sz="1600" i="1" dirty="0">
                <a:solidFill>
                  <a:schemeClr val="accent5">
                    <a:lumMod val="60000"/>
                    <a:lumOff val="40000"/>
                  </a:schemeClr>
                </a:solidFill>
              </a:rPr>
              <a:t>]</a:t>
            </a:r>
            <a:endParaRPr lang="en-GB" sz="1600" dirty="0">
              <a:solidFill>
                <a:schemeClr val="accent5">
                  <a:lumMod val="60000"/>
                  <a:lumOff val="40000"/>
                </a:schemeClr>
              </a:solidFill>
            </a:endParaRPr>
          </a:p>
        </p:txBody>
      </p:sp>
      <p:cxnSp>
        <p:nvCxnSpPr>
          <p:cNvPr id="27" name="Gerader Verbinder 26">
            <a:extLst>
              <a:ext uri="{FF2B5EF4-FFF2-40B4-BE49-F238E27FC236}">
                <a16:creationId xmlns:a16="http://schemas.microsoft.com/office/drawing/2014/main" id="{95AA692D-D784-43DF-9176-8BDBACD9AE3B}"/>
              </a:ext>
            </a:extLst>
          </p:cNvPr>
          <p:cNvCxnSpPr>
            <a:cxnSpLocks/>
            <a:stCxn id="17" idx="1"/>
            <a:endCxn id="20" idx="3"/>
          </p:cNvCxnSpPr>
          <p:nvPr/>
        </p:nvCxnSpPr>
        <p:spPr>
          <a:xfrm flipH="1">
            <a:off x="2558142" y="2237658"/>
            <a:ext cx="3546666" cy="70117"/>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940B75FF-3B76-45C9-BBFF-573934D345DA}"/>
              </a:ext>
            </a:extLst>
          </p:cNvPr>
          <p:cNvCxnSpPr>
            <a:cxnSpLocks/>
            <a:stCxn id="16" idx="1"/>
            <a:endCxn id="21" idx="3"/>
          </p:cNvCxnSpPr>
          <p:nvPr/>
        </p:nvCxnSpPr>
        <p:spPr>
          <a:xfrm flipH="1" flipV="1">
            <a:off x="2558142" y="2645226"/>
            <a:ext cx="3551355" cy="233848"/>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3DCD0492-FC00-45BE-A9B5-30F7A1849446}"/>
              </a:ext>
            </a:extLst>
          </p:cNvPr>
          <p:cNvCxnSpPr>
            <a:cxnSpLocks/>
            <a:stCxn id="18" idx="1"/>
            <a:endCxn id="22" idx="3"/>
          </p:cNvCxnSpPr>
          <p:nvPr/>
        </p:nvCxnSpPr>
        <p:spPr>
          <a:xfrm flipH="1" flipV="1">
            <a:off x="2558142" y="2982677"/>
            <a:ext cx="3546569" cy="710760"/>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32" name="Gerader Verbinder 31">
            <a:extLst>
              <a:ext uri="{FF2B5EF4-FFF2-40B4-BE49-F238E27FC236}">
                <a16:creationId xmlns:a16="http://schemas.microsoft.com/office/drawing/2014/main" id="{D108AA91-45A1-466C-8055-12CD1E61AB38}"/>
              </a:ext>
            </a:extLst>
          </p:cNvPr>
          <p:cNvCxnSpPr>
            <a:cxnSpLocks/>
            <a:stCxn id="19" idx="1"/>
            <a:endCxn id="23" idx="3"/>
          </p:cNvCxnSpPr>
          <p:nvPr/>
        </p:nvCxnSpPr>
        <p:spPr>
          <a:xfrm flipH="1" flipV="1">
            <a:off x="2558142" y="3320128"/>
            <a:ext cx="3597075" cy="1974060"/>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pic>
        <p:nvPicPr>
          <p:cNvPr id="10" name="Grafik 9">
            <a:extLst>
              <a:ext uri="{FF2B5EF4-FFF2-40B4-BE49-F238E27FC236}">
                <a16:creationId xmlns:a16="http://schemas.microsoft.com/office/drawing/2014/main" id="{2291E210-27C3-4520-9002-19ED94F532B4}"/>
              </a:ext>
            </a:extLst>
          </p:cNvPr>
          <p:cNvPicPr>
            <a:picLocks noChangeAspect="1"/>
          </p:cNvPicPr>
          <p:nvPr/>
        </p:nvPicPr>
        <p:blipFill>
          <a:blip r:embed="rId2"/>
          <a:stretch>
            <a:fillRect/>
          </a:stretch>
        </p:blipFill>
        <p:spPr>
          <a:xfrm>
            <a:off x="6196149" y="1148168"/>
            <a:ext cx="5259687" cy="5399650"/>
          </a:xfrm>
          <a:prstGeom prst="rect">
            <a:avLst/>
          </a:prstGeom>
        </p:spPr>
      </p:pic>
    </p:spTree>
    <p:extLst>
      <p:ext uri="{BB962C8B-B14F-4D97-AF65-F5344CB8AC3E}">
        <p14:creationId xmlns:p14="http://schemas.microsoft.com/office/powerpoint/2010/main" val="361591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19EEE04-21C1-4FB3-BCA4-4081703DA885}"/>
              </a:ext>
            </a:extLst>
          </p:cNvPr>
          <p:cNvSpPr>
            <a:spLocks noGrp="1"/>
          </p:cNvSpPr>
          <p:nvPr>
            <p:ph type="body" sz="quarter" idx="10"/>
          </p:nvPr>
        </p:nvSpPr>
        <p:spPr>
          <a:xfrm>
            <a:off x="359999" y="1264066"/>
            <a:ext cx="11268583" cy="5151281"/>
          </a:xfrm>
        </p:spPr>
        <p:txBody>
          <a:bodyPr/>
          <a:lstStyle/>
          <a:p>
            <a:r>
              <a:rPr lang="de-DE" dirty="0"/>
              <a:t>Properties</a:t>
            </a:r>
          </a:p>
          <a:p>
            <a:pPr lvl="1"/>
            <a:r>
              <a:rPr lang="de-DE" dirty="0">
                <a:hlinkClick r:id="rId2"/>
              </a:rPr>
              <a:t>https://docs.microsoft.com/en-us/dynamics365/business-central/dev-itpro/developer/properties/devenv-codeunit-properties</a:t>
            </a:r>
            <a:endParaRPr lang="de-DE" dirty="0"/>
          </a:p>
          <a:p>
            <a:pPr lvl="1"/>
            <a:r>
              <a:rPr lang="de-DE" dirty="0"/>
              <a:t>Syntax</a:t>
            </a:r>
          </a:p>
          <a:p>
            <a:pPr marL="914400" lvl="2" indent="0">
              <a:buNone/>
            </a:pPr>
            <a:r>
              <a:rPr lang="de-DE" i="1" dirty="0">
                <a:solidFill>
                  <a:srgbClr val="00B0F0"/>
                </a:solidFill>
              </a:rPr>
              <a:t>&lt;Property&gt; = &lt;Value&gt;;</a:t>
            </a:r>
          </a:p>
          <a:p>
            <a:pPr marL="914400" lvl="2" indent="0">
              <a:buNone/>
            </a:pPr>
            <a:r>
              <a:rPr lang="de-DE" dirty="0"/>
              <a:t>Use </a:t>
            </a:r>
            <a:r>
              <a:rPr lang="de-DE" dirty="0" err="1"/>
              <a:t>Context</a:t>
            </a:r>
            <a:r>
              <a:rPr lang="de-DE" dirty="0"/>
              <a:t> IntelliSense </a:t>
            </a:r>
            <a:r>
              <a:rPr lang="de-DE" dirty="0" err="1"/>
              <a:t>to</a:t>
            </a:r>
            <a:r>
              <a:rPr lang="de-DE" dirty="0"/>
              <a:t> </a:t>
            </a:r>
            <a:r>
              <a:rPr lang="de-DE" dirty="0" err="1"/>
              <a:t>see</a:t>
            </a:r>
            <a:r>
              <a:rPr lang="de-DE" dirty="0"/>
              <a:t> possible Properties.</a:t>
            </a:r>
          </a:p>
          <a:p>
            <a:pPr marL="914400" lvl="2" indent="0">
              <a:buNone/>
            </a:pPr>
            <a:r>
              <a:rPr lang="de-DE" dirty="0"/>
              <a:t>Use </a:t>
            </a:r>
            <a:r>
              <a:rPr lang="de-DE" dirty="0" err="1"/>
              <a:t>Context</a:t>
            </a:r>
            <a:r>
              <a:rPr lang="de-DE" dirty="0"/>
              <a:t> IntelliSense after </a:t>
            </a:r>
            <a:r>
              <a:rPr lang="de-DE" dirty="0" err="1"/>
              <a:t>the</a:t>
            </a:r>
            <a:r>
              <a:rPr lang="de-DE" dirty="0"/>
              <a:t> "=" </a:t>
            </a:r>
            <a:r>
              <a:rPr lang="de-DE" dirty="0" err="1"/>
              <a:t>to</a:t>
            </a:r>
            <a:r>
              <a:rPr lang="de-DE" dirty="0"/>
              <a:t> </a:t>
            </a:r>
            <a:r>
              <a:rPr lang="de-DE" dirty="0" err="1"/>
              <a:t>see</a:t>
            </a:r>
            <a:r>
              <a:rPr lang="de-DE" dirty="0"/>
              <a:t> possible Values.</a:t>
            </a:r>
          </a:p>
          <a:p>
            <a:pPr lvl="1"/>
            <a:r>
              <a:rPr lang="de-DE" dirty="0" err="1"/>
              <a:t>Example</a:t>
            </a:r>
            <a:r>
              <a:rPr lang="de-DE" dirty="0"/>
              <a:t> </a:t>
            </a:r>
          </a:p>
          <a:p>
            <a:pPr marL="914400" lvl="2" indent="0">
              <a:buNone/>
            </a:pPr>
            <a:r>
              <a:rPr lang="de-DE" i="1" dirty="0" err="1">
                <a:solidFill>
                  <a:srgbClr val="00B0F0"/>
                </a:solidFill>
              </a:rPr>
              <a:t>Permissions</a:t>
            </a:r>
            <a:r>
              <a:rPr lang="de-DE" i="1" dirty="0">
                <a:solidFill>
                  <a:srgbClr val="00B0F0"/>
                </a:solidFill>
              </a:rPr>
              <a:t> = </a:t>
            </a:r>
            <a:r>
              <a:rPr lang="de-DE" i="1" dirty="0" err="1">
                <a:solidFill>
                  <a:srgbClr val="00B0F0"/>
                </a:solidFill>
              </a:rPr>
              <a:t>tabledata</a:t>
            </a:r>
            <a:r>
              <a:rPr lang="de-DE" i="1" dirty="0">
                <a:solidFill>
                  <a:srgbClr val="00B0F0"/>
                </a:solidFill>
              </a:rPr>
              <a:t> "Item" = RIMD, </a:t>
            </a:r>
            <a:endParaRPr lang="de-DE" dirty="0">
              <a:solidFill>
                <a:srgbClr val="00B0F0"/>
              </a:solidFill>
            </a:endParaRPr>
          </a:p>
          <a:p>
            <a:pPr marL="914400" lvl="2" indent="0">
              <a:buNone/>
            </a:pPr>
            <a:r>
              <a:rPr lang="de-DE" i="1" dirty="0">
                <a:solidFill>
                  <a:srgbClr val="00B0F0"/>
                </a:solidFill>
              </a:rPr>
              <a:t>                         </a:t>
            </a:r>
            <a:r>
              <a:rPr lang="de-DE" i="1" dirty="0" err="1">
                <a:solidFill>
                  <a:srgbClr val="00B0F0"/>
                </a:solidFill>
              </a:rPr>
              <a:t>tabledata</a:t>
            </a:r>
            <a:r>
              <a:rPr lang="de-DE" i="1" dirty="0">
                <a:solidFill>
                  <a:srgbClr val="00B0F0"/>
                </a:solidFill>
              </a:rPr>
              <a:t> "Item Ledger Entry" = RIMD;</a:t>
            </a:r>
            <a:endParaRPr lang="de-DE" dirty="0">
              <a:solidFill>
                <a:srgbClr val="00B0F0"/>
              </a:solidFill>
            </a:endParaRPr>
          </a:p>
          <a:p>
            <a:endParaRPr lang="de-DE" dirty="0"/>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a:t>
            </a:r>
            <a:r>
              <a:rPr lang="en-GB" dirty="0" err="1">
                <a:solidFill>
                  <a:schemeClr val="bg2"/>
                </a:solidFill>
              </a:rPr>
              <a:t>Codeunits</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a:t> </a:t>
            </a:r>
            <a:fld id="{F0389FF0-EA6C-204E-82DF-16D97CC1B00E}" type="slidenum">
              <a:rPr lang="de-DE" smtClean="0"/>
              <a:pPr/>
              <a:t>77</a:t>
            </a:fld>
            <a:endParaRPr lang="de-DE"/>
          </a:p>
        </p:txBody>
      </p:sp>
    </p:spTree>
    <p:extLst>
      <p:ext uri="{BB962C8B-B14F-4D97-AF65-F5344CB8AC3E}">
        <p14:creationId xmlns:p14="http://schemas.microsoft.com/office/powerpoint/2010/main" val="6497701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19EEE04-21C1-4FB3-BCA4-4081703DA885}"/>
              </a:ext>
            </a:extLst>
          </p:cNvPr>
          <p:cNvSpPr>
            <a:spLocks noGrp="1"/>
          </p:cNvSpPr>
          <p:nvPr>
            <p:ph type="body" sz="quarter" idx="10"/>
          </p:nvPr>
        </p:nvSpPr>
        <p:spPr>
          <a:xfrm>
            <a:off x="359999" y="1264066"/>
            <a:ext cx="11268583" cy="5151281"/>
          </a:xfrm>
        </p:spPr>
        <p:txBody>
          <a:bodyPr/>
          <a:lstStyle/>
          <a:p>
            <a:r>
              <a:rPr lang="de-DE" dirty="0"/>
              <a:t>Variables</a:t>
            </a:r>
          </a:p>
          <a:p>
            <a:pPr lvl="1"/>
            <a:r>
              <a:rPr lang="de-DE" dirty="0"/>
              <a:t>Syntax</a:t>
            </a:r>
          </a:p>
          <a:p>
            <a:pPr marL="914400" lvl="2" indent="0">
              <a:buNone/>
            </a:pPr>
            <a:r>
              <a:rPr lang="de-DE" i="1" dirty="0" err="1">
                <a:solidFill>
                  <a:srgbClr val="00B0F0"/>
                </a:solidFill>
              </a:rPr>
              <a:t>var</a:t>
            </a:r>
            <a:endParaRPr lang="de-DE" i="1" dirty="0">
              <a:solidFill>
                <a:srgbClr val="00B0F0"/>
              </a:solidFill>
            </a:endParaRPr>
          </a:p>
          <a:p>
            <a:pPr marL="914400" lvl="2" indent="0">
              <a:buNone/>
            </a:pPr>
            <a:r>
              <a:rPr lang="de-DE" i="1" dirty="0">
                <a:solidFill>
                  <a:srgbClr val="00B0F0"/>
                </a:solidFill>
              </a:rPr>
              <a:t>      [Attributes]</a:t>
            </a:r>
          </a:p>
          <a:p>
            <a:pPr marL="914400" lvl="2" indent="0">
              <a:buNone/>
            </a:pPr>
            <a:r>
              <a:rPr lang="de-DE" i="1" dirty="0">
                <a:solidFill>
                  <a:srgbClr val="00B0F0"/>
                </a:solidFill>
              </a:rPr>
              <a:t>      &lt;Name&gt;:&lt;Definition&gt;</a:t>
            </a:r>
          </a:p>
          <a:p>
            <a:pPr marL="914400" lvl="2" indent="0">
              <a:buNone/>
            </a:pPr>
            <a:r>
              <a:rPr lang="de-DE" dirty="0"/>
              <a:t>Possible Attributes: „</a:t>
            </a:r>
            <a:r>
              <a:rPr lang="de-DE" dirty="0" err="1"/>
              <a:t>InDataSet</a:t>
            </a:r>
            <a:r>
              <a:rPr lang="de-DE" dirty="0"/>
              <a:t>“, „</a:t>
            </a:r>
            <a:r>
              <a:rPr lang="de-DE" dirty="0" err="1"/>
              <a:t>RunOnClient</a:t>
            </a:r>
            <a:r>
              <a:rPr lang="de-DE" dirty="0"/>
              <a:t>“</a:t>
            </a:r>
          </a:p>
          <a:p>
            <a:pPr marL="914400" lvl="2" indent="0">
              <a:buNone/>
            </a:pPr>
            <a:r>
              <a:rPr lang="de-DE" dirty="0"/>
              <a:t>Use </a:t>
            </a:r>
            <a:r>
              <a:rPr lang="de-DE" dirty="0" err="1"/>
              <a:t>context</a:t>
            </a:r>
            <a:r>
              <a:rPr lang="de-DE" dirty="0"/>
              <a:t> </a:t>
            </a:r>
            <a:r>
              <a:rPr lang="de-DE" dirty="0" err="1"/>
              <a:t>intelliSense</a:t>
            </a:r>
            <a:r>
              <a:rPr lang="de-DE" dirty="0"/>
              <a:t> …</a:t>
            </a:r>
          </a:p>
          <a:p>
            <a:pPr lvl="1"/>
            <a:r>
              <a:rPr lang="de-DE" dirty="0" err="1"/>
              <a:t>Examples</a:t>
            </a:r>
            <a:endParaRPr lang="de-DE" dirty="0"/>
          </a:p>
          <a:p>
            <a:pPr marL="914400" lvl="2" indent="0">
              <a:buNone/>
            </a:pPr>
            <a:r>
              <a:rPr lang="de-DE" i="1" dirty="0" err="1">
                <a:solidFill>
                  <a:srgbClr val="00B0F0"/>
                </a:solidFill>
              </a:rPr>
              <a:t>var</a:t>
            </a:r>
            <a:endParaRPr lang="de-DE" i="1" dirty="0">
              <a:solidFill>
                <a:srgbClr val="00B0F0"/>
              </a:solidFill>
            </a:endParaRPr>
          </a:p>
          <a:p>
            <a:pPr marL="914400" lvl="2" indent="0">
              <a:buNone/>
            </a:pPr>
            <a:r>
              <a:rPr lang="de-DE" i="1" dirty="0">
                <a:solidFill>
                  <a:srgbClr val="00B0F0"/>
                </a:solidFill>
              </a:rPr>
              <a:t>        Item: </a:t>
            </a:r>
            <a:r>
              <a:rPr lang="de-DE" i="1" dirty="0" err="1">
                <a:solidFill>
                  <a:srgbClr val="00B0F0"/>
                </a:solidFill>
              </a:rPr>
              <a:t>Record</a:t>
            </a:r>
            <a:r>
              <a:rPr lang="de-DE" i="1" dirty="0">
                <a:solidFill>
                  <a:srgbClr val="00B0F0"/>
                </a:solidFill>
              </a:rPr>
              <a:t> Item;</a:t>
            </a:r>
          </a:p>
          <a:p>
            <a:pPr marL="914400" lvl="2" indent="0">
              <a:buNone/>
            </a:pPr>
            <a:r>
              <a:rPr lang="de-DE" i="1" dirty="0">
                <a:solidFill>
                  <a:srgbClr val="00B0F0"/>
                </a:solidFill>
              </a:rPr>
              <a:t>        </a:t>
            </a:r>
            <a:r>
              <a:rPr lang="de-DE" i="1" dirty="0" err="1">
                <a:solidFill>
                  <a:srgbClr val="00B0F0"/>
                </a:solidFill>
              </a:rPr>
              <a:t>ItemNo</a:t>
            </a:r>
            <a:r>
              <a:rPr lang="de-DE" i="1" dirty="0">
                <a:solidFill>
                  <a:srgbClr val="00B0F0"/>
                </a:solidFill>
              </a:rPr>
              <a:t>: Code[20];</a:t>
            </a:r>
          </a:p>
          <a:p>
            <a:pPr marL="914400" lvl="2" indent="0">
              <a:buNone/>
            </a:pPr>
            <a:r>
              <a:rPr lang="de-DE" i="1" dirty="0">
                <a:solidFill>
                  <a:srgbClr val="00B0F0"/>
                </a:solidFill>
              </a:rPr>
              <a:t>        [</a:t>
            </a:r>
            <a:r>
              <a:rPr lang="de-DE" i="1" dirty="0" err="1">
                <a:solidFill>
                  <a:srgbClr val="00B0F0"/>
                </a:solidFill>
              </a:rPr>
              <a:t>InDataSet</a:t>
            </a:r>
            <a:r>
              <a:rPr lang="de-DE" i="1" dirty="0">
                <a:solidFill>
                  <a:srgbClr val="00B0F0"/>
                </a:solidFill>
              </a:rPr>
              <a:t>]</a:t>
            </a:r>
          </a:p>
          <a:p>
            <a:pPr marL="914400" lvl="2" indent="0">
              <a:buNone/>
            </a:pPr>
            <a:r>
              <a:rPr lang="de-DE" i="1" dirty="0">
                <a:solidFill>
                  <a:srgbClr val="00B0F0"/>
                </a:solidFill>
              </a:rPr>
              <a:t>        </a:t>
            </a:r>
            <a:r>
              <a:rPr lang="de-DE" i="1" dirty="0" err="1">
                <a:solidFill>
                  <a:srgbClr val="00B0F0"/>
                </a:solidFill>
              </a:rPr>
              <a:t>DescriptionVisible</a:t>
            </a:r>
            <a:r>
              <a:rPr lang="de-DE" i="1" dirty="0">
                <a:solidFill>
                  <a:srgbClr val="00B0F0"/>
                </a:solidFill>
              </a:rPr>
              <a:t>: Boolean;</a:t>
            </a:r>
          </a:p>
          <a:p>
            <a:pPr lvl="1"/>
            <a:endParaRPr lang="de-DE" dirty="0"/>
          </a:p>
          <a:p>
            <a:endParaRPr lang="de-DE" dirty="0"/>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a:t>
            </a:r>
            <a:r>
              <a:rPr lang="en-GB" dirty="0" err="1">
                <a:solidFill>
                  <a:schemeClr val="bg2"/>
                </a:solidFill>
              </a:rPr>
              <a:t>Codeunits</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a:t> </a:t>
            </a:r>
            <a:fld id="{F0389FF0-EA6C-204E-82DF-16D97CC1B00E}" type="slidenum">
              <a:rPr lang="de-DE" smtClean="0"/>
              <a:pPr/>
              <a:t>78</a:t>
            </a:fld>
            <a:endParaRPr lang="de-DE"/>
          </a:p>
        </p:txBody>
      </p:sp>
    </p:spTree>
    <p:extLst>
      <p:ext uri="{BB962C8B-B14F-4D97-AF65-F5344CB8AC3E}">
        <p14:creationId xmlns:p14="http://schemas.microsoft.com/office/powerpoint/2010/main" val="30831824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19EEE04-21C1-4FB3-BCA4-4081703DA885}"/>
              </a:ext>
            </a:extLst>
          </p:cNvPr>
          <p:cNvSpPr>
            <a:spLocks noGrp="1"/>
          </p:cNvSpPr>
          <p:nvPr>
            <p:ph type="body" sz="quarter" idx="10"/>
          </p:nvPr>
        </p:nvSpPr>
        <p:spPr>
          <a:xfrm>
            <a:off x="359999" y="1264066"/>
            <a:ext cx="11721165" cy="5151281"/>
          </a:xfrm>
        </p:spPr>
        <p:txBody>
          <a:bodyPr/>
          <a:lstStyle/>
          <a:p>
            <a:r>
              <a:rPr lang="de-DE" dirty="0" err="1"/>
              <a:t>Procedures</a:t>
            </a:r>
            <a:endParaRPr lang="de-DE" dirty="0"/>
          </a:p>
          <a:p>
            <a:pPr lvl="1"/>
            <a:r>
              <a:rPr lang="de-DE" dirty="0"/>
              <a:t>Syntax</a:t>
            </a:r>
          </a:p>
          <a:p>
            <a:pPr marL="914400" lvl="2" indent="0">
              <a:buNone/>
            </a:pPr>
            <a:r>
              <a:rPr lang="de-DE" i="1" dirty="0">
                <a:solidFill>
                  <a:srgbClr val="00B0F0"/>
                </a:solidFill>
              </a:rPr>
              <a:t>    [Attributes]</a:t>
            </a:r>
            <a:endParaRPr lang="de-DE" dirty="0">
              <a:solidFill>
                <a:srgbClr val="00B0F0"/>
              </a:solidFill>
            </a:endParaRPr>
          </a:p>
          <a:p>
            <a:pPr marL="914400" lvl="2" indent="0">
              <a:buNone/>
            </a:pPr>
            <a:r>
              <a:rPr lang="de-DE" i="1" dirty="0">
                <a:solidFill>
                  <a:srgbClr val="00B0F0"/>
                </a:solidFill>
              </a:rPr>
              <a:t>    [</a:t>
            </a:r>
            <a:r>
              <a:rPr lang="de-DE" i="1" dirty="0" err="1">
                <a:solidFill>
                  <a:srgbClr val="00B0F0"/>
                </a:solidFill>
              </a:rPr>
              <a:t>local</a:t>
            </a:r>
            <a:r>
              <a:rPr lang="de-DE" i="1" dirty="0">
                <a:solidFill>
                  <a:srgbClr val="00B0F0"/>
                </a:solidFill>
              </a:rPr>
              <a:t>] </a:t>
            </a:r>
            <a:r>
              <a:rPr lang="de-DE" i="1" dirty="0" err="1">
                <a:solidFill>
                  <a:srgbClr val="00B0F0"/>
                </a:solidFill>
              </a:rPr>
              <a:t>procedure</a:t>
            </a:r>
            <a:r>
              <a:rPr lang="de-DE" i="1" dirty="0">
                <a:solidFill>
                  <a:srgbClr val="00B0F0"/>
                </a:solidFill>
              </a:rPr>
              <a:t> &lt;Name&gt;([Parameters]) [</a:t>
            </a:r>
            <a:r>
              <a:rPr lang="de-DE" i="1" dirty="0" err="1">
                <a:solidFill>
                  <a:srgbClr val="00B0F0"/>
                </a:solidFill>
              </a:rPr>
              <a:t>ReturnValue</a:t>
            </a:r>
            <a:r>
              <a:rPr lang="de-DE" i="1" dirty="0">
                <a:solidFill>
                  <a:srgbClr val="00B0F0"/>
                </a:solidFill>
              </a:rPr>
              <a:t>]</a:t>
            </a:r>
            <a:endParaRPr lang="de-DE" dirty="0">
              <a:solidFill>
                <a:srgbClr val="00B0F0"/>
              </a:solidFill>
            </a:endParaRPr>
          </a:p>
          <a:p>
            <a:pPr marL="914400" lvl="2" indent="0">
              <a:buNone/>
            </a:pPr>
            <a:r>
              <a:rPr lang="de-DE" i="1" dirty="0">
                <a:solidFill>
                  <a:srgbClr val="00B0F0"/>
                </a:solidFill>
              </a:rPr>
              <a:t>    [Variables (</a:t>
            </a:r>
            <a:r>
              <a:rPr lang="de-DE" i="1" dirty="0" err="1">
                <a:solidFill>
                  <a:srgbClr val="00B0F0"/>
                </a:solidFill>
              </a:rPr>
              <a:t>local</a:t>
            </a:r>
            <a:r>
              <a:rPr lang="de-DE" i="1" dirty="0">
                <a:solidFill>
                  <a:srgbClr val="00B0F0"/>
                </a:solidFill>
              </a:rPr>
              <a:t>)]</a:t>
            </a:r>
            <a:endParaRPr lang="de-DE" dirty="0">
              <a:solidFill>
                <a:srgbClr val="00B0F0"/>
              </a:solidFill>
            </a:endParaRPr>
          </a:p>
          <a:p>
            <a:pPr marL="914400" lvl="2" indent="0">
              <a:buNone/>
            </a:pPr>
            <a:r>
              <a:rPr lang="de-DE" i="1" dirty="0">
                <a:solidFill>
                  <a:srgbClr val="00B0F0"/>
                </a:solidFill>
              </a:rPr>
              <a:t>    </a:t>
            </a:r>
            <a:r>
              <a:rPr lang="de-DE" i="1" dirty="0" err="1">
                <a:solidFill>
                  <a:srgbClr val="00B0F0"/>
                </a:solidFill>
              </a:rPr>
              <a:t>begin</a:t>
            </a:r>
            <a:endParaRPr lang="de-DE" dirty="0">
              <a:solidFill>
                <a:srgbClr val="00B0F0"/>
              </a:solidFill>
            </a:endParaRPr>
          </a:p>
          <a:p>
            <a:pPr marL="914400" lvl="2" indent="0">
              <a:buNone/>
            </a:pPr>
            <a:r>
              <a:rPr lang="de-DE" i="1" dirty="0">
                <a:solidFill>
                  <a:srgbClr val="00B0F0"/>
                </a:solidFill>
              </a:rPr>
              <a:t>          [Code]</a:t>
            </a:r>
            <a:endParaRPr lang="de-DE" dirty="0">
              <a:solidFill>
                <a:srgbClr val="00B0F0"/>
              </a:solidFill>
            </a:endParaRPr>
          </a:p>
          <a:p>
            <a:pPr marL="914400" lvl="2" indent="0">
              <a:buNone/>
            </a:pPr>
            <a:r>
              <a:rPr lang="de-DE" i="1" dirty="0">
                <a:solidFill>
                  <a:srgbClr val="00B0F0"/>
                </a:solidFill>
              </a:rPr>
              <a:t>    end;</a:t>
            </a:r>
          </a:p>
          <a:p>
            <a:pPr marL="914400" lvl="2" indent="0">
              <a:buNone/>
            </a:pPr>
            <a:r>
              <a:rPr lang="de-DE" dirty="0"/>
              <a:t>Use </a:t>
            </a:r>
            <a:r>
              <a:rPr lang="de-DE" dirty="0" err="1"/>
              <a:t>context</a:t>
            </a:r>
            <a:r>
              <a:rPr lang="de-DE" dirty="0"/>
              <a:t> </a:t>
            </a:r>
            <a:r>
              <a:rPr lang="de-DE" dirty="0" err="1"/>
              <a:t>intelliSense</a:t>
            </a:r>
            <a:r>
              <a:rPr lang="de-DE" dirty="0"/>
              <a:t> …</a:t>
            </a:r>
          </a:p>
          <a:p>
            <a:pPr marL="914400" lvl="2" indent="0">
              <a:buNone/>
            </a:pPr>
            <a:r>
              <a:rPr lang="de-DE" b="1" dirty="0"/>
              <a:t>[Attributes]</a:t>
            </a:r>
          </a:p>
          <a:p>
            <a:pPr marL="914400" lvl="2" indent="0">
              <a:buNone/>
            </a:pPr>
            <a:r>
              <a:rPr lang="de-DE" dirty="0"/>
              <a:t>      - </a:t>
            </a:r>
            <a:r>
              <a:rPr lang="de-DE" i="1" dirty="0">
                <a:solidFill>
                  <a:srgbClr val="00B0F0"/>
                </a:solidFill>
              </a:rPr>
              <a:t>[</a:t>
            </a:r>
            <a:r>
              <a:rPr lang="de-DE" i="1" dirty="0" err="1">
                <a:solidFill>
                  <a:srgbClr val="00B0F0"/>
                </a:solidFill>
              </a:rPr>
              <a:t>IntegrationEvent</a:t>
            </a:r>
            <a:r>
              <a:rPr lang="de-DE" i="1" dirty="0">
                <a:solidFill>
                  <a:srgbClr val="00B0F0"/>
                </a:solidFill>
              </a:rPr>
              <a:t>(&lt;</a:t>
            </a:r>
            <a:r>
              <a:rPr lang="de-DE" i="1" dirty="0" err="1">
                <a:solidFill>
                  <a:srgbClr val="00B0F0"/>
                </a:solidFill>
              </a:rPr>
              <a:t>IncludeSender</a:t>
            </a:r>
            <a:r>
              <a:rPr lang="de-DE" i="1" dirty="0">
                <a:solidFill>
                  <a:srgbClr val="00B0F0"/>
                </a:solidFill>
              </a:rPr>
              <a:t>&gt;, &lt;</a:t>
            </a:r>
            <a:r>
              <a:rPr lang="de-DE" i="1" dirty="0" err="1">
                <a:solidFill>
                  <a:srgbClr val="00B0F0"/>
                </a:solidFill>
              </a:rPr>
              <a:t>GlobalVarAccess</a:t>
            </a:r>
            <a:r>
              <a:rPr lang="de-DE" i="1" dirty="0">
                <a:solidFill>
                  <a:srgbClr val="00B0F0"/>
                </a:solidFill>
              </a:rPr>
              <a:t>&gt;)]</a:t>
            </a:r>
            <a:endParaRPr lang="de-DE" dirty="0">
              <a:solidFill>
                <a:srgbClr val="00B0F0"/>
              </a:solidFill>
            </a:endParaRPr>
          </a:p>
          <a:p>
            <a:pPr marL="914400" lvl="2" indent="0">
              <a:buNone/>
            </a:pPr>
            <a:r>
              <a:rPr lang="de-DE" dirty="0"/>
              <a:t>      - </a:t>
            </a:r>
            <a:r>
              <a:rPr lang="de-DE" i="1" dirty="0">
                <a:solidFill>
                  <a:srgbClr val="00B0F0"/>
                </a:solidFill>
              </a:rPr>
              <a:t>[</a:t>
            </a:r>
            <a:r>
              <a:rPr lang="de-DE" i="1" dirty="0" err="1">
                <a:solidFill>
                  <a:srgbClr val="00B0F0"/>
                </a:solidFill>
              </a:rPr>
              <a:t>BusinessEvent</a:t>
            </a:r>
            <a:r>
              <a:rPr lang="de-DE" i="1" dirty="0">
                <a:solidFill>
                  <a:srgbClr val="00B0F0"/>
                </a:solidFill>
              </a:rPr>
              <a:t>(&lt;</a:t>
            </a:r>
            <a:r>
              <a:rPr lang="de-DE" i="1" dirty="0" err="1">
                <a:solidFill>
                  <a:srgbClr val="00B0F0"/>
                </a:solidFill>
              </a:rPr>
              <a:t>IncludeSender</a:t>
            </a:r>
            <a:r>
              <a:rPr lang="de-DE" i="1" dirty="0">
                <a:solidFill>
                  <a:srgbClr val="00B0F0"/>
                </a:solidFill>
              </a:rPr>
              <a:t>&gt;, &lt;</a:t>
            </a:r>
            <a:r>
              <a:rPr lang="de-DE" i="1" dirty="0" err="1">
                <a:solidFill>
                  <a:srgbClr val="00B0F0"/>
                </a:solidFill>
              </a:rPr>
              <a:t>GlobalVarAccess</a:t>
            </a:r>
            <a:r>
              <a:rPr lang="de-DE" i="1" dirty="0">
                <a:solidFill>
                  <a:srgbClr val="00B0F0"/>
                </a:solidFill>
              </a:rPr>
              <a:t>&gt;)]</a:t>
            </a:r>
          </a:p>
          <a:p>
            <a:pPr marL="914400" lvl="2" indent="0">
              <a:buNone/>
            </a:pPr>
            <a:r>
              <a:rPr lang="de-DE" i="1" dirty="0"/>
              <a:t>      - </a:t>
            </a:r>
            <a:r>
              <a:rPr lang="de-DE" i="1" dirty="0">
                <a:solidFill>
                  <a:srgbClr val="00B0F0"/>
                </a:solidFill>
              </a:rPr>
              <a:t>[</a:t>
            </a:r>
            <a:r>
              <a:rPr lang="de-DE" i="1" dirty="0" err="1">
                <a:solidFill>
                  <a:srgbClr val="00B0F0"/>
                </a:solidFill>
              </a:rPr>
              <a:t>EventSubscriber</a:t>
            </a:r>
            <a:r>
              <a:rPr lang="de-DE" i="1" dirty="0">
                <a:solidFill>
                  <a:srgbClr val="00B0F0"/>
                </a:solidFill>
              </a:rPr>
              <a:t>(</a:t>
            </a:r>
            <a:r>
              <a:rPr lang="de-DE" i="1" dirty="0" err="1">
                <a:solidFill>
                  <a:srgbClr val="00B0F0"/>
                </a:solidFill>
              </a:rPr>
              <a:t>ObjectType</a:t>
            </a:r>
            <a:r>
              <a:rPr lang="de-DE" i="1" dirty="0">
                <a:solidFill>
                  <a:srgbClr val="00B0F0"/>
                </a:solidFill>
              </a:rPr>
              <a:t>::&lt;</a:t>
            </a:r>
            <a:r>
              <a:rPr lang="de-DE" i="1" dirty="0" err="1">
                <a:solidFill>
                  <a:srgbClr val="00B0F0"/>
                </a:solidFill>
              </a:rPr>
              <a:t>ObjectType</a:t>
            </a:r>
            <a:r>
              <a:rPr lang="de-DE" i="1" dirty="0">
                <a:solidFill>
                  <a:srgbClr val="00B0F0"/>
                </a:solidFill>
              </a:rPr>
              <a:t>&gt;, &lt;</a:t>
            </a:r>
            <a:r>
              <a:rPr lang="de-DE" i="1" dirty="0" err="1">
                <a:solidFill>
                  <a:srgbClr val="00B0F0"/>
                </a:solidFill>
              </a:rPr>
              <a:t>ObjectId</a:t>
            </a:r>
            <a:r>
              <a:rPr lang="de-DE" i="1" dirty="0">
                <a:solidFill>
                  <a:srgbClr val="00B0F0"/>
                </a:solidFill>
              </a:rPr>
              <a:t>&gt;, &lt;</a:t>
            </a:r>
            <a:r>
              <a:rPr lang="de-DE" i="1" dirty="0" err="1">
                <a:solidFill>
                  <a:srgbClr val="00B0F0"/>
                </a:solidFill>
              </a:rPr>
              <a:t>EventName</a:t>
            </a:r>
            <a:r>
              <a:rPr lang="de-DE" i="1" dirty="0">
                <a:solidFill>
                  <a:srgbClr val="00B0F0"/>
                </a:solidFill>
              </a:rPr>
              <a:t>&gt;, &lt;</a:t>
            </a:r>
            <a:r>
              <a:rPr lang="de-DE" i="1" dirty="0" err="1">
                <a:solidFill>
                  <a:srgbClr val="00B0F0"/>
                </a:solidFill>
              </a:rPr>
              <a:t>ElementName</a:t>
            </a:r>
            <a:r>
              <a:rPr lang="de-DE" i="1" dirty="0">
                <a:solidFill>
                  <a:srgbClr val="00B0F0"/>
                </a:solidFill>
              </a:rPr>
              <a:t>&gt;, &lt;</a:t>
            </a:r>
            <a:r>
              <a:rPr lang="de-DE" i="1" dirty="0" err="1">
                <a:solidFill>
                  <a:srgbClr val="00B0F0"/>
                </a:solidFill>
              </a:rPr>
              <a:t>SkipOnMissingLicense</a:t>
            </a:r>
            <a:r>
              <a:rPr lang="de-DE" i="1" dirty="0">
                <a:solidFill>
                  <a:srgbClr val="00B0F0"/>
                </a:solidFill>
              </a:rPr>
              <a:t>&gt;, &lt;</a:t>
            </a:r>
            <a:r>
              <a:rPr lang="de-DE" i="1" dirty="0" err="1">
                <a:solidFill>
                  <a:srgbClr val="00B0F0"/>
                </a:solidFill>
              </a:rPr>
              <a:t>SkipOnMissingPermission</a:t>
            </a:r>
            <a:r>
              <a:rPr lang="de-DE" i="1" dirty="0">
                <a:solidFill>
                  <a:srgbClr val="00B0F0"/>
                </a:solidFill>
              </a:rPr>
              <a:t>&gt;)]</a:t>
            </a:r>
          </a:p>
          <a:p>
            <a:pPr marL="914400" lvl="2" indent="0">
              <a:buNone/>
            </a:pPr>
            <a:r>
              <a:rPr lang="de-DE" i="1" dirty="0"/>
              <a:t>	</a:t>
            </a:r>
            <a:r>
              <a:rPr lang="de-DE" dirty="0"/>
              <a:t>Use </a:t>
            </a:r>
            <a:r>
              <a:rPr lang="de-DE" dirty="0" err="1"/>
              <a:t>Context</a:t>
            </a:r>
            <a:r>
              <a:rPr lang="de-DE" dirty="0"/>
              <a:t> IntelliSense </a:t>
            </a:r>
            <a:r>
              <a:rPr lang="de-DE" dirty="0" err="1"/>
              <a:t>to</a:t>
            </a:r>
            <a:r>
              <a:rPr lang="de-DE" dirty="0"/>
              <a:t> </a:t>
            </a:r>
            <a:r>
              <a:rPr lang="de-DE" dirty="0" err="1"/>
              <a:t>see</a:t>
            </a:r>
            <a:r>
              <a:rPr lang="de-DE" dirty="0"/>
              <a:t> possible </a:t>
            </a:r>
            <a:r>
              <a:rPr lang="de-DE" dirty="0" err="1"/>
              <a:t>EventNames</a:t>
            </a:r>
            <a:r>
              <a:rPr lang="de-DE" dirty="0"/>
              <a:t>.</a:t>
            </a:r>
          </a:p>
          <a:p>
            <a:pPr marL="914400" lvl="2" indent="0">
              <a:buNone/>
            </a:pPr>
            <a:r>
              <a:rPr lang="de-DE" dirty="0"/>
              <a:t>	Use </a:t>
            </a:r>
            <a:r>
              <a:rPr lang="de-DE" dirty="0" err="1"/>
              <a:t>Context</a:t>
            </a:r>
            <a:r>
              <a:rPr lang="de-DE" dirty="0"/>
              <a:t> IntelliSense </a:t>
            </a:r>
            <a:r>
              <a:rPr lang="de-DE" dirty="0" err="1"/>
              <a:t>to</a:t>
            </a:r>
            <a:r>
              <a:rPr lang="de-DE" dirty="0"/>
              <a:t> </a:t>
            </a:r>
            <a:r>
              <a:rPr lang="de-DE" dirty="0" err="1"/>
              <a:t>see</a:t>
            </a:r>
            <a:r>
              <a:rPr lang="de-DE" dirty="0"/>
              <a:t> possible </a:t>
            </a:r>
            <a:r>
              <a:rPr lang="de-DE" dirty="0" err="1"/>
              <a:t>ElementNames</a:t>
            </a:r>
            <a:r>
              <a:rPr lang="de-DE" dirty="0"/>
              <a:t>.</a:t>
            </a:r>
          </a:p>
          <a:p>
            <a:pPr marL="914400" lvl="2" indent="0">
              <a:buNone/>
            </a:pPr>
            <a:endParaRPr lang="de-DE" i="1" dirty="0"/>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a:t>
            </a:r>
            <a:r>
              <a:rPr lang="en-GB" dirty="0" err="1">
                <a:solidFill>
                  <a:schemeClr val="bg2"/>
                </a:solidFill>
              </a:rPr>
              <a:t>Codeunits</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a:t> </a:t>
            </a:r>
            <a:fld id="{F0389FF0-EA6C-204E-82DF-16D97CC1B00E}" type="slidenum">
              <a:rPr lang="de-DE" smtClean="0"/>
              <a:pPr/>
              <a:t>79</a:t>
            </a:fld>
            <a:endParaRPr lang="de-DE"/>
          </a:p>
        </p:txBody>
      </p:sp>
    </p:spTree>
    <p:extLst>
      <p:ext uri="{BB962C8B-B14F-4D97-AF65-F5344CB8AC3E}">
        <p14:creationId xmlns:p14="http://schemas.microsoft.com/office/powerpoint/2010/main" val="1886483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a:t>COSMO CONSULT-Gruppe</a:t>
            </a:r>
          </a:p>
        </p:txBody>
      </p:sp>
      <p:sp>
        <p:nvSpPr>
          <p:cNvPr id="3" name="Foliennummernplatzhalter 2"/>
          <p:cNvSpPr>
            <a:spLocks noGrp="1"/>
          </p:cNvSpPr>
          <p:nvPr>
            <p:ph type="sldNum" sz="quarter" idx="12"/>
          </p:nvPr>
        </p:nvSpPr>
        <p:spPr/>
        <p:txBody>
          <a:bodyPr/>
          <a:lstStyle/>
          <a:p>
            <a:fld id="{2DD39A07-95E1-44B6-B081-DB56D8861B48}" type="slidenum">
              <a:rPr lang="en-US" smtClean="0"/>
              <a:pPr/>
              <a:t>8</a:t>
            </a:fld>
            <a:endParaRPr lang="en-US"/>
          </a:p>
        </p:txBody>
      </p:sp>
      <p:sp>
        <p:nvSpPr>
          <p:cNvPr id="4" name="Textplatzhalter 3"/>
          <p:cNvSpPr>
            <a:spLocks noGrp="1"/>
          </p:cNvSpPr>
          <p:nvPr>
            <p:ph type="body" sz="quarter" idx="15"/>
          </p:nvPr>
        </p:nvSpPr>
        <p:spPr/>
        <p:txBody>
          <a:bodyPr/>
          <a:lstStyle/>
          <a:p>
            <a:r>
              <a:rPr lang="en-US" dirty="0">
                <a:solidFill>
                  <a:schemeClr val="tx1"/>
                </a:solidFill>
              </a:rPr>
              <a:t>Basis</a:t>
            </a:r>
          </a:p>
        </p:txBody>
      </p:sp>
      <p:sp>
        <p:nvSpPr>
          <p:cNvPr id="5" name="Textplatzhalter 4"/>
          <p:cNvSpPr>
            <a:spLocks noGrp="1"/>
          </p:cNvSpPr>
          <p:nvPr>
            <p:ph type="body" sz="quarter" idx="16"/>
          </p:nvPr>
        </p:nvSpPr>
        <p:spPr/>
        <p:txBody>
          <a:bodyPr/>
          <a:lstStyle/>
          <a:p>
            <a:r>
              <a:rPr lang="en-US"/>
              <a:t>1</a:t>
            </a:r>
          </a:p>
        </p:txBody>
      </p:sp>
      <p:sp>
        <p:nvSpPr>
          <p:cNvPr id="6" name="Titel 5"/>
          <p:cNvSpPr>
            <a:spLocks noGrp="1"/>
          </p:cNvSpPr>
          <p:nvPr>
            <p:ph type="title"/>
          </p:nvPr>
        </p:nvSpPr>
        <p:spPr/>
        <p:txBody>
          <a:bodyPr/>
          <a:lstStyle/>
          <a:p>
            <a:r>
              <a:rPr lang="en-US"/>
              <a:t>Agenda</a:t>
            </a:r>
          </a:p>
        </p:txBody>
      </p:sp>
      <p:sp>
        <p:nvSpPr>
          <p:cNvPr id="7" name="Textplatzhalter 6"/>
          <p:cNvSpPr>
            <a:spLocks noGrp="1"/>
          </p:cNvSpPr>
          <p:nvPr>
            <p:ph type="body" sz="quarter" idx="17"/>
          </p:nvPr>
        </p:nvSpPr>
        <p:spPr/>
        <p:txBody>
          <a:bodyPr/>
          <a:lstStyle/>
          <a:p>
            <a:r>
              <a:rPr lang="en-US" dirty="0"/>
              <a:t>Formalities / Boundary Conditions: </a:t>
            </a:r>
            <a:r>
              <a:rPr lang="en-US" dirty="0" err="1"/>
              <a:t>HowTo</a:t>
            </a:r>
            <a:r>
              <a:rPr lang="en-US" dirty="0"/>
              <a:t> handle a Project</a:t>
            </a:r>
          </a:p>
        </p:txBody>
      </p:sp>
      <p:sp>
        <p:nvSpPr>
          <p:cNvPr id="8" name="Textplatzhalter 7"/>
          <p:cNvSpPr>
            <a:spLocks noGrp="1"/>
          </p:cNvSpPr>
          <p:nvPr>
            <p:ph type="body" sz="quarter" idx="18"/>
          </p:nvPr>
        </p:nvSpPr>
        <p:spPr/>
        <p:txBody>
          <a:bodyPr/>
          <a:lstStyle/>
          <a:p>
            <a:r>
              <a:rPr lang="en-US"/>
              <a:t>2</a:t>
            </a:r>
          </a:p>
        </p:txBody>
      </p:sp>
      <p:sp>
        <p:nvSpPr>
          <p:cNvPr id="9" name="Textplatzhalter 8"/>
          <p:cNvSpPr>
            <a:spLocks noGrp="1"/>
          </p:cNvSpPr>
          <p:nvPr>
            <p:ph type="body" sz="quarter" idx="19"/>
          </p:nvPr>
        </p:nvSpPr>
        <p:spPr/>
        <p:txBody>
          <a:bodyPr/>
          <a:lstStyle/>
          <a:p>
            <a:r>
              <a:rPr lang="en-US" dirty="0">
                <a:sym typeface="Wingdings" panose="05000000000000000000" pitchFamily="2" charset="2"/>
              </a:rPr>
              <a:t> </a:t>
            </a:r>
            <a:r>
              <a:rPr lang="en-US" dirty="0"/>
              <a:t>Programming in AL </a:t>
            </a:r>
            <a:r>
              <a:rPr lang="en-US" dirty="0">
                <a:sym typeface="Wingdings" panose="05000000000000000000" pitchFamily="2" charset="2"/>
              </a:rPr>
              <a:t></a:t>
            </a:r>
            <a:endParaRPr lang="en-US" dirty="0"/>
          </a:p>
        </p:txBody>
      </p:sp>
      <p:sp>
        <p:nvSpPr>
          <p:cNvPr id="10" name="Textplatzhalter 9"/>
          <p:cNvSpPr>
            <a:spLocks noGrp="1"/>
          </p:cNvSpPr>
          <p:nvPr>
            <p:ph type="body" sz="quarter" idx="20"/>
          </p:nvPr>
        </p:nvSpPr>
        <p:spPr/>
        <p:txBody>
          <a:bodyPr/>
          <a:lstStyle/>
          <a:p>
            <a:r>
              <a:rPr lang="en-US"/>
              <a:t>3</a:t>
            </a:r>
          </a:p>
        </p:txBody>
      </p:sp>
      <p:sp>
        <p:nvSpPr>
          <p:cNvPr id="11" name="Textplatzhalter 10"/>
          <p:cNvSpPr>
            <a:spLocks noGrp="1"/>
          </p:cNvSpPr>
          <p:nvPr>
            <p:ph type="body" sz="quarter" idx="21"/>
          </p:nvPr>
        </p:nvSpPr>
        <p:spPr/>
        <p:txBody>
          <a:bodyPr/>
          <a:lstStyle/>
          <a:p>
            <a:r>
              <a:rPr lang="en-US" dirty="0"/>
              <a:t>Miscellaneous</a:t>
            </a:r>
          </a:p>
        </p:txBody>
      </p:sp>
      <p:sp>
        <p:nvSpPr>
          <p:cNvPr id="12" name="Textplatzhalter 11"/>
          <p:cNvSpPr>
            <a:spLocks noGrp="1"/>
          </p:cNvSpPr>
          <p:nvPr>
            <p:ph type="body" sz="quarter" idx="22"/>
          </p:nvPr>
        </p:nvSpPr>
        <p:spPr/>
        <p:txBody>
          <a:bodyPr/>
          <a:lstStyle/>
          <a:p>
            <a:r>
              <a:rPr lang="en-US"/>
              <a:t>4</a:t>
            </a:r>
          </a:p>
        </p:txBody>
      </p:sp>
      <p:sp>
        <p:nvSpPr>
          <p:cNvPr id="13" name="Textplatzhalter 12"/>
          <p:cNvSpPr>
            <a:spLocks noGrp="1"/>
          </p:cNvSpPr>
          <p:nvPr>
            <p:ph type="body" sz="quarter" idx="23"/>
          </p:nvPr>
        </p:nvSpPr>
        <p:spPr/>
        <p:txBody>
          <a:bodyPr/>
          <a:lstStyle/>
          <a:p>
            <a:r>
              <a:rPr lang="en-US"/>
              <a:t>Q &amp; A</a:t>
            </a:r>
          </a:p>
        </p:txBody>
      </p:sp>
      <p:sp>
        <p:nvSpPr>
          <p:cNvPr id="14" name="Textplatzhalter 13"/>
          <p:cNvSpPr>
            <a:spLocks noGrp="1"/>
          </p:cNvSpPr>
          <p:nvPr>
            <p:ph type="body" sz="quarter" idx="24"/>
          </p:nvPr>
        </p:nvSpPr>
        <p:spPr/>
        <p:txBody>
          <a:bodyPr/>
          <a:lstStyle/>
          <a:p>
            <a:r>
              <a:rPr lang="en-US"/>
              <a:t>5</a:t>
            </a:r>
          </a:p>
        </p:txBody>
      </p:sp>
      <p:pic>
        <p:nvPicPr>
          <p:cNvPr id="15" name="Grafik 14">
            <a:extLst>
              <a:ext uri="{FF2B5EF4-FFF2-40B4-BE49-F238E27FC236}">
                <a16:creationId xmlns:a16="http://schemas.microsoft.com/office/drawing/2014/main" id="{4F858A81-C4A8-4E4E-8956-0B47CCC22372}"/>
              </a:ext>
            </a:extLst>
          </p:cNvPr>
          <p:cNvPicPr>
            <a:picLocks noChangeAspect="1"/>
          </p:cNvPicPr>
          <p:nvPr/>
        </p:nvPicPr>
        <p:blipFill>
          <a:blip r:embed="rId2"/>
          <a:stretch>
            <a:fillRect/>
          </a:stretch>
        </p:blipFill>
        <p:spPr>
          <a:xfrm>
            <a:off x="5178023" y="2832000"/>
            <a:ext cx="6655653" cy="3742287"/>
          </a:xfrm>
          <a:prstGeom prst="rect">
            <a:avLst/>
          </a:prstGeom>
        </p:spPr>
      </p:pic>
    </p:spTree>
    <p:extLst>
      <p:ext uri="{BB962C8B-B14F-4D97-AF65-F5344CB8AC3E}">
        <p14:creationId xmlns:p14="http://schemas.microsoft.com/office/powerpoint/2010/main" val="2710910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19EEE04-21C1-4FB3-BCA4-4081703DA885}"/>
              </a:ext>
            </a:extLst>
          </p:cNvPr>
          <p:cNvSpPr>
            <a:spLocks noGrp="1"/>
          </p:cNvSpPr>
          <p:nvPr>
            <p:ph type="body" sz="quarter" idx="10"/>
          </p:nvPr>
        </p:nvSpPr>
        <p:spPr>
          <a:xfrm>
            <a:off x="359999" y="1264066"/>
            <a:ext cx="11721165" cy="5151281"/>
          </a:xfrm>
        </p:spPr>
        <p:txBody>
          <a:bodyPr/>
          <a:lstStyle/>
          <a:p>
            <a:pPr marL="914400" lvl="2" indent="0">
              <a:buNone/>
            </a:pPr>
            <a:r>
              <a:rPr lang="de-DE" b="1" dirty="0"/>
              <a:t>[Parameters]</a:t>
            </a:r>
          </a:p>
          <a:p>
            <a:pPr marL="914400" lvl="2" indent="0">
              <a:buNone/>
            </a:pPr>
            <a:r>
              <a:rPr lang="de-DE" dirty="0">
                <a:solidFill>
                  <a:srgbClr val="00B0F0"/>
                </a:solidFill>
              </a:rPr>
              <a:t>      </a:t>
            </a:r>
            <a:r>
              <a:rPr lang="de-DE" i="1" dirty="0">
                <a:solidFill>
                  <a:srgbClr val="00B0F0"/>
                </a:solidFill>
              </a:rPr>
              <a:t>[</a:t>
            </a:r>
            <a:r>
              <a:rPr lang="de-DE" i="1" dirty="0" err="1">
                <a:solidFill>
                  <a:srgbClr val="00B0F0"/>
                </a:solidFill>
              </a:rPr>
              <a:t>var</a:t>
            </a:r>
            <a:r>
              <a:rPr lang="de-DE" i="1" dirty="0">
                <a:solidFill>
                  <a:srgbClr val="00B0F0"/>
                </a:solidFill>
              </a:rPr>
              <a:t>] &lt;Name&gt;: &lt;Definition&gt;</a:t>
            </a:r>
            <a:endParaRPr lang="de-DE" dirty="0">
              <a:solidFill>
                <a:srgbClr val="00B0F0"/>
              </a:solidFill>
            </a:endParaRPr>
          </a:p>
          <a:p>
            <a:pPr marL="914400" lvl="2" indent="0">
              <a:buNone/>
            </a:pPr>
            <a:r>
              <a:rPr lang="de-DE" dirty="0"/>
              <a:t>      Multiple Parameters </a:t>
            </a:r>
            <a:r>
              <a:rPr lang="de-DE" dirty="0" err="1"/>
              <a:t>separated</a:t>
            </a:r>
            <a:r>
              <a:rPr lang="de-DE" dirty="0"/>
              <a:t> </a:t>
            </a:r>
            <a:r>
              <a:rPr lang="de-DE" dirty="0" err="1"/>
              <a:t>by</a:t>
            </a:r>
            <a:r>
              <a:rPr lang="de-DE" dirty="0"/>
              <a:t> </a:t>
            </a:r>
            <a:r>
              <a:rPr lang="de-DE" dirty="0" err="1"/>
              <a:t>semicolon</a:t>
            </a:r>
            <a:r>
              <a:rPr lang="de-DE" dirty="0"/>
              <a:t>.</a:t>
            </a:r>
          </a:p>
          <a:p>
            <a:pPr marL="914400" lvl="2" indent="0">
              <a:buNone/>
            </a:pPr>
            <a:r>
              <a:rPr lang="de-DE" dirty="0" err="1"/>
              <a:t>Example</a:t>
            </a:r>
            <a:r>
              <a:rPr lang="de-DE" dirty="0"/>
              <a:t>:</a:t>
            </a:r>
          </a:p>
          <a:p>
            <a:pPr marL="914400" lvl="2" indent="0">
              <a:buNone/>
            </a:pPr>
            <a:r>
              <a:rPr lang="de-DE" i="1" dirty="0"/>
              <a:t>      </a:t>
            </a:r>
            <a:r>
              <a:rPr lang="de-DE" i="1" dirty="0" err="1">
                <a:solidFill>
                  <a:srgbClr val="00B0F0"/>
                </a:solidFill>
              </a:rPr>
              <a:t>procedure</a:t>
            </a:r>
            <a:r>
              <a:rPr lang="de-DE" i="1" dirty="0">
                <a:solidFill>
                  <a:srgbClr val="00B0F0"/>
                </a:solidFill>
              </a:rPr>
              <a:t> </a:t>
            </a:r>
            <a:r>
              <a:rPr lang="de-DE" i="1" dirty="0" err="1">
                <a:solidFill>
                  <a:srgbClr val="00B0F0"/>
                </a:solidFill>
              </a:rPr>
              <a:t>SelectItem</a:t>
            </a:r>
            <a:r>
              <a:rPr lang="de-DE" i="1" dirty="0">
                <a:solidFill>
                  <a:srgbClr val="00B0F0"/>
                </a:solidFill>
              </a:rPr>
              <a:t>(</a:t>
            </a:r>
            <a:r>
              <a:rPr lang="de-DE" i="1" u="sng" dirty="0" err="1">
                <a:solidFill>
                  <a:srgbClr val="00B0F0"/>
                </a:solidFill>
              </a:rPr>
              <a:t>var</a:t>
            </a:r>
            <a:r>
              <a:rPr lang="de-DE" i="1" u="sng" dirty="0">
                <a:solidFill>
                  <a:srgbClr val="00B0F0"/>
                </a:solidFill>
              </a:rPr>
              <a:t> Item: </a:t>
            </a:r>
            <a:r>
              <a:rPr lang="de-DE" i="1" u="sng" dirty="0" err="1">
                <a:solidFill>
                  <a:srgbClr val="00B0F0"/>
                </a:solidFill>
              </a:rPr>
              <a:t>Record</a:t>
            </a:r>
            <a:r>
              <a:rPr lang="de-DE" i="1" u="sng" dirty="0">
                <a:solidFill>
                  <a:srgbClr val="00B0F0"/>
                </a:solidFill>
              </a:rPr>
              <a:t> "Item"; </a:t>
            </a:r>
            <a:r>
              <a:rPr lang="de-DE" i="1" u="sng" dirty="0" err="1">
                <a:solidFill>
                  <a:srgbClr val="00B0F0"/>
                </a:solidFill>
              </a:rPr>
              <a:t>DefaultItemNo</a:t>
            </a:r>
            <a:r>
              <a:rPr lang="de-DE" i="1" u="sng" dirty="0">
                <a:solidFill>
                  <a:srgbClr val="00B0F0"/>
                </a:solidFill>
              </a:rPr>
              <a:t>: Code[20]</a:t>
            </a:r>
            <a:r>
              <a:rPr lang="de-DE" i="1" dirty="0">
                <a:solidFill>
                  <a:srgbClr val="00B0F0"/>
                </a:solidFill>
              </a:rPr>
              <a:t>) Selected: Boolean</a:t>
            </a:r>
          </a:p>
          <a:p>
            <a:pPr marL="914400" lvl="2" indent="0">
              <a:buNone/>
            </a:pPr>
            <a:endParaRPr lang="de-DE" dirty="0">
              <a:solidFill>
                <a:srgbClr val="00B0F0"/>
              </a:solidFill>
            </a:endParaRPr>
          </a:p>
          <a:p>
            <a:pPr marL="914400" lvl="2" indent="0">
              <a:buNone/>
            </a:pPr>
            <a:endParaRPr lang="de-DE" dirty="0">
              <a:solidFill>
                <a:srgbClr val="00B0F0"/>
              </a:solidFill>
            </a:endParaRPr>
          </a:p>
          <a:p>
            <a:pPr marL="914400" lvl="2" indent="0">
              <a:buNone/>
            </a:pPr>
            <a:r>
              <a:rPr lang="de-DE" b="1" dirty="0"/>
              <a:t>[</a:t>
            </a:r>
            <a:r>
              <a:rPr lang="de-DE" b="1" dirty="0" err="1"/>
              <a:t>ReturnValue</a:t>
            </a:r>
            <a:r>
              <a:rPr lang="de-DE" b="1" dirty="0"/>
              <a:t>]</a:t>
            </a:r>
          </a:p>
          <a:p>
            <a:pPr marL="914400" lvl="2" indent="0">
              <a:buNone/>
            </a:pPr>
            <a:r>
              <a:rPr lang="de-DE" b="1" dirty="0"/>
              <a:t>      </a:t>
            </a:r>
            <a:r>
              <a:rPr lang="de-DE" i="1" dirty="0">
                <a:solidFill>
                  <a:srgbClr val="00B0F0"/>
                </a:solidFill>
              </a:rPr>
              <a:t>[Name]: &lt;Definition&gt;</a:t>
            </a:r>
            <a:endParaRPr lang="de-DE" b="1" i="1" dirty="0">
              <a:solidFill>
                <a:srgbClr val="00B0F0"/>
              </a:solidFill>
            </a:endParaRPr>
          </a:p>
          <a:p>
            <a:pPr marL="914400" lvl="2" indent="0">
              <a:buNone/>
            </a:pPr>
            <a:r>
              <a:rPr lang="de-DE" dirty="0"/>
              <a:t>      Multiple Parameters </a:t>
            </a:r>
            <a:r>
              <a:rPr lang="de-DE" dirty="0" err="1"/>
              <a:t>separated</a:t>
            </a:r>
            <a:r>
              <a:rPr lang="de-DE" dirty="0"/>
              <a:t> </a:t>
            </a:r>
            <a:r>
              <a:rPr lang="de-DE" dirty="0" err="1"/>
              <a:t>by</a:t>
            </a:r>
            <a:r>
              <a:rPr lang="de-DE" dirty="0"/>
              <a:t> </a:t>
            </a:r>
            <a:r>
              <a:rPr lang="de-DE" dirty="0" err="1"/>
              <a:t>semicolon</a:t>
            </a:r>
            <a:r>
              <a:rPr lang="de-DE" dirty="0"/>
              <a:t>.</a:t>
            </a:r>
          </a:p>
          <a:p>
            <a:pPr marL="914400" lvl="2" indent="0">
              <a:buNone/>
            </a:pPr>
            <a:r>
              <a:rPr lang="de-DE" dirty="0" err="1"/>
              <a:t>Example</a:t>
            </a:r>
            <a:r>
              <a:rPr lang="de-DE" dirty="0"/>
              <a:t>:</a:t>
            </a:r>
          </a:p>
          <a:p>
            <a:pPr marL="914400" lvl="2" indent="0">
              <a:buNone/>
            </a:pPr>
            <a:r>
              <a:rPr lang="de-DE" i="1" dirty="0"/>
              <a:t>      </a:t>
            </a:r>
            <a:r>
              <a:rPr lang="de-DE" i="1" dirty="0" err="1">
                <a:solidFill>
                  <a:srgbClr val="00B0F0"/>
                </a:solidFill>
              </a:rPr>
              <a:t>procedure</a:t>
            </a:r>
            <a:r>
              <a:rPr lang="de-DE" i="1" dirty="0">
                <a:solidFill>
                  <a:srgbClr val="00B0F0"/>
                </a:solidFill>
              </a:rPr>
              <a:t> </a:t>
            </a:r>
            <a:r>
              <a:rPr lang="de-DE" i="1" dirty="0" err="1">
                <a:solidFill>
                  <a:srgbClr val="00B0F0"/>
                </a:solidFill>
              </a:rPr>
              <a:t>SelectItem</a:t>
            </a:r>
            <a:r>
              <a:rPr lang="de-DE" i="1" dirty="0">
                <a:solidFill>
                  <a:srgbClr val="00B0F0"/>
                </a:solidFill>
              </a:rPr>
              <a:t>(</a:t>
            </a:r>
            <a:r>
              <a:rPr lang="de-DE" i="1" u="sng" dirty="0" err="1">
                <a:solidFill>
                  <a:srgbClr val="00B0F0"/>
                </a:solidFill>
              </a:rPr>
              <a:t>var</a:t>
            </a:r>
            <a:r>
              <a:rPr lang="de-DE" i="1" u="sng" dirty="0">
                <a:solidFill>
                  <a:srgbClr val="00B0F0"/>
                </a:solidFill>
              </a:rPr>
              <a:t> Item: </a:t>
            </a:r>
            <a:r>
              <a:rPr lang="de-DE" i="1" u="sng" dirty="0" err="1">
                <a:solidFill>
                  <a:srgbClr val="00B0F0"/>
                </a:solidFill>
              </a:rPr>
              <a:t>Record</a:t>
            </a:r>
            <a:r>
              <a:rPr lang="de-DE" i="1" u="sng" dirty="0">
                <a:solidFill>
                  <a:srgbClr val="00B0F0"/>
                </a:solidFill>
              </a:rPr>
              <a:t> "Item"; </a:t>
            </a:r>
            <a:r>
              <a:rPr lang="de-DE" i="1" u="sng" dirty="0" err="1">
                <a:solidFill>
                  <a:srgbClr val="00B0F0"/>
                </a:solidFill>
              </a:rPr>
              <a:t>DefaultItemNo</a:t>
            </a:r>
            <a:r>
              <a:rPr lang="de-DE" i="1" u="sng" dirty="0">
                <a:solidFill>
                  <a:srgbClr val="00B0F0"/>
                </a:solidFill>
              </a:rPr>
              <a:t>: Code[20]</a:t>
            </a:r>
            <a:r>
              <a:rPr lang="de-DE" i="1" dirty="0">
                <a:solidFill>
                  <a:srgbClr val="00B0F0"/>
                </a:solidFill>
              </a:rPr>
              <a:t>) Selected: Boolean</a:t>
            </a:r>
          </a:p>
          <a:p>
            <a:pPr marL="914400" lvl="2" indent="0">
              <a:buNone/>
            </a:pPr>
            <a:endParaRPr lang="de-DE" i="1" dirty="0">
              <a:solidFill>
                <a:srgbClr val="00B0F0"/>
              </a:solidFill>
            </a:endParaRPr>
          </a:p>
          <a:p>
            <a:pPr marL="914400" lvl="2" indent="0">
              <a:buNone/>
            </a:pPr>
            <a:endParaRPr lang="de-DE" i="1" dirty="0">
              <a:solidFill>
                <a:srgbClr val="00B0F0"/>
              </a:solidFill>
            </a:endParaRPr>
          </a:p>
          <a:p>
            <a:pPr marL="914400" lvl="2" indent="0">
              <a:buNone/>
            </a:pPr>
            <a:r>
              <a:rPr lang="de-DE" b="1" dirty="0"/>
              <a:t>[Variables (</a:t>
            </a:r>
            <a:r>
              <a:rPr lang="de-DE" b="1" dirty="0" err="1"/>
              <a:t>local</a:t>
            </a:r>
            <a:r>
              <a:rPr lang="de-DE" b="1" dirty="0"/>
              <a:t>)]</a:t>
            </a:r>
          </a:p>
          <a:p>
            <a:pPr marL="914400" lvl="2" indent="0">
              <a:buNone/>
            </a:pPr>
            <a:r>
              <a:rPr lang="de-DE" dirty="0"/>
              <a:t>      </a:t>
            </a:r>
            <a:r>
              <a:rPr lang="de-DE" dirty="0" err="1"/>
              <a:t>c.f</a:t>
            </a:r>
            <a:r>
              <a:rPr lang="de-DE" dirty="0"/>
              <a:t>. </a:t>
            </a:r>
            <a:r>
              <a:rPr lang="de-DE" dirty="0" err="1"/>
              <a:t>above</a:t>
            </a:r>
            <a:endParaRPr lang="de-DE" dirty="0"/>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a:t>
            </a:r>
            <a:r>
              <a:rPr lang="en-GB" dirty="0" err="1">
                <a:solidFill>
                  <a:schemeClr val="bg2"/>
                </a:solidFill>
              </a:rPr>
              <a:t>Codeunits</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a:t> </a:t>
            </a:r>
            <a:fld id="{F0389FF0-EA6C-204E-82DF-16D97CC1B00E}" type="slidenum">
              <a:rPr lang="de-DE" smtClean="0"/>
              <a:pPr/>
              <a:t>80</a:t>
            </a:fld>
            <a:endParaRPr lang="de-DE"/>
          </a:p>
        </p:txBody>
      </p:sp>
    </p:spTree>
    <p:extLst>
      <p:ext uri="{BB962C8B-B14F-4D97-AF65-F5344CB8AC3E}">
        <p14:creationId xmlns:p14="http://schemas.microsoft.com/office/powerpoint/2010/main" val="32670007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3F98DEA3-85FC-430F-9248-980374E6A854}"/>
              </a:ext>
            </a:extLst>
          </p:cNvPr>
          <p:cNvSpPr/>
          <p:nvPr/>
        </p:nvSpPr>
        <p:spPr>
          <a:xfrm>
            <a:off x="359999" y="4446990"/>
            <a:ext cx="11003478" cy="1262743"/>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dirty="0"/>
              <a:t>Always </a:t>
            </a:r>
            <a:r>
              <a:rPr lang="de-DE" dirty="0" err="1"/>
              <a:t>Remember</a:t>
            </a:r>
            <a:r>
              <a:rPr lang="de-DE" dirty="0"/>
              <a:t>                                                                                                                               </a:t>
            </a:r>
            <a:r>
              <a:rPr lang="de-DE" dirty="0" err="1"/>
              <a:t>to</a:t>
            </a:r>
            <a:r>
              <a:rPr lang="de-DE" dirty="0"/>
              <a:t> </a:t>
            </a:r>
            <a:r>
              <a:rPr lang="de-DE" dirty="0" err="1"/>
              <a:t>get</a:t>
            </a:r>
            <a:r>
              <a:rPr lang="de-DE" dirty="0"/>
              <a:t> </a:t>
            </a:r>
            <a:r>
              <a:rPr lang="de-DE" dirty="0" err="1"/>
              <a:t>detailed</a:t>
            </a:r>
            <a:r>
              <a:rPr lang="de-DE" dirty="0"/>
              <a:t> </a:t>
            </a:r>
            <a:r>
              <a:rPr lang="de-DE" dirty="0" err="1"/>
              <a:t>insight</a:t>
            </a:r>
            <a:endParaRPr lang="de-DE" dirty="0"/>
          </a:p>
        </p:txBody>
      </p:sp>
      <p:sp>
        <p:nvSpPr>
          <p:cNvPr id="7" name="Textplatzhalter 11">
            <a:extLst>
              <a:ext uri="{FF2B5EF4-FFF2-40B4-BE49-F238E27FC236}">
                <a16:creationId xmlns:a16="http://schemas.microsoft.com/office/drawing/2014/main" id="{919EEE04-21C1-4FB3-BCA4-4081703DA885}"/>
              </a:ext>
            </a:extLst>
          </p:cNvPr>
          <p:cNvSpPr>
            <a:spLocks noGrp="1"/>
          </p:cNvSpPr>
          <p:nvPr>
            <p:ph type="body" sz="quarter" idx="10"/>
          </p:nvPr>
        </p:nvSpPr>
        <p:spPr>
          <a:xfrm>
            <a:off x="359999" y="1264066"/>
            <a:ext cx="11721165" cy="2589477"/>
          </a:xfrm>
        </p:spPr>
        <p:txBody>
          <a:bodyPr/>
          <a:lstStyle/>
          <a:p>
            <a:r>
              <a:rPr lang="de-DE" dirty="0"/>
              <a:t>Triggers</a:t>
            </a:r>
          </a:p>
          <a:p>
            <a:pPr lvl="1"/>
            <a:r>
              <a:rPr lang="de-DE" dirty="0"/>
              <a:t>Syntax</a:t>
            </a:r>
          </a:p>
          <a:p>
            <a:pPr marL="914400" lvl="2" indent="0">
              <a:buNone/>
            </a:pPr>
            <a:r>
              <a:rPr lang="de-DE" i="1" dirty="0">
                <a:solidFill>
                  <a:srgbClr val="00B0F0"/>
                </a:solidFill>
              </a:rPr>
              <a:t>    Trigger &lt;Name&gt;()</a:t>
            </a:r>
            <a:endParaRPr lang="de-DE" dirty="0">
              <a:solidFill>
                <a:srgbClr val="00B0F0"/>
              </a:solidFill>
            </a:endParaRPr>
          </a:p>
          <a:p>
            <a:pPr marL="914400" lvl="2" indent="0">
              <a:buNone/>
            </a:pPr>
            <a:r>
              <a:rPr lang="de-DE" i="1" dirty="0">
                <a:solidFill>
                  <a:srgbClr val="00B0F0"/>
                </a:solidFill>
              </a:rPr>
              <a:t>    [Variables (</a:t>
            </a:r>
            <a:r>
              <a:rPr lang="de-DE" i="1" dirty="0" err="1">
                <a:solidFill>
                  <a:srgbClr val="00B0F0"/>
                </a:solidFill>
              </a:rPr>
              <a:t>local</a:t>
            </a:r>
            <a:r>
              <a:rPr lang="de-DE" i="1" dirty="0">
                <a:solidFill>
                  <a:srgbClr val="00B0F0"/>
                </a:solidFill>
              </a:rPr>
              <a:t>)]</a:t>
            </a:r>
            <a:endParaRPr lang="de-DE" dirty="0">
              <a:solidFill>
                <a:srgbClr val="00B0F0"/>
              </a:solidFill>
            </a:endParaRPr>
          </a:p>
          <a:p>
            <a:pPr marL="914400" lvl="2" indent="0">
              <a:buNone/>
            </a:pPr>
            <a:r>
              <a:rPr lang="de-DE" i="1" dirty="0">
                <a:solidFill>
                  <a:srgbClr val="00B0F0"/>
                </a:solidFill>
              </a:rPr>
              <a:t>    </a:t>
            </a:r>
            <a:r>
              <a:rPr lang="de-DE" i="1" dirty="0" err="1">
                <a:solidFill>
                  <a:srgbClr val="00B0F0"/>
                </a:solidFill>
              </a:rPr>
              <a:t>begin</a:t>
            </a:r>
            <a:endParaRPr lang="de-DE" dirty="0">
              <a:solidFill>
                <a:srgbClr val="00B0F0"/>
              </a:solidFill>
            </a:endParaRPr>
          </a:p>
          <a:p>
            <a:pPr marL="914400" lvl="2" indent="0">
              <a:buNone/>
            </a:pPr>
            <a:r>
              <a:rPr lang="de-DE" i="1" dirty="0">
                <a:solidFill>
                  <a:srgbClr val="00B0F0"/>
                </a:solidFill>
              </a:rPr>
              <a:t>         [Code]</a:t>
            </a:r>
            <a:endParaRPr lang="de-DE" dirty="0">
              <a:solidFill>
                <a:srgbClr val="00B0F0"/>
              </a:solidFill>
            </a:endParaRPr>
          </a:p>
          <a:p>
            <a:pPr marL="914400" lvl="2" indent="0">
              <a:buNone/>
            </a:pPr>
            <a:r>
              <a:rPr lang="de-DE" i="1" dirty="0">
                <a:solidFill>
                  <a:srgbClr val="00B0F0"/>
                </a:solidFill>
              </a:rPr>
              <a:t>    end;</a:t>
            </a:r>
            <a:endParaRPr lang="de-DE" dirty="0">
              <a:solidFill>
                <a:srgbClr val="00B0F0"/>
              </a:solidFill>
            </a:endParaRPr>
          </a:p>
          <a:p>
            <a:pPr marL="914400" lvl="2" indent="0">
              <a:buNone/>
            </a:pPr>
            <a:r>
              <a:rPr lang="de-DE" dirty="0"/>
              <a:t>Use </a:t>
            </a:r>
            <a:r>
              <a:rPr lang="de-DE" dirty="0" err="1"/>
              <a:t>Context</a:t>
            </a:r>
            <a:r>
              <a:rPr lang="de-DE" dirty="0"/>
              <a:t> IntelliSense </a:t>
            </a:r>
            <a:r>
              <a:rPr lang="de-DE" dirty="0" err="1"/>
              <a:t>to</a:t>
            </a:r>
            <a:r>
              <a:rPr lang="de-DE" dirty="0"/>
              <a:t> </a:t>
            </a:r>
            <a:r>
              <a:rPr lang="de-DE" dirty="0" err="1"/>
              <a:t>see</a:t>
            </a:r>
            <a:r>
              <a:rPr lang="de-DE" dirty="0"/>
              <a:t> possible Triggers (&lt;Name&gt;: in </a:t>
            </a:r>
            <a:r>
              <a:rPr lang="de-DE" dirty="0" err="1"/>
              <a:t>the</a:t>
            </a:r>
            <a:r>
              <a:rPr lang="de-DE" dirty="0"/>
              <a:t> </a:t>
            </a:r>
            <a:r>
              <a:rPr lang="de-DE" dirty="0" err="1"/>
              <a:t>case</a:t>
            </a:r>
            <a:r>
              <a:rPr lang="de-DE" dirty="0"/>
              <a:t> </a:t>
            </a:r>
            <a:r>
              <a:rPr lang="de-DE" dirty="0" err="1"/>
              <a:t>of</a:t>
            </a:r>
            <a:r>
              <a:rPr lang="de-DE" dirty="0"/>
              <a:t> Codeunits, </a:t>
            </a:r>
            <a:r>
              <a:rPr lang="de-DE" dirty="0" err="1"/>
              <a:t>its</a:t>
            </a:r>
            <a:r>
              <a:rPr lang="de-DE" dirty="0"/>
              <a:t> </a:t>
            </a:r>
            <a:r>
              <a:rPr lang="de-DE" dirty="0" err="1"/>
              <a:t>only</a:t>
            </a:r>
            <a:r>
              <a:rPr lang="de-DE" dirty="0"/>
              <a:t> </a:t>
            </a:r>
            <a:r>
              <a:rPr lang="de-DE" dirty="0" err="1"/>
              <a:t>OnRun</a:t>
            </a:r>
            <a:r>
              <a:rPr lang="de-DE" dirty="0"/>
              <a:t>)</a:t>
            </a:r>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a:t>
            </a:r>
            <a:r>
              <a:rPr lang="en-GB" dirty="0" err="1">
                <a:solidFill>
                  <a:schemeClr val="bg2"/>
                </a:solidFill>
              </a:rPr>
              <a:t>Codeunits</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a:t> </a:t>
            </a:r>
            <a:fld id="{F0389FF0-EA6C-204E-82DF-16D97CC1B00E}" type="slidenum">
              <a:rPr lang="de-DE" smtClean="0"/>
              <a:pPr/>
              <a:t>81</a:t>
            </a:fld>
            <a:endParaRPr lang="de-DE"/>
          </a:p>
        </p:txBody>
      </p:sp>
      <p:sp>
        <p:nvSpPr>
          <p:cNvPr id="6" name="Rechteck 5">
            <a:extLst>
              <a:ext uri="{FF2B5EF4-FFF2-40B4-BE49-F238E27FC236}">
                <a16:creationId xmlns:a16="http://schemas.microsoft.com/office/drawing/2014/main" id="{F2412D40-080C-4F54-81ED-6F0203D1C411}"/>
              </a:ext>
            </a:extLst>
          </p:cNvPr>
          <p:cNvSpPr/>
          <p:nvPr/>
        </p:nvSpPr>
        <p:spPr>
          <a:xfrm>
            <a:off x="2782845" y="4842543"/>
            <a:ext cx="5605883" cy="4716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4276E"/>
                </a:solidFill>
              </a:rPr>
              <a:t>If</a:t>
            </a:r>
            <a:r>
              <a:rPr lang="de-DE" dirty="0">
                <a:solidFill>
                  <a:srgbClr val="04276E"/>
                </a:solidFill>
              </a:rPr>
              <a:t> </a:t>
            </a:r>
            <a:r>
              <a:rPr lang="de-DE" dirty="0" err="1">
                <a:solidFill>
                  <a:srgbClr val="04276E"/>
                </a:solidFill>
              </a:rPr>
              <a:t>you</a:t>
            </a:r>
            <a:r>
              <a:rPr lang="de-DE" dirty="0">
                <a:solidFill>
                  <a:srgbClr val="04276E"/>
                </a:solidFill>
              </a:rPr>
              <a:t> </a:t>
            </a:r>
            <a:r>
              <a:rPr lang="de-DE" dirty="0" err="1">
                <a:solidFill>
                  <a:srgbClr val="04276E"/>
                </a:solidFill>
              </a:rPr>
              <a:t>don‘t</a:t>
            </a:r>
            <a:r>
              <a:rPr lang="de-DE" dirty="0">
                <a:solidFill>
                  <a:srgbClr val="04276E"/>
                </a:solidFill>
              </a:rPr>
              <a:t> </a:t>
            </a:r>
            <a:r>
              <a:rPr lang="de-DE" dirty="0" err="1">
                <a:solidFill>
                  <a:srgbClr val="04276E"/>
                </a:solidFill>
              </a:rPr>
              <a:t>know</a:t>
            </a:r>
            <a:r>
              <a:rPr lang="de-DE" dirty="0">
                <a:solidFill>
                  <a:srgbClr val="04276E"/>
                </a:solidFill>
              </a:rPr>
              <a:t>, </a:t>
            </a:r>
            <a:r>
              <a:rPr lang="de-DE" dirty="0" err="1">
                <a:solidFill>
                  <a:srgbClr val="04276E"/>
                </a:solidFill>
              </a:rPr>
              <a:t>what</a:t>
            </a:r>
            <a:r>
              <a:rPr lang="de-DE" dirty="0">
                <a:solidFill>
                  <a:srgbClr val="04276E"/>
                </a:solidFill>
              </a:rPr>
              <a:t> </a:t>
            </a:r>
            <a:r>
              <a:rPr lang="de-DE" dirty="0" err="1">
                <a:solidFill>
                  <a:srgbClr val="04276E"/>
                </a:solidFill>
              </a:rPr>
              <a:t>to</a:t>
            </a:r>
            <a:r>
              <a:rPr lang="de-DE" dirty="0">
                <a:solidFill>
                  <a:srgbClr val="04276E"/>
                </a:solidFill>
              </a:rPr>
              <a:t> do - 2: Use Txt2AL Converter</a:t>
            </a:r>
            <a:endParaRPr lang="en-GB" dirty="0">
              <a:solidFill>
                <a:srgbClr val="04276E"/>
              </a:solidFill>
            </a:endParaRPr>
          </a:p>
        </p:txBody>
      </p:sp>
    </p:spTree>
    <p:extLst>
      <p:ext uri="{BB962C8B-B14F-4D97-AF65-F5344CB8AC3E}">
        <p14:creationId xmlns:p14="http://schemas.microsoft.com/office/powerpoint/2010/main" val="189243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8 | </a:t>
            </a:r>
            <a:r>
              <a:rPr lang="de-DE" dirty="0" err="1"/>
              <a:t>Procedures</a:t>
            </a:r>
            <a:r>
              <a:rPr lang="de-DE" dirty="0"/>
              <a:t> and Snippets</a:t>
            </a:r>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82</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60001" y="1988812"/>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Find and Open </a:t>
            </a:r>
            <a:r>
              <a:rPr lang="de-DE" sz="1400" dirty="0" err="1">
                <a:solidFill>
                  <a:srgbClr val="002060"/>
                </a:solidFill>
              </a:rPr>
              <a:t>Object</a:t>
            </a:r>
            <a:r>
              <a:rPr lang="de-DE" sz="1400" dirty="0">
                <a:solidFill>
                  <a:srgbClr val="002060"/>
                </a:solidFill>
              </a:rPr>
              <a:t> CU </a:t>
            </a:r>
            <a:r>
              <a:rPr lang="de-DE" sz="1400" dirty="0" err="1">
                <a:solidFill>
                  <a:srgbClr val="002060"/>
                </a:solidFill>
              </a:rPr>
              <a:t>of</a:t>
            </a:r>
            <a:r>
              <a:rPr lang="de-DE" sz="1400" dirty="0">
                <a:solidFill>
                  <a:srgbClr val="002060"/>
                </a:solidFill>
              </a:rPr>
              <a:t> Vendor List</a:t>
            </a:r>
            <a:endParaRPr lang="en-GB" sz="1400" dirty="0">
              <a:solidFill>
                <a:srgbClr val="002060"/>
              </a:solidFill>
            </a:endParaRPr>
          </a:p>
        </p:txBody>
      </p:sp>
      <p:sp>
        <p:nvSpPr>
          <p:cNvPr id="10" name="Rechteck 9">
            <a:extLst>
              <a:ext uri="{FF2B5EF4-FFF2-40B4-BE49-F238E27FC236}">
                <a16:creationId xmlns:a16="http://schemas.microsoft.com/office/drawing/2014/main" id="{2A7A3B95-3169-43A4-A4B4-A22E6F86812D}"/>
              </a:ext>
            </a:extLst>
          </p:cNvPr>
          <p:cNvSpPr/>
          <p:nvPr/>
        </p:nvSpPr>
        <p:spPr>
          <a:xfrm>
            <a:off x="4318372" y="1730737"/>
            <a:ext cx="5247259" cy="3651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Place </a:t>
            </a:r>
            <a:r>
              <a:rPr lang="de-DE" sz="1200" dirty="0" err="1">
                <a:solidFill>
                  <a:srgbClr val="04276E"/>
                </a:solidFill>
              </a:rPr>
              <a:t>cursor</a:t>
            </a:r>
            <a:r>
              <a:rPr lang="de-DE" sz="1200" dirty="0">
                <a:solidFill>
                  <a:srgbClr val="04276E"/>
                </a:solidFill>
              </a:rPr>
              <a:t> in </a:t>
            </a:r>
            <a:r>
              <a:rPr lang="de-DE" sz="1200" dirty="0" err="1">
                <a:solidFill>
                  <a:srgbClr val="04276E"/>
                </a:solidFill>
              </a:rPr>
              <a:t>new</a:t>
            </a:r>
            <a:r>
              <a:rPr lang="de-DE" sz="1200" dirty="0">
                <a:solidFill>
                  <a:srgbClr val="04276E"/>
                </a:solidFill>
              </a:rPr>
              <a:t> </a:t>
            </a:r>
            <a:r>
              <a:rPr lang="de-DE" sz="1200" dirty="0" err="1">
                <a:solidFill>
                  <a:srgbClr val="04276E"/>
                </a:solidFill>
              </a:rPr>
              <a:t>line</a:t>
            </a:r>
            <a:r>
              <a:rPr lang="de-DE" sz="1200" dirty="0">
                <a:solidFill>
                  <a:srgbClr val="04276E"/>
                </a:solidFill>
              </a:rPr>
              <a:t> (</a:t>
            </a:r>
            <a:r>
              <a:rPr lang="de-DE" sz="1200" dirty="0" err="1">
                <a:solidFill>
                  <a:srgbClr val="04276E"/>
                </a:solidFill>
              </a:rPr>
              <a:t>beyond</a:t>
            </a:r>
            <a:r>
              <a:rPr lang="de-DE" sz="1200" dirty="0">
                <a:solidFill>
                  <a:srgbClr val="04276E"/>
                </a:solidFill>
              </a:rPr>
              <a:t> </a:t>
            </a:r>
            <a:r>
              <a:rPr lang="de-DE" sz="1200" dirty="0" err="1">
                <a:solidFill>
                  <a:srgbClr val="04276E"/>
                </a:solidFill>
              </a:rPr>
              <a:t>existing</a:t>
            </a:r>
            <a:r>
              <a:rPr lang="de-DE" sz="1200" dirty="0">
                <a:solidFill>
                  <a:srgbClr val="04276E"/>
                </a:solidFill>
              </a:rPr>
              <a:t> Event Subscriber </a:t>
            </a:r>
            <a:r>
              <a:rPr lang="de-DE" sz="1200" dirty="0" err="1">
                <a:solidFill>
                  <a:srgbClr val="04276E"/>
                </a:solidFill>
              </a:rPr>
              <a:t>Procedure</a:t>
            </a:r>
            <a:r>
              <a:rPr lang="de-DE" sz="1200" dirty="0">
                <a:solidFill>
                  <a:srgbClr val="04276E"/>
                </a:solidFill>
              </a:rPr>
              <a:t>)</a:t>
            </a:r>
          </a:p>
        </p:txBody>
      </p:sp>
      <p:sp>
        <p:nvSpPr>
          <p:cNvPr id="13" name="Rechteck 12">
            <a:extLst>
              <a:ext uri="{FF2B5EF4-FFF2-40B4-BE49-F238E27FC236}">
                <a16:creationId xmlns:a16="http://schemas.microsoft.com/office/drawing/2014/main" id="{CDF65873-B406-43EC-B58D-A04B3B141D53}"/>
              </a:ext>
            </a:extLst>
          </p:cNvPr>
          <p:cNvSpPr/>
          <p:nvPr/>
        </p:nvSpPr>
        <p:spPr>
          <a:xfrm>
            <a:off x="359999" y="828102"/>
            <a:ext cx="9915213" cy="42158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Implement „Message Vendor List </a:t>
            </a:r>
            <a:r>
              <a:rPr lang="de-DE" dirty="0" err="1">
                <a:solidFill>
                  <a:srgbClr val="002060"/>
                </a:solidFill>
              </a:rPr>
              <a:t>is</a:t>
            </a:r>
            <a:r>
              <a:rPr lang="de-DE" dirty="0">
                <a:solidFill>
                  <a:srgbClr val="002060"/>
                </a:solidFill>
              </a:rPr>
              <a:t> </a:t>
            </a:r>
            <a:r>
              <a:rPr lang="de-DE" dirty="0" err="1">
                <a:solidFill>
                  <a:srgbClr val="002060"/>
                </a:solidFill>
              </a:rPr>
              <a:t>closed</a:t>
            </a:r>
            <a:r>
              <a:rPr lang="de-DE" dirty="0">
                <a:solidFill>
                  <a:srgbClr val="002060"/>
                </a:solidFill>
              </a:rPr>
              <a:t>“ </a:t>
            </a:r>
            <a:r>
              <a:rPr lang="de-DE" dirty="0" err="1">
                <a:solidFill>
                  <a:srgbClr val="002060"/>
                </a:solidFill>
              </a:rPr>
              <a:t>using</a:t>
            </a:r>
            <a:r>
              <a:rPr lang="de-DE" dirty="0">
                <a:solidFill>
                  <a:srgbClr val="002060"/>
                </a:solidFill>
              </a:rPr>
              <a:t> Snippets</a:t>
            </a:r>
            <a:endParaRPr lang="en-GB"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60001" y="1417748"/>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a:t>
            </a:r>
            <a:r>
              <a:rPr lang="de-DE" sz="1400" dirty="0" err="1">
                <a:solidFill>
                  <a:srgbClr val="002060"/>
                </a:solidFill>
              </a:rPr>
              <a:t>My</a:t>
            </a:r>
            <a:r>
              <a:rPr lang="de-DE" sz="1400" dirty="0">
                <a:solidFill>
                  <a:srgbClr val="002060"/>
                </a:solidFill>
              </a:rPr>
              <a:t> </a:t>
            </a:r>
            <a:r>
              <a:rPr lang="de-DE" sz="1400" dirty="0" err="1">
                <a:solidFill>
                  <a:srgbClr val="002060"/>
                </a:solidFill>
              </a:rPr>
              <a:t>first</a:t>
            </a:r>
            <a:r>
              <a:rPr lang="de-DE" sz="1400" dirty="0">
                <a:solidFill>
                  <a:srgbClr val="002060"/>
                </a:solidFill>
              </a:rPr>
              <a:t>) AL Project</a:t>
            </a:r>
            <a:endParaRPr lang="en-GB" sz="1400" dirty="0">
              <a:solidFill>
                <a:srgbClr val="002060"/>
              </a:solidFill>
            </a:endParaRPr>
          </a:p>
        </p:txBody>
      </p:sp>
      <p:sp>
        <p:nvSpPr>
          <p:cNvPr id="21" name="Rechteck 20">
            <a:extLst>
              <a:ext uri="{FF2B5EF4-FFF2-40B4-BE49-F238E27FC236}">
                <a16:creationId xmlns:a16="http://schemas.microsoft.com/office/drawing/2014/main" id="{FC5A9A37-F37A-4730-8A6C-765D0EC7A928}"/>
              </a:ext>
            </a:extLst>
          </p:cNvPr>
          <p:cNvSpPr/>
          <p:nvPr/>
        </p:nvSpPr>
        <p:spPr>
          <a:xfrm>
            <a:off x="360000" y="2568939"/>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new</a:t>
            </a:r>
            <a:r>
              <a:rPr lang="de-DE" sz="1400" dirty="0">
                <a:solidFill>
                  <a:srgbClr val="002060"/>
                </a:solidFill>
              </a:rPr>
              <a:t> </a:t>
            </a:r>
            <a:r>
              <a:rPr lang="de-DE" sz="1400" dirty="0" err="1">
                <a:solidFill>
                  <a:srgbClr val="002060"/>
                </a:solidFill>
              </a:rPr>
              <a:t>Functionality</a:t>
            </a:r>
            <a:endParaRPr lang="en-GB" sz="1400" dirty="0">
              <a:solidFill>
                <a:srgbClr val="002060"/>
              </a:solidFill>
            </a:endParaRPr>
          </a:p>
        </p:txBody>
      </p:sp>
      <p:sp>
        <p:nvSpPr>
          <p:cNvPr id="31" name="Rechteck 30">
            <a:extLst>
              <a:ext uri="{FF2B5EF4-FFF2-40B4-BE49-F238E27FC236}">
                <a16:creationId xmlns:a16="http://schemas.microsoft.com/office/drawing/2014/main" id="{D6401B4D-5D4B-4D99-B3CA-E1B297F51122}"/>
              </a:ext>
            </a:extLst>
          </p:cNvPr>
          <p:cNvSpPr/>
          <p:nvPr/>
        </p:nvSpPr>
        <p:spPr>
          <a:xfrm>
            <a:off x="359999" y="5282804"/>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and Test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027655" y="1782873"/>
            <a:ext cx="0" cy="20593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447928A2-A19D-4CE7-8865-6FB2D14E9E85}"/>
              </a:ext>
            </a:extLst>
          </p:cNvPr>
          <p:cNvCxnSpPr>
            <a:cxnSpLocks/>
            <a:stCxn id="9" idx="2"/>
            <a:endCxn id="21" idx="0"/>
          </p:cNvCxnSpPr>
          <p:nvPr/>
        </p:nvCxnSpPr>
        <p:spPr>
          <a:xfrm flipH="1">
            <a:off x="2027654" y="2353937"/>
            <a:ext cx="1" cy="21500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3AF9E647-BC98-4C5C-B0C9-C74E6FDEA65B}"/>
              </a:ext>
            </a:extLst>
          </p:cNvPr>
          <p:cNvCxnSpPr>
            <a:cxnSpLocks/>
            <a:stCxn id="21" idx="2"/>
            <a:endCxn id="31" idx="0"/>
          </p:cNvCxnSpPr>
          <p:nvPr/>
        </p:nvCxnSpPr>
        <p:spPr>
          <a:xfrm flipH="1">
            <a:off x="2027653" y="2934064"/>
            <a:ext cx="1" cy="234874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4" name="Rechteck 33">
            <a:extLst>
              <a:ext uri="{FF2B5EF4-FFF2-40B4-BE49-F238E27FC236}">
                <a16:creationId xmlns:a16="http://schemas.microsoft.com/office/drawing/2014/main" id="{F026929B-C33B-411B-B8B4-ECA0D9D8D72B}"/>
              </a:ext>
            </a:extLst>
          </p:cNvPr>
          <p:cNvSpPr/>
          <p:nvPr/>
        </p:nvSpPr>
        <p:spPr>
          <a:xfrm>
            <a:off x="4318371" y="2310113"/>
            <a:ext cx="5247259" cy="3651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Type (</a:t>
            </a:r>
            <a:r>
              <a:rPr lang="de-DE" sz="1200" dirty="0" err="1">
                <a:solidFill>
                  <a:srgbClr val="04276E"/>
                </a:solidFill>
              </a:rPr>
              <a:t>leading</a:t>
            </a:r>
            <a:r>
              <a:rPr lang="de-DE" sz="1200" dirty="0">
                <a:solidFill>
                  <a:srgbClr val="04276E"/>
                </a:solidFill>
              </a:rPr>
              <a:t>) </a:t>
            </a:r>
            <a:r>
              <a:rPr lang="de-DE" sz="1200" dirty="0" err="1">
                <a:solidFill>
                  <a:srgbClr val="04276E"/>
                </a:solidFill>
              </a:rPr>
              <a:t>fragment</a:t>
            </a:r>
            <a:r>
              <a:rPr lang="de-DE" sz="1200" dirty="0">
                <a:solidFill>
                  <a:srgbClr val="04276E"/>
                </a:solidFill>
              </a:rPr>
              <a:t> </a:t>
            </a:r>
            <a:r>
              <a:rPr lang="de-DE" sz="1200" dirty="0" err="1">
                <a:solidFill>
                  <a:srgbClr val="04276E"/>
                </a:solidFill>
              </a:rPr>
              <a:t>of</a:t>
            </a:r>
            <a:r>
              <a:rPr lang="de-DE" sz="1200" dirty="0">
                <a:solidFill>
                  <a:srgbClr val="04276E"/>
                </a:solidFill>
              </a:rPr>
              <a:t> „</a:t>
            </a:r>
            <a:r>
              <a:rPr lang="de-DE" sz="1200" dirty="0" err="1">
                <a:solidFill>
                  <a:srgbClr val="04276E"/>
                </a:solidFill>
              </a:rPr>
              <a:t>teventsubscriber</a:t>
            </a:r>
            <a:r>
              <a:rPr lang="de-DE" sz="1200" dirty="0">
                <a:solidFill>
                  <a:srgbClr val="04276E"/>
                </a:solidFill>
              </a:rPr>
              <a:t>“ </a:t>
            </a:r>
            <a:r>
              <a:rPr lang="de-DE" sz="1200" dirty="0" err="1">
                <a:solidFill>
                  <a:srgbClr val="04276E"/>
                </a:solidFill>
              </a:rPr>
              <a:t>to</a:t>
            </a:r>
            <a:r>
              <a:rPr lang="de-DE" sz="1200" dirty="0">
                <a:solidFill>
                  <a:srgbClr val="04276E"/>
                </a:solidFill>
              </a:rPr>
              <a:t> </a:t>
            </a:r>
            <a:r>
              <a:rPr lang="de-DE" sz="1200" dirty="0" err="1">
                <a:solidFill>
                  <a:srgbClr val="04276E"/>
                </a:solidFill>
              </a:rPr>
              <a:t>start</a:t>
            </a:r>
            <a:r>
              <a:rPr lang="de-DE" sz="1200" dirty="0">
                <a:solidFill>
                  <a:srgbClr val="04276E"/>
                </a:solidFill>
              </a:rPr>
              <a:t> </a:t>
            </a:r>
            <a:r>
              <a:rPr lang="de-DE" sz="1200" dirty="0" err="1">
                <a:solidFill>
                  <a:srgbClr val="04276E"/>
                </a:solidFill>
              </a:rPr>
              <a:t>intelliSense</a:t>
            </a:r>
            <a:r>
              <a:rPr lang="de-DE" sz="1200" dirty="0">
                <a:solidFill>
                  <a:srgbClr val="04276E"/>
                </a:solidFill>
              </a:rPr>
              <a:t> </a:t>
            </a:r>
          </a:p>
        </p:txBody>
      </p:sp>
      <p:sp>
        <p:nvSpPr>
          <p:cNvPr id="35" name="Rechteck 34">
            <a:extLst>
              <a:ext uri="{FF2B5EF4-FFF2-40B4-BE49-F238E27FC236}">
                <a16:creationId xmlns:a16="http://schemas.microsoft.com/office/drawing/2014/main" id="{A00536BC-2BA1-4CFA-8031-B53C211CC063}"/>
              </a:ext>
            </a:extLst>
          </p:cNvPr>
          <p:cNvSpPr/>
          <p:nvPr/>
        </p:nvSpPr>
        <p:spPr>
          <a:xfrm>
            <a:off x="4318370" y="4217547"/>
            <a:ext cx="5247259" cy="3651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Choose</a:t>
            </a:r>
            <a:r>
              <a:rPr lang="de-DE" sz="1200" dirty="0">
                <a:solidFill>
                  <a:srgbClr val="04276E"/>
                </a:solidFill>
              </a:rPr>
              <a:t> </a:t>
            </a:r>
            <a:r>
              <a:rPr lang="de-DE" sz="1200" dirty="0" err="1">
                <a:solidFill>
                  <a:srgbClr val="04276E"/>
                </a:solidFill>
              </a:rPr>
              <a:t>the</a:t>
            </a:r>
            <a:r>
              <a:rPr lang="de-DE" sz="1200" dirty="0">
                <a:solidFill>
                  <a:srgbClr val="04276E"/>
                </a:solidFill>
              </a:rPr>
              <a:t> </a:t>
            </a:r>
            <a:r>
              <a:rPr lang="de-DE" sz="1200" dirty="0" err="1">
                <a:solidFill>
                  <a:srgbClr val="04276E"/>
                </a:solidFill>
              </a:rPr>
              <a:t>right</a:t>
            </a:r>
            <a:r>
              <a:rPr lang="de-DE" sz="1200" dirty="0">
                <a:solidFill>
                  <a:srgbClr val="04276E"/>
                </a:solidFill>
              </a:rPr>
              <a:t> </a:t>
            </a:r>
            <a:r>
              <a:rPr lang="de-DE" sz="1200" dirty="0" err="1">
                <a:solidFill>
                  <a:srgbClr val="04276E"/>
                </a:solidFill>
              </a:rPr>
              <a:t>snippet</a:t>
            </a:r>
            <a:r>
              <a:rPr lang="de-DE" sz="1200" dirty="0">
                <a:solidFill>
                  <a:srgbClr val="04276E"/>
                </a:solidFill>
              </a:rPr>
              <a:t> and </a:t>
            </a:r>
            <a:r>
              <a:rPr lang="de-DE" sz="1200" dirty="0" err="1">
                <a:solidFill>
                  <a:srgbClr val="04276E"/>
                </a:solidFill>
              </a:rPr>
              <a:t>implement</a:t>
            </a:r>
            <a:r>
              <a:rPr lang="de-DE" sz="1200" dirty="0">
                <a:solidFill>
                  <a:srgbClr val="04276E"/>
                </a:solidFill>
              </a:rPr>
              <a:t> </a:t>
            </a:r>
            <a:r>
              <a:rPr lang="de-DE" sz="1200" dirty="0" err="1">
                <a:solidFill>
                  <a:srgbClr val="04276E"/>
                </a:solidFill>
              </a:rPr>
              <a:t>the</a:t>
            </a:r>
            <a:r>
              <a:rPr lang="de-DE" sz="1200" dirty="0">
                <a:solidFill>
                  <a:srgbClr val="04276E"/>
                </a:solidFill>
              </a:rPr>
              <a:t> Event Subscriber  </a:t>
            </a:r>
          </a:p>
        </p:txBody>
      </p:sp>
      <p:pic>
        <p:nvPicPr>
          <p:cNvPr id="15" name="Grafik 14">
            <a:extLst>
              <a:ext uri="{FF2B5EF4-FFF2-40B4-BE49-F238E27FC236}">
                <a16:creationId xmlns:a16="http://schemas.microsoft.com/office/drawing/2014/main" id="{1CE3C9EE-29ED-4672-8C85-E29BA561D813}"/>
              </a:ext>
            </a:extLst>
          </p:cNvPr>
          <p:cNvPicPr>
            <a:picLocks noChangeAspect="1"/>
          </p:cNvPicPr>
          <p:nvPr/>
        </p:nvPicPr>
        <p:blipFill>
          <a:blip r:embed="rId4"/>
          <a:stretch>
            <a:fillRect/>
          </a:stretch>
        </p:blipFill>
        <p:spPr>
          <a:xfrm>
            <a:off x="6368811" y="4895664"/>
            <a:ext cx="5823189" cy="1760369"/>
          </a:xfrm>
          <a:prstGeom prst="rect">
            <a:avLst/>
          </a:prstGeom>
        </p:spPr>
      </p:pic>
      <p:sp>
        <p:nvSpPr>
          <p:cNvPr id="36" name="Rechteck 35">
            <a:extLst>
              <a:ext uri="{FF2B5EF4-FFF2-40B4-BE49-F238E27FC236}">
                <a16:creationId xmlns:a16="http://schemas.microsoft.com/office/drawing/2014/main" id="{CFC30A92-10A9-43B2-A248-3A49536BFEBA}"/>
              </a:ext>
            </a:extLst>
          </p:cNvPr>
          <p:cNvSpPr/>
          <p:nvPr/>
        </p:nvSpPr>
        <p:spPr>
          <a:xfrm>
            <a:off x="4318369" y="2915872"/>
            <a:ext cx="5247259" cy="3651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Implement </a:t>
            </a:r>
            <a:r>
              <a:rPr lang="de-DE" sz="1200" dirty="0" err="1">
                <a:solidFill>
                  <a:srgbClr val="04276E"/>
                </a:solidFill>
              </a:rPr>
              <a:t>the</a:t>
            </a:r>
            <a:r>
              <a:rPr lang="de-DE" sz="1200" dirty="0">
                <a:solidFill>
                  <a:srgbClr val="04276E"/>
                </a:solidFill>
              </a:rPr>
              <a:t> </a:t>
            </a:r>
            <a:r>
              <a:rPr lang="de-DE" sz="1200" dirty="0" err="1">
                <a:solidFill>
                  <a:srgbClr val="04276E"/>
                </a:solidFill>
              </a:rPr>
              <a:t>Desired</a:t>
            </a:r>
            <a:r>
              <a:rPr lang="de-DE" sz="1200" dirty="0">
                <a:solidFill>
                  <a:srgbClr val="04276E"/>
                </a:solidFill>
              </a:rPr>
              <a:t> </a:t>
            </a:r>
            <a:r>
              <a:rPr lang="de-DE" sz="1200" dirty="0" err="1">
                <a:solidFill>
                  <a:srgbClr val="04276E"/>
                </a:solidFill>
              </a:rPr>
              <a:t>Function</a:t>
            </a:r>
            <a:r>
              <a:rPr lang="de-DE" sz="1200" dirty="0">
                <a:solidFill>
                  <a:srgbClr val="04276E"/>
                </a:solidFill>
              </a:rPr>
              <a:t> „</a:t>
            </a:r>
            <a:r>
              <a:rPr lang="de-DE" sz="1200" dirty="0" err="1">
                <a:solidFill>
                  <a:srgbClr val="04276E"/>
                </a:solidFill>
              </a:rPr>
              <a:t>LaunchMessageVendorListClosed</a:t>
            </a:r>
            <a:r>
              <a:rPr lang="de-DE" sz="1200" dirty="0">
                <a:solidFill>
                  <a:srgbClr val="04276E"/>
                </a:solidFill>
              </a:rPr>
              <a:t>“</a:t>
            </a:r>
          </a:p>
        </p:txBody>
      </p:sp>
      <p:pic>
        <p:nvPicPr>
          <p:cNvPr id="17" name="Grafik 16">
            <a:extLst>
              <a:ext uri="{FF2B5EF4-FFF2-40B4-BE49-F238E27FC236}">
                <a16:creationId xmlns:a16="http://schemas.microsoft.com/office/drawing/2014/main" id="{298589AF-46E4-4BA8-AF60-9F56EE01E2B6}"/>
              </a:ext>
            </a:extLst>
          </p:cNvPr>
          <p:cNvPicPr>
            <a:picLocks noChangeAspect="1"/>
          </p:cNvPicPr>
          <p:nvPr/>
        </p:nvPicPr>
        <p:blipFill>
          <a:blip r:embed="rId5"/>
          <a:stretch>
            <a:fillRect/>
          </a:stretch>
        </p:blipFill>
        <p:spPr>
          <a:xfrm>
            <a:off x="8859687" y="3328932"/>
            <a:ext cx="3335305" cy="790099"/>
          </a:xfrm>
          <a:prstGeom prst="rect">
            <a:avLst/>
          </a:prstGeom>
        </p:spPr>
      </p:pic>
      <p:cxnSp>
        <p:nvCxnSpPr>
          <p:cNvPr id="20" name="Verbinder: gewinkelt 19">
            <a:extLst>
              <a:ext uri="{FF2B5EF4-FFF2-40B4-BE49-F238E27FC236}">
                <a16:creationId xmlns:a16="http://schemas.microsoft.com/office/drawing/2014/main" id="{60C33DBA-1FCD-4C26-BF31-68CA71BCC2C8}"/>
              </a:ext>
            </a:extLst>
          </p:cNvPr>
          <p:cNvCxnSpPr>
            <a:stCxn id="21" idx="3"/>
            <a:endCxn id="10" idx="1"/>
          </p:cNvCxnSpPr>
          <p:nvPr/>
        </p:nvCxnSpPr>
        <p:spPr>
          <a:xfrm flipV="1">
            <a:off x="3695307" y="1913300"/>
            <a:ext cx="623065" cy="838202"/>
          </a:xfrm>
          <a:prstGeom prst="bentConnector3">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EC8A6919-CC6E-4C0A-98C8-3401103D1B36}"/>
              </a:ext>
            </a:extLst>
          </p:cNvPr>
          <p:cNvCxnSpPr>
            <a:cxnSpLocks/>
            <a:stCxn id="10" idx="2"/>
            <a:endCxn id="34" idx="0"/>
          </p:cNvCxnSpPr>
          <p:nvPr/>
        </p:nvCxnSpPr>
        <p:spPr>
          <a:xfrm flipH="1">
            <a:off x="6942001" y="2095863"/>
            <a:ext cx="1" cy="21425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a:extLst>
              <a:ext uri="{FF2B5EF4-FFF2-40B4-BE49-F238E27FC236}">
                <a16:creationId xmlns:a16="http://schemas.microsoft.com/office/drawing/2014/main" id="{90D304A5-0A5A-4F9B-A266-DF53603247C3}"/>
              </a:ext>
            </a:extLst>
          </p:cNvPr>
          <p:cNvCxnSpPr>
            <a:cxnSpLocks/>
            <a:stCxn id="34" idx="2"/>
            <a:endCxn id="36" idx="0"/>
          </p:cNvCxnSpPr>
          <p:nvPr/>
        </p:nvCxnSpPr>
        <p:spPr>
          <a:xfrm flipH="1">
            <a:off x="6941999" y="2675239"/>
            <a:ext cx="2" cy="24063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B124BC55-4711-48E9-B847-D5C5487DF928}"/>
              </a:ext>
            </a:extLst>
          </p:cNvPr>
          <p:cNvCxnSpPr>
            <a:cxnSpLocks/>
            <a:stCxn id="36" idx="2"/>
            <a:endCxn id="35" idx="0"/>
          </p:cNvCxnSpPr>
          <p:nvPr/>
        </p:nvCxnSpPr>
        <p:spPr>
          <a:xfrm>
            <a:off x="6941999" y="3280998"/>
            <a:ext cx="1" cy="93654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Verbinder: gewinkelt 49">
            <a:extLst>
              <a:ext uri="{FF2B5EF4-FFF2-40B4-BE49-F238E27FC236}">
                <a16:creationId xmlns:a16="http://schemas.microsoft.com/office/drawing/2014/main" id="{A8EDB740-0C27-45DF-BC83-E8C42BC55F79}"/>
              </a:ext>
            </a:extLst>
          </p:cNvPr>
          <p:cNvCxnSpPr>
            <a:cxnSpLocks/>
            <a:stCxn id="36" idx="3"/>
            <a:endCxn id="17" idx="0"/>
          </p:cNvCxnSpPr>
          <p:nvPr/>
        </p:nvCxnSpPr>
        <p:spPr>
          <a:xfrm>
            <a:off x="9565628" y="3098435"/>
            <a:ext cx="961712" cy="230497"/>
          </a:xfrm>
          <a:prstGeom prst="bentConnector2">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53" name="Verbinder: gewinkelt 52">
            <a:extLst>
              <a:ext uri="{FF2B5EF4-FFF2-40B4-BE49-F238E27FC236}">
                <a16:creationId xmlns:a16="http://schemas.microsoft.com/office/drawing/2014/main" id="{E635E420-81D6-497B-AB2C-607C666D32EE}"/>
              </a:ext>
            </a:extLst>
          </p:cNvPr>
          <p:cNvCxnSpPr>
            <a:cxnSpLocks/>
            <a:stCxn id="35" idx="3"/>
            <a:endCxn id="15" idx="0"/>
          </p:cNvCxnSpPr>
          <p:nvPr/>
        </p:nvCxnSpPr>
        <p:spPr>
          <a:xfrm flipH="1">
            <a:off x="9280406" y="4400110"/>
            <a:ext cx="285223" cy="495554"/>
          </a:xfrm>
          <a:prstGeom prst="bentConnector4">
            <a:avLst>
              <a:gd name="adj1" fmla="val -80148"/>
              <a:gd name="adj2" fmla="val 68420"/>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68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5" grpId="0" animBg="1"/>
      <p:bldP spid="3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9 | </a:t>
            </a:r>
            <a:r>
              <a:rPr lang="de-DE" dirty="0" err="1"/>
              <a:t>Documentation</a:t>
            </a:r>
            <a:r>
              <a:rPr lang="de-DE" dirty="0"/>
              <a:t> „logs and tags“</a:t>
            </a:r>
            <a:endParaRPr lang="en-US"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83</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60001" y="1988812"/>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Create </a:t>
            </a:r>
            <a:r>
              <a:rPr lang="de-DE" sz="1400" dirty="0" err="1">
                <a:solidFill>
                  <a:srgbClr val="002060"/>
                </a:solidFill>
              </a:rPr>
              <a:t>Documentation</a:t>
            </a:r>
            <a:r>
              <a:rPr lang="de-DE" sz="1400" dirty="0">
                <a:solidFill>
                  <a:srgbClr val="002060"/>
                </a:solidFill>
              </a:rPr>
              <a:t> (log-file(s))</a:t>
            </a:r>
            <a:endParaRPr lang="en-GB" sz="1400" dirty="0">
              <a:solidFill>
                <a:srgbClr val="002060"/>
              </a:solidFill>
            </a:endParaRPr>
          </a:p>
        </p:txBody>
      </p:sp>
      <p:sp>
        <p:nvSpPr>
          <p:cNvPr id="13" name="Rechteck 12">
            <a:extLst>
              <a:ext uri="{FF2B5EF4-FFF2-40B4-BE49-F238E27FC236}">
                <a16:creationId xmlns:a16="http://schemas.microsoft.com/office/drawing/2014/main" id="{CDF65873-B406-43EC-B58D-A04B3B141D53}"/>
              </a:ext>
            </a:extLst>
          </p:cNvPr>
          <p:cNvSpPr/>
          <p:nvPr/>
        </p:nvSpPr>
        <p:spPr>
          <a:xfrm>
            <a:off x="359999" y="828102"/>
            <a:ext cx="9915213" cy="42158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002060"/>
                </a:solidFill>
              </a:rPr>
              <a:t>Finish  „GAP-AL-000“: „Description 3 on Item Card“ and  „GAP-AL-001: Message on Close Vendor List “ </a:t>
            </a:r>
            <a:endParaRPr lang="en-GB"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60001" y="1417748"/>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a:t>
            </a:r>
            <a:r>
              <a:rPr lang="de-DE" sz="1400" dirty="0" err="1">
                <a:solidFill>
                  <a:srgbClr val="002060"/>
                </a:solidFill>
              </a:rPr>
              <a:t>My</a:t>
            </a:r>
            <a:r>
              <a:rPr lang="de-DE" sz="1400" dirty="0">
                <a:solidFill>
                  <a:srgbClr val="002060"/>
                </a:solidFill>
              </a:rPr>
              <a:t> </a:t>
            </a:r>
            <a:r>
              <a:rPr lang="de-DE" sz="1400" dirty="0" err="1">
                <a:solidFill>
                  <a:srgbClr val="002060"/>
                </a:solidFill>
              </a:rPr>
              <a:t>first</a:t>
            </a:r>
            <a:r>
              <a:rPr lang="de-DE" sz="1400" dirty="0">
                <a:solidFill>
                  <a:srgbClr val="002060"/>
                </a:solidFill>
              </a:rPr>
              <a:t>) AL Project</a:t>
            </a:r>
            <a:endParaRPr lang="en-GB" sz="1400" dirty="0">
              <a:solidFill>
                <a:srgbClr val="002060"/>
              </a:solidFill>
            </a:endParaRPr>
          </a:p>
        </p:txBody>
      </p:sp>
      <p:sp>
        <p:nvSpPr>
          <p:cNvPr id="31" name="Rechteck 30">
            <a:extLst>
              <a:ext uri="{FF2B5EF4-FFF2-40B4-BE49-F238E27FC236}">
                <a16:creationId xmlns:a16="http://schemas.microsoft.com/office/drawing/2014/main" id="{D6401B4D-5D4B-4D99-B3CA-E1B297F51122}"/>
              </a:ext>
            </a:extLst>
          </p:cNvPr>
          <p:cNvSpPr/>
          <p:nvPr/>
        </p:nvSpPr>
        <p:spPr>
          <a:xfrm>
            <a:off x="359999" y="5707347"/>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and Test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027655" y="1782873"/>
            <a:ext cx="0" cy="20593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3AF9E647-BC98-4C5C-B0C9-C74E6FDEA65B}"/>
              </a:ext>
            </a:extLst>
          </p:cNvPr>
          <p:cNvCxnSpPr>
            <a:cxnSpLocks/>
            <a:stCxn id="52" idx="2"/>
            <a:endCxn id="37" idx="0"/>
          </p:cNvCxnSpPr>
          <p:nvPr/>
        </p:nvCxnSpPr>
        <p:spPr>
          <a:xfrm>
            <a:off x="2027653" y="3004701"/>
            <a:ext cx="0" cy="137215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60C33DBA-1FCD-4C26-BF31-68CA71BCC2C8}"/>
              </a:ext>
            </a:extLst>
          </p:cNvPr>
          <p:cNvCxnSpPr>
            <a:cxnSpLocks/>
            <a:stCxn id="9" idx="3"/>
            <a:endCxn id="5" idx="1"/>
          </p:cNvCxnSpPr>
          <p:nvPr/>
        </p:nvCxnSpPr>
        <p:spPr>
          <a:xfrm>
            <a:off x="3695308" y="2171375"/>
            <a:ext cx="870526" cy="304583"/>
          </a:xfrm>
          <a:prstGeom prst="bentConnector3">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33" name="Runde Klammer links/rechts 32">
            <a:extLst>
              <a:ext uri="{FF2B5EF4-FFF2-40B4-BE49-F238E27FC236}">
                <a16:creationId xmlns:a16="http://schemas.microsoft.com/office/drawing/2014/main" id="{1D34B2D1-8C78-482E-B254-BD4456E770C0}"/>
              </a:ext>
            </a:extLst>
          </p:cNvPr>
          <p:cNvSpPr/>
          <p:nvPr/>
        </p:nvSpPr>
        <p:spPr>
          <a:xfrm>
            <a:off x="201081" y="5517152"/>
            <a:ext cx="3616772" cy="720000"/>
          </a:xfrm>
          <a:prstGeom prst="bracketPair">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FF0000"/>
              </a:solidFill>
              <a:highlight>
                <a:srgbClr val="FF0000"/>
              </a:highlight>
            </a:endParaRPr>
          </a:p>
        </p:txBody>
      </p:sp>
      <p:sp>
        <p:nvSpPr>
          <p:cNvPr id="37" name="Rechteck 36">
            <a:extLst>
              <a:ext uri="{FF2B5EF4-FFF2-40B4-BE49-F238E27FC236}">
                <a16:creationId xmlns:a16="http://schemas.microsoft.com/office/drawing/2014/main" id="{CBDC96EF-71D4-4D1C-A2EF-DE6AD687CA7F}"/>
              </a:ext>
            </a:extLst>
          </p:cNvPr>
          <p:cNvSpPr/>
          <p:nvPr/>
        </p:nvSpPr>
        <p:spPr>
          <a:xfrm>
            <a:off x="359999" y="4376857"/>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Close open Editors and </a:t>
            </a:r>
            <a:r>
              <a:rPr lang="de-DE" sz="1400" dirty="0" err="1">
                <a:solidFill>
                  <a:srgbClr val="002060"/>
                </a:solidFill>
              </a:rPr>
              <a:t>search</a:t>
            </a:r>
            <a:r>
              <a:rPr lang="de-DE" sz="1400" dirty="0">
                <a:solidFill>
                  <a:srgbClr val="002060"/>
                </a:solidFill>
              </a:rPr>
              <a:t> </a:t>
            </a:r>
            <a:r>
              <a:rPr lang="de-DE" sz="1400" dirty="0" err="1">
                <a:solidFill>
                  <a:srgbClr val="002060"/>
                </a:solidFill>
              </a:rPr>
              <a:t>for</a:t>
            </a:r>
            <a:r>
              <a:rPr lang="de-DE" sz="1400" dirty="0">
                <a:solidFill>
                  <a:srgbClr val="002060"/>
                </a:solidFill>
              </a:rPr>
              <a:t> </a:t>
            </a:r>
            <a:r>
              <a:rPr lang="de-DE" sz="1400" dirty="0" err="1">
                <a:solidFill>
                  <a:srgbClr val="002060"/>
                </a:solidFill>
              </a:rPr>
              <a:t>the</a:t>
            </a:r>
            <a:r>
              <a:rPr lang="de-DE" sz="1400" dirty="0">
                <a:solidFill>
                  <a:srgbClr val="002060"/>
                </a:solidFill>
              </a:rPr>
              <a:t> GAP</a:t>
            </a:r>
            <a:endParaRPr lang="en-GB" sz="1400" dirty="0">
              <a:solidFill>
                <a:srgbClr val="002060"/>
              </a:solidFill>
            </a:endParaRPr>
          </a:p>
        </p:txBody>
      </p:sp>
      <p:cxnSp>
        <p:nvCxnSpPr>
          <p:cNvPr id="38" name="Gerade Verbindung mit Pfeil 37">
            <a:extLst>
              <a:ext uri="{FF2B5EF4-FFF2-40B4-BE49-F238E27FC236}">
                <a16:creationId xmlns:a16="http://schemas.microsoft.com/office/drawing/2014/main" id="{771B51F3-76CB-40EA-9ACA-27632D1E2160}"/>
              </a:ext>
            </a:extLst>
          </p:cNvPr>
          <p:cNvCxnSpPr>
            <a:cxnSpLocks/>
            <a:stCxn id="37" idx="2"/>
            <a:endCxn id="31" idx="0"/>
          </p:cNvCxnSpPr>
          <p:nvPr/>
        </p:nvCxnSpPr>
        <p:spPr>
          <a:xfrm>
            <a:off x="2027653" y="4741982"/>
            <a:ext cx="0" cy="96536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40" name="Grafik 39">
            <a:extLst>
              <a:ext uri="{FF2B5EF4-FFF2-40B4-BE49-F238E27FC236}">
                <a16:creationId xmlns:a16="http://schemas.microsoft.com/office/drawing/2014/main" id="{DF0C6C09-78B3-45ED-A6E5-69ED29A2C9E1}"/>
              </a:ext>
            </a:extLst>
          </p:cNvPr>
          <p:cNvPicPr>
            <a:picLocks noChangeAspect="1"/>
          </p:cNvPicPr>
          <p:nvPr/>
        </p:nvPicPr>
        <p:blipFill>
          <a:blip r:embed="rId4"/>
          <a:stretch>
            <a:fillRect/>
          </a:stretch>
        </p:blipFill>
        <p:spPr>
          <a:xfrm>
            <a:off x="4572003" y="3621737"/>
            <a:ext cx="3074598" cy="3023610"/>
          </a:xfrm>
          <a:prstGeom prst="rect">
            <a:avLst/>
          </a:prstGeom>
        </p:spPr>
      </p:pic>
      <p:pic>
        <p:nvPicPr>
          <p:cNvPr id="42" name="Grafik 41">
            <a:extLst>
              <a:ext uri="{FF2B5EF4-FFF2-40B4-BE49-F238E27FC236}">
                <a16:creationId xmlns:a16="http://schemas.microsoft.com/office/drawing/2014/main" id="{58EAF76B-24EA-4F85-BACF-D75571FBFC12}"/>
              </a:ext>
            </a:extLst>
          </p:cNvPr>
          <p:cNvPicPr>
            <a:picLocks noChangeAspect="1"/>
          </p:cNvPicPr>
          <p:nvPr/>
        </p:nvPicPr>
        <p:blipFill>
          <a:blip r:embed="rId5"/>
          <a:stretch>
            <a:fillRect/>
          </a:stretch>
        </p:blipFill>
        <p:spPr>
          <a:xfrm>
            <a:off x="8074059" y="3621737"/>
            <a:ext cx="3826928" cy="3023609"/>
          </a:xfrm>
          <a:prstGeom prst="rect">
            <a:avLst/>
          </a:prstGeom>
        </p:spPr>
      </p:pic>
      <p:cxnSp>
        <p:nvCxnSpPr>
          <p:cNvPr id="48" name="Gerader Verbinder 47">
            <a:extLst>
              <a:ext uri="{FF2B5EF4-FFF2-40B4-BE49-F238E27FC236}">
                <a16:creationId xmlns:a16="http://schemas.microsoft.com/office/drawing/2014/main" id="{8E3FA4BB-E50C-4DCF-9DEE-B381B569DD85}"/>
              </a:ext>
            </a:extLst>
          </p:cNvPr>
          <p:cNvCxnSpPr>
            <a:cxnSpLocks/>
            <a:stCxn id="40" idx="3"/>
            <a:endCxn id="42" idx="1"/>
          </p:cNvCxnSpPr>
          <p:nvPr/>
        </p:nvCxnSpPr>
        <p:spPr>
          <a:xfrm>
            <a:off x="7646601" y="5133542"/>
            <a:ext cx="427458" cy="0"/>
          </a:xfrm>
          <a:prstGeom prst="line">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51" name="Verbinder: gewinkelt 50">
            <a:extLst>
              <a:ext uri="{FF2B5EF4-FFF2-40B4-BE49-F238E27FC236}">
                <a16:creationId xmlns:a16="http://schemas.microsoft.com/office/drawing/2014/main" id="{48865260-B65E-4A17-B2EB-99224C35FF0B}"/>
              </a:ext>
            </a:extLst>
          </p:cNvPr>
          <p:cNvCxnSpPr>
            <a:cxnSpLocks/>
            <a:stCxn id="37" idx="3"/>
            <a:endCxn id="40" idx="1"/>
          </p:cNvCxnSpPr>
          <p:nvPr/>
        </p:nvCxnSpPr>
        <p:spPr>
          <a:xfrm>
            <a:off x="3695306" y="4559420"/>
            <a:ext cx="876697" cy="574122"/>
          </a:xfrm>
          <a:prstGeom prst="bentConnector3">
            <a:avLst>
              <a:gd name="adj1" fmla="val 50000"/>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52" name="Rechteck 51">
            <a:extLst>
              <a:ext uri="{FF2B5EF4-FFF2-40B4-BE49-F238E27FC236}">
                <a16:creationId xmlns:a16="http://schemas.microsoft.com/office/drawing/2014/main" id="{F6E6F97F-B4AE-4153-80C1-D9FAD03B3CB2}"/>
              </a:ext>
            </a:extLst>
          </p:cNvPr>
          <p:cNvSpPr/>
          <p:nvPr/>
        </p:nvSpPr>
        <p:spPr>
          <a:xfrm>
            <a:off x="359999" y="2639576"/>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Log </a:t>
            </a:r>
            <a:r>
              <a:rPr lang="de-DE" sz="1400" dirty="0" err="1">
                <a:solidFill>
                  <a:srgbClr val="002060"/>
                </a:solidFill>
              </a:rPr>
              <a:t>your</a:t>
            </a:r>
            <a:r>
              <a:rPr lang="de-DE" sz="1400" dirty="0">
                <a:solidFill>
                  <a:srgbClr val="002060"/>
                </a:solidFill>
              </a:rPr>
              <a:t> GAPs </a:t>
            </a:r>
            <a:r>
              <a:rPr lang="de-DE" sz="1400" dirty="0" err="1">
                <a:solidFill>
                  <a:srgbClr val="002060"/>
                </a:solidFill>
              </a:rPr>
              <a:t>within</a:t>
            </a:r>
            <a:r>
              <a:rPr lang="de-DE" sz="1400" dirty="0">
                <a:solidFill>
                  <a:srgbClr val="002060"/>
                </a:solidFill>
              </a:rPr>
              <a:t> </a:t>
            </a:r>
            <a:r>
              <a:rPr lang="de-DE" sz="1400" dirty="0" err="1">
                <a:solidFill>
                  <a:srgbClr val="002060"/>
                </a:solidFill>
              </a:rPr>
              <a:t>the</a:t>
            </a:r>
            <a:r>
              <a:rPr lang="de-DE" sz="1400" dirty="0">
                <a:solidFill>
                  <a:srgbClr val="002060"/>
                </a:solidFill>
              </a:rPr>
              <a:t> „app.tags“-file</a:t>
            </a:r>
            <a:endParaRPr lang="en-GB" sz="1400" dirty="0">
              <a:solidFill>
                <a:srgbClr val="002060"/>
              </a:solidFill>
            </a:endParaRPr>
          </a:p>
        </p:txBody>
      </p:sp>
      <p:cxnSp>
        <p:nvCxnSpPr>
          <p:cNvPr id="54" name="Gerade Verbindung mit Pfeil 53">
            <a:extLst>
              <a:ext uri="{FF2B5EF4-FFF2-40B4-BE49-F238E27FC236}">
                <a16:creationId xmlns:a16="http://schemas.microsoft.com/office/drawing/2014/main" id="{B9A892CF-486B-475B-AFDD-667F578AB9BA}"/>
              </a:ext>
            </a:extLst>
          </p:cNvPr>
          <p:cNvCxnSpPr>
            <a:cxnSpLocks/>
            <a:stCxn id="9" idx="2"/>
            <a:endCxn id="52" idx="0"/>
          </p:cNvCxnSpPr>
          <p:nvPr/>
        </p:nvCxnSpPr>
        <p:spPr>
          <a:xfrm flipH="1">
            <a:off x="2027653" y="2353937"/>
            <a:ext cx="2" cy="285639"/>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5" name="Grafik 4">
            <a:extLst>
              <a:ext uri="{FF2B5EF4-FFF2-40B4-BE49-F238E27FC236}">
                <a16:creationId xmlns:a16="http://schemas.microsoft.com/office/drawing/2014/main" id="{D1EE3D78-0FE5-42CE-9B07-09BADB26BCEC}"/>
              </a:ext>
            </a:extLst>
          </p:cNvPr>
          <p:cNvPicPr>
            <a:picLocks noChangeAspect="1"/>
          </p:cNvPicPr>
          <p:nvPr/>
        </p:nvPicPr>
        <p:blipFill>
          <a:blip r:embed="rId6"/>
          <a:stretch>
            <a:fillRect/>
          </a:stretch>
        </p:blipFill>
        <p:spPr>
          <a:xfrm>
            <a:off x="4565834" y="1428456"/>
            <a:ext cx="7472184" cy="2095004"/>
          </a:xfrm>
          <a:prstGeom prst="rect">
            <a:avLst/>
          </a:prstGeom>
        </p:spPr>
      </p:pic>
      <p:pic>
        <p:nvPicPr>
          <p:cNvPr id="25" name="Grafik 24">
            <a:extLst>
              <a:ext uri="{FF2B5EF4-FFF2-40B4-BE49-F238E27FC236}">
                <a16:creationId xmlns:a16="http://schemas.microsoft.com/office/drawing/2014/main" id="{9F1300A9-1E07-4740-AD8F-286A8901D5B7}"/>
              </a:ext>
            </a:extLst>
          </p:cNvPr>
          <p:cNvPicPr>
            <a:picLocks noChangeAspect="1"/>
          </p:cNvPicPr>
          <p:nvPr/>
        </p:nvPicPr>
        <p:blipFill>
          <a:blip r:embed="rId7"/>
          <a:stretch>
            <a:fillRect/>
          </a:stretch>
        </p:blipFill>
        <p:spPr>
          <a:xfrm>
            <a:off x="2243775" y="3189618"/>
            <a:ext cx="2221890" cy="891165"/>
          </a:xfrm>
          <a:prstGeom prst="rect">
            <a:avLst/>
          </a:prstGeom>
        </p:spPr>
      </p:pic>
      <p:cxnSp>
        <p:nvCxnSpPr>
          <p:cNvPr id="39" name="Verbinder: gewinkelt 38">
            <a:extLst>
              <a:ext uri="{FF2B5EF4-FFF2-40B4-BE49-F238E27FC236}">
                <a16:creationId xmlns:a16="http://schemas.microsoft.com/office/drawing/2014/main" id="{D9DDC7F8-4A11-45CB-A90D-0966EFE5849A}"/>
              </a:ext>
            </a:extLst>
          </p:cNvPr>
          <p:cNvCxnSpPr>
            <a:cxnSpLocks/>
            <a:stCxn id="52" idx="3"/>
            <a:endCxn id="25" idx="1"/>
          </p:cNvCxnSpPr>
          <p:nvPr/>
        </p:nvCxnSpPr>
        <p:spPr>
          <a:xfrm flipH="1">
            <a:off x="2243775" y="2822139"/>
            <a:ext cx="1451531" cy="813062"/>
          </a:xfrm>
          <a:prstGeom prst="bentConnector5">
            <a:avLst>
              <a:gd name="adj1" fmla="val -15749"/>
              <a:gd name="adj2" fmla="val 33825"/>
              <a:gd name="adj3" fmla="val 108424"/>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37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19EEE04-21C1-4FB3-BCA4-4081703DA885}"/>
              </a:ext>
            </a:extLst>
          </p:cNvPr>
          <p:cNvSpPr>
            <a:spLocks noGrp="1"/>
          </p:cNvSpPr>
          <p:nvPr>
            <p:ph type="body" sz="quarter" idx="10"/>
          </p:nvPr>
        </p:nvSpPr>
        <p:spPr>
          <a:xfrm>
            <a:off x="359999" y="1416926"/>
            <a:ext cx="11466000" cy="5063074"/>
          </a:xfrm>
        </p:spPr>
        <p:txBody>
          <a:bodyPr/>
          <a:lstStyle/>
          <a:p>
            <a:r>
              <a:rPr lang="de-DE" dirty="0">
                <a:hlinkClick r:id="rId2"/>
              </a:rPr>
              <a:t>https://docs.microsoft.com/en-us/dynamics365/business-central/dev-itpro/developer/devenv-page-object</a:t>
            </a:r>
            <a:endParaRPr lang="de-DE" dirty="0"/>
          </a:p>
          <a:p>
            <a:r>
              <a:rPr lang="de-DE" dirty="0"/>
              <a:t>Snippet „</a:t>
            </a:r>
            <a:r>
              <a:rPr lang="de-DE" dirty="0" err="1"/>
              <a:t>tpage</a:t>
            </a:r>
            <a:r>
              <a:rPr lang="de-DE" dirty="0"/>
              <a:t>“ (Card, API, List)</a:t>
            </a:r>
          </a:p>
          <a:p>
            <a:endParaRPr lang="de-DE" dirty="0"/>
          </a:p>
          <a:p>
            <a:r>
              <a:rPr lang="de-DE" dirty="0" err="1"/>
              <a:t>Naming</a:t>
            </a:r>
            <a:endParaRPr lang="de-DE" dirty="0"/>
          </a:p>
          <a:p>
            <a:endParaRPr lang="de-DE" dirty="0"/>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Pages</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84</a:t>
            </a:fld>
            <a:endParaRPr lang="de-DE"/>
          </a:p>
        </p:txBody>
      </p:sp>
      <p:sp>
        <p:nvSpPr>
          <p:cNvPr id="16" name="Textplatzhalter 11">
            <a:extLst>
              <a:ext uri="{FF2B5EF4-FFF2-40B4-BE49-F238E27FC236}">
                <a16:creationId xmlns:a16="http://schemas.microsoft.com/office/drawing/2014/main" id="{5F8B105E-500A-4225-9FDD-D31716DD6571}"/>
              </a:ext>
            </a:extLst>
          </p:cNvPr>
          <p:cNvSpPr txBox="1">
            <a:spLocks/>
          </p:cNvSpPr>
          <p:nvPr/>
        </p:nvSpPr>
        <p:spPr>
          <a:xfrm>
            <a:off x="359999" y="4653291"/>
            <a:ext cx="11466000" cy="1877024"/>
          </a:xfrm>
          <a:prstGeom prst="rect">
            <a:avLst/>
          </a:prstGeom>
          <a:noFill/>
          <a:ln w="12700">
            <a:noFill/>
            <a:miter lim="800000"/>
          </a:ln>
        </p:spPr>
        <p:txBody>
          <a:bodyPr vert="horz" lIns="0" tIns="0" rIns="0" bIns="0" rtlCol="0">
            <a:noAutofit/>
          </a:bodyPr>
          <a:lstStyle>
            <a:lvl1pPr marL="228600" indent="-228600" algn="l" defTabSz="914400" rtl="0" eaLnBrk="1" latinLnBrk="0" hangingPunct="1">
              <a:lnSpc>
                <a:spcPct val="100000"/>
              </a:lnSpc>
              <a:spcBef>
                <a:spcPts val="1000"/>
              </a:spcBef>
              <a:buClr>
                <a:srgbClr val="F5A748"/>
              </a:buClr>
              <a:buSzPct val="100000"/>
              <a:buFontTx/>
              <a:buBlip>
                <a:blip r:embed="rId3"/>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4"/>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dirty="0" err="1"/>
              <a:t>Example</a:t>
            </a:r>
            <a:endParaRPr lang="de-DE" dirty="0"/>
          </a:p>
          <a:p>
            <a:pPr lvl="2"/>
            <a:r>
              <a:rPr lang="de-DE" dirty="0"/>
              <a:t>			</a:t>
            </a:r>
            <a:r>
              <a:rPr lang="de-DE" dirty="0" err="1"/>
              <a:t>Object</a:t>
            </a:r>
            <a:r>
              <a:rPr lang="de-DE" dirty="0"/>
              <a:t> Name		</a:t>
            </a:r>
            <a:r>
              <a:rPr lang="de-DE" dirty="0" err="1"/>
              <a:t>Object</a:t>
            </a:r>
            <a:r>
              <a:rPr lang="de-DE" dirty="0"/>
              <a:t> File			</a:t>
            </a:r>
            <a:r>
              <a:rPr lang="de-DE" dirty="0" err="1"/>
              <a:t>Object</a:t>
            </a:r>
            <a:r>
              <a:rPr lang="de-DE" dirty="0"/>
              <a:t> Folder</a:t>
            </a:r>
          </a:p>
          <a:p>
            <a:pPr lvl="2"/>
            <a:r>
              <a:rPr lang="de-DE" dirty="0"/>
              <a:t>New Page „</a:t>
            </a:r>
            <a:r>
              <a:rPr lang="de-DE" dirty="0" err="1"/>
              <a:t>My</a:t>
            </a:r>
            <a:r>
              <a:rPr lang="de-DE" dirty="0"/>
              <a:t> </a:t>
            </a:r>
            <a:r>
              <a:rPr lang="de-DE" dirty="0" err="1"/>
              <a:t>new</a:t>
            </a:r>
            <a:r>
              <a:rPr lang="de-DE" dirty="0"/>
              <a:t> Page“	„CCO </a:t>
            </a:r>
            <a:r>
              <a:rPr lang="de-DE" dirty="0" err="1"/>
              <a:t>My</a:t>
            </a:r>
            <a:r>
              <a:rPr lang="de-DE" dirty="0"/>
              <a:t> </a:t>
            </a:r>
            <a:r>
              <a:rPr lang="de-DE" dirty="0" err="1"/>
              <a:t>new</a:t>
            </a:r>
            <a:r>
              <a:rPr lang="de-DE" dirty="0"/>
              <a:t> Page“		„TAB.MyNewPage.cc.al“		„PAG.MyNewPage.cc“</a:t>
            </a:r>
          </a:p>
          <a:p>
            <a:pPr lvl="2"/>
            <a:endParaRPr lang="de-DE" dirty="0"/>
          </a:p>
          <a:p>
            <a:pPr lvl="2"/>
            <a:endParaRPr lang="de-DE" dirty="0"/>
          </a:p>
          <a:p>
            <a:pPr lvl="1"/>
            <a:r>
              <a:rPr lang="de-DE" dirty="0"/>
              <a:t>Note </a:t>
            </a:r>
            <a:r>
              <a:rPr lang="de-DE" dirty="0" err="1"/>
              <a:t>that</a:t>
            </a:r>
            <a:r>
              <a:rPr lang="de-DE" dirty="0"/>
              <a:t> all Page </a:t>
            </a:r>
            <a:r>
              <a:rPr lang="de-DE" dirty="0" err="1"/>
              <a:t>files</a:t>
            </a:r>
            <a:r>
              <a:rPr lang="de-DE" dirty="0"/>
              <a:t> </a:t>
            </a:r>
            <a:r>
              <a:rPr lang="de-DE" dirty="0" err="1"/>
              <a:t>have</a:t>
            </a:r>
            <a:r>
              <a:rPr lang="de-DE" dirty="0"/>
              <a:t> a „.cc“ in </a:t>
            </a:r>
            <a:r>
              <a:rPr lang="de-DE" dirty="0" err="1"/>
              <a:t>their</a:t>
            </a:r>
            <a:r>
              <a:rPr lang="de-DE" dirty="0"/>
              <a:t> </a:t>
            </a:r>
            <a:r>
              <a:rPr lang="de-DE" dirty="0" err="1"/>
              <a:t>names</a:t>
            </a:r>
            <a:r>
              <a:rPr lang="de-DE" dirty="0"/>
              <a:t> …. all </a:t>
            </a:r>
            <a:r>
              <a:rPr lang="de-DE" dirty="0" err="1"/>
              <a:t>of</a:t>
            </a:r>
            <a:r>
              <a:rPr lang="de-DE" dirty="0"/>
              <a:t> </a:t>
            </a:r>
            <a:r>
              <a:rPr lang="de-DE" dirty="0" err="1"/>
              <a:t>them</a:t>
            </a:r>
            <a:r>
              <a:rPr lang="de-DE" dirty="0"/>
              <a:t> </a:t>
            </a:r>
            <a:r>
              <a:rPr lang="de-DE" dirty="0" err="1"/>
              <a:t>are</a:t>
            </a:r>
            <a:r>
              <a:rPr lang="de-DE" dirty="0"/>
              <a:t> </a:t>
            </a:r>
            <a:r>
              <a:rPr lang="de-DE" dirty="0" err="1"/>
              <a:t>new</a:t>
            </a:r>
            <a:r>
              <a:rPr lang="de-DE" dirty="0"/>
              <a:t>, </a:t>
            </a:r>
            <a:r>
              <a:rPr lang="de-DE" dirty="0" err="1"/>
              <a:t>always</a:t>
            </a:r>
            <a:r>
              <a:rPr lang="de-DE" dirty="0"/>
              <a:t>!</a:t>
            </a:r>
          </a:p>
        </p:txBody>
      </p:sp>
      <p:sp>
        <p:nvSpPr>
          <p:cNvPr id="17" name="Rechteck 16">
            <a:extLst>
              <a:ext uri="{FF2B5EF4-FFF2-40B4-BE49-F238E27FC236}">
                <a16:creationId xmlns:a16="http://schemas.microsoft.com/office/drawing/2014/main" id="{BAE65F65-9FBB-4591-8C63-DFFB3B17342D}"/>
              </a:ext>
            </a:extLst>
          </p:cNvPr>
          <p:cNvSpPr/>
          <p:nvPr/>
        </p:nvSpPr>
        <p:spPr>
          <a:xfrm>
            <a:off x="3834152" y="2640179"/>
            <a:ext cx="837555"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PAG</a:t>
            </a:r>
            <a:endParaRPr lang="en-GB" sz="1600" dirty="0"/>
          </a:p>
        </p:txBody>
      </p:sp>
      <p:sp>
        <p:nvSpPr>
          <p:cNvPr id="18" name="Rechteck 17">
            <a:extLst>
              <a:ext uri="{FF2B5EF4-FFF2-40B4-BE49-F238E27FC236}">
                <a16:creationId xmlns:a16="http://schemas.microsoft.com/office/drawing/2014/main" id="{966EDBF6-04A5-4979-A68A-BA7351F07D84}"/>
              </a:ext>
            </a:extLst>
          </p:cNvPr>
          <p:cNvSpPr/>
          <p:nvPr/>
        </p:nvSpPr>
        <p:spPr>
          <a:xfrm>
            <a:off x="5070858" y="2640179"/>
            <a:ext cx="3614979"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&lt;Agent </a:t>
            </a:r>
            <a:r>
              <a:rPr lang="de-DE" sz="1600" dirty="0" err="1"/>
              <a:t>Object</a:t>
            </a:r>
            <a:r>
              <a:rPr lang="de-DE" sz="1600" dirty="0"/>
              <a:t> Name, </a:t>
            </a:r>
            <a:r>
              <a:rPr lang="de-DE" sz="1600" dirty="0" err="1"/>
              <a:t>abbreviated</a:t>
            </a:r>
            <a:r>
              <a:rPr lang="de-DE" sz="1600" dirty="0"/>
              <a:t>&gt;</a:t>
            </a:r>
            <a:endParaRPr lang="en-GB" sz="1600" dirty="0"/>
          </a:p>
        </p:txBody>
      </p:sp>
      <p:sp>
        <p:nvSpPr>
          <p:cNvPr id="20" name="Rechteck 19">
            <a:extLst>
              <a:ext uri="{FF2B5EF4-FFF2-40B4-BE49-F238E27FC236}">
                <a16:creationId xmlns:a16="http://schemas.microsoft.com/office/drawing/2014/main" id="{E8E8F6CC-450E-4A2B-A80A-ACD830AB0EFB}"/>
              </a:ext>
            </a:extLst>
          </p:cNvPr>
          <p:cNvSpPr/>
          <p:nvPr/>
        </p:nvSpPr>
        <p:spPr>
          <a:xfrm>
            <a:off x="8724698" y="2641834"/>
            <a:ext cx="425116"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i="1" dirty="0">
                <a:solidFill>
                  <a:schemeClr val="bg1"/>
                </a:solidFill>
              </a:rPr>
              <a:t>.cc</a:t>
            </a:r>
            <a:endParaRPr lang="en-GB" sz="1600" i="1" dirty="0">
              <a:solidFill>
                <a:schemeClr val="bg1"/>
              </a:solidFill>
            </a:endParaRPr>
          </a:p>
        </p:txBody>
      </p:sp>
      <p:sp>
        <p:nvSpPr>
          <p:cNvPr id="21" name="Rechteck 20">
            <a:extLst>
              <a:ext uri="{FF2B5EF4-FFF2-40B4-BE49-F238E27FC236}">
                <a16:creationId xmlns:a16="http://schemas.microsoft.com/office/drawing/2014/main" id="{D6D98135-3507-4FEB-9B44-D15EF38CBBAC}"/>
              </a:ext>
            </a:extLst>
          </p:cNvPr>
          <p:cNvSpPr/>
          <p:nvPr/>
        </p:nvSpPr>
        <p:spPr>
          <a:xfrm>
            <a:off x="9188675" y="2639835"/>
            <a:ext cx="425116"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.al</a:t>
            </a:r>
            <a:endParaRPr lang="en-GB" sz="1600" dirty="0"/>
          </a:p>
        </p:txBody>
      </p:sp>
      <p:sp>
        <p:nvSpPr>
          <p:cNvPr id="22" name="Rechteck 21">
            <a:extLst>
              <a:ext uri="{FF2B5EF4-FFF2-40B4-BE49-F238E27FC236}">
                <a16:creationId xmlns:a16="http://schemas.microsoft.com/office/drawing/2014/main" id="{F71A7ABE-D2BF-4797-A056-18E7171CA7DD}"/>
              </a:ext>
            </a:extLst>
          </p:cNvPr>
          <p:cNvSpPr/>
          <p:nvPr/>
        </p:nvSpPr>
        <p:spPr>
          <a:xfrm>
            <a:off x="3834152" y="3057599"/>
            <a:ext cx="837555"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CCO</a:t>
            </a:r>
            <a:endParaRPr lang="en-GB" sz="1600" dirty="0"/>
          </a:p>
        </p:txBody>
      </p:sp>
      <p:sp>
        <p:nvSpPr>
          <p:cNvPr id="23" name="Rechteck 22">
            <a:extLst>
              <a:ext uri="{FF2B5EF4-FFF2-40B4-BE49-F238E27FC236}">
                <a16:creationId xmlns:a16="http://schemas.microsoft.com/office/drawing/2014/main" id="{C442AC32-B06F-49D7-BE1B-50CDD4507681}"/>
              </a:ext>
            </a:extLst>
          </p:cNvPr>
          <p:cNvSpPr/>
          <p:nvPr/>
        </p:nvSpPr>
        <p:spPr>
          <a:xfrm>
            <a:off x="4708538" y="3057599"/>
            <a:ext cx="3991212"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&lt;Agent </a:t>
            </a:r>
            <a:r>
              <a:rPr lang="de-DE" sz="1600" dirty="0" err="1"/>
              <a:t>Object</a:t>
            </a:r>
            <a:r>
              <a:rPr lang="de-DE" sz="1600" dirty="0"/>
              <a:t> Name&gt;</a:t>
            </a:r>
            <a:endParaRPr lang="en-GB" sz="1600" dirty="0"/>
          </a:p>
        </p:txBody>
      </p:sp>
      <p:sp>
        <p:nvSpPr>
          <p:cNvPr id="25" name="Rechteck 24">
            <a:extLst>
              <a:ext uri="{FF2B5EF4-FFF2-40B4-BE49-F238E27FC236}">
                <a16:creationId xmlns:a16="http://schemas.microsoft.com/office/drawing/2014/main" id="{22FE6C9E-989F-4768-B982-5B14E15B755E}"/>
              </a:ext>
            </a:extLst>
          </p:cNvPr>
          <p:cNvSpPr/>
          <p:nvPr/>
        </p:nvSpPr>
        <p:spPr>
          <a:xfrm>
            <a:off x="4708537" y="2640179"/>
            <a:ext cx="334553"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a:t>
            </a:r>
            <a:endParaRPr lang="en-GB" sz="1600" dirty="0"/>
          </a:p>
        </p:txBody>
      </p:sp>
      <p:sp>
        <p:nvSpPr>
          <p:cNvPr id="27" name="Rechteck 26">
            <a:extLst>
              <a:ext uri="{FF2B5EF4-FFF2-40B4-BE49-F238E27FC236}">
                <a16:creationId xmlns:a16="http://schemas.microsoft.com/office/drawing/2014/main" id="{9803371F-9B9B-4534-9763-6DE709E5F1DB}"/>
              </a:ext>
            </a:extLst>
          </p:cNvPr>
          <p:cNvSpPr/>
          <p:nvPr/>
        </p:nvSpPr>
        <p:spPr>
          <a:xfrm>
            <a:off x="2210123" y="2639834"/>
            <a:ext cx="1459721" cy="309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rgbClr val="04276E"/>
                </a:solidFill>
              </a:rPr>
              <a:t>File </a:t>
            </a:r>
            <a:r>
              <a:rPr lang="de-DE" sz="1600" dirty="0" err="1">
                <a:solidFill>
                  <a:srgbClr val="04276E"/>
                </a:solidFill>
              </a:rPr>
              <a:t>Names</a:t>
            </a:r>
            <a:endParaRPr lang="en-GB" sz="1600" dirty="0">
              <a:solidFill>
                <a:srgbClr val="04276E"/>
              </a:solidFill>
            </a:endParaRPr>
          </a:p>
        </p:txBody>
      </p:sp>
      <p:sp>
        <p:nvSpPr>
          <p:cNvPr id="28" name="Rechteck 27">
            <a:extLst>
              <a:ext uri="{FF2B5EF4-FFF2-40B4-BE49-F238E27FC236}">
                <a16:creationId xmlns:a16="http://schemas.microsoft.com/office/drawing/2014/main" id="{33305801-D7D7-48AF-B661-1D9707B5A93C}"/>
              </a:ext>
            </a:extLst>
          </p:cNvPr>
          <p:cNvSpPr/>
          <p:nvPr/>
        </p:nvSpPr>
        <p:spPr>
          <a:xfrm>
            <a:off x="2210123" y="3057253"/>
            <a:ext cx="1459721" cy="309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rgbClr val="04276E"/>
                </a:solidFill>
              </a:rPr>
              <a:t>Object</a:t>
            </a:r>
            <a:r>
              <a:rPr lang="de-DE" sz="1600" dirty="0">
                <a:solidFill>
                  <a:srgbClr val="04276E"/>
                </a:solidFill>
              </a:rPr>
              <a:t> </a:t>
            </a:r>
            <a:r>
              <a:rPr lang="de-DE" sz="1600" dirty="0" err="1">
                <a:solidFill>
                  <a:srgbClr val="04276E"/>
                </a:solidFill>
              </a:rPr>
              <a:t>Names</a:t>
            </a:r>
            <a:endParaRPr lang="en-GB" sz="1600" dirty="0">
              <a:solidFill>
                <a:srgbClr val="04276E"/>
              </a:solidFill>
            </a:endParaRPr>
          </a:p>
        </p:txBody>
      </p:sp>
      <p:sp>
        <p:nvSpPr>
          <p:cNvPr id="29" name="Rechteck 28">
            <a:extLst>
              <a:ext uri="{FF2B5EF4-FFF2-40B4-BE49-F238E27FC236}">
                <a16:creationId xmlns:a16="http://schemas.microsoft.com/office/drawing/2014/main" id="{EF37BE8D-081E-42BC-AD37-CEFA77E17A44}"/>
              </a:ext>
            </a:extLst>
          </p:cNvPr>
          <p:cNvSpPr/>
          <p:nvPr/>
        </p:nvSpPr>
        <p:spPr>
          <a:xfrm>
            <a:off x="5384050" y="3503492"/>
            <a:ext cx="5910594" cy="61101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chemeClr val="accent6">
                    <a:lumMod val="40000"/>
                    <a:lumOff val="60000"/>
                  </a:schemeClr>
                </a:solidFill>
              </a:rPr>
              <a:t>means</a:t>
            </a:r>
            <a:r>
              <a:rPr lang="de-DE" sz="1200" dirty="0">
                <a:solidFill>
                  <a:schemeClr val="accent6">
                    <a:lumMod val="40000"/>
                    <a:lumOff val="60000"/>
                  </a:schemeClr>
                </a:solidFill>
              </a:rPr>
              <a:t> </a:t>
            </a:r>
            <a:r>
              <a:rPr lang="de-DE" sz="1200" dirty="0" err="1">
                <a:solidFill>
                  <a:schemeClr val="accent6">
                    <a:lumMod val="40000"/>
                    <a:lumOff val="60000"/>
                  </a:schemeClr>
                </a:solidFill>
              </a:rPr>
              <a:t>without</a:t>
            </a:r>
            <a:r>
              <a:rPr lang="de-DE" sz="1200" dirty="0">
                <a:solidFill>
                  <a:schemeClr val="accent6">
                    <a:lumMod val="40000"/>
                    <a:lumOff val="60000"/>
                  </a:schemeClr>
                </a:solidFill>
              </a:rPr>
              <a:t> </a:t>
            </a:r>
            <a:r>
              <a:rPr lang="de-DE" sz="1200" dirty="0" err="1">
                <a:solidFill>
                  <a:schemeClr val="accent6">
                    <a:lumMod val="40000"/>
                    <a:lumOff val="60000"/>
                  </a:schemeClr>
                </a:solidFill>
              </a:rPr>
              <a:t>spaces</a:t>
            </a:r>
            <a:r>
              <a:rPr lang="de-DE" sz="1200" dirty="0">
                <a:solidFill>
                  <a:schemeClr val="accent6">
                    <a:lumMod val="40000"/>
                    <a:lumOff val="60000"/>
                  </a:schemeClr>
                </a:solidFill>
              </a:rPr>
              <a:t> …,</a:t>
            </a:r>
          </a:p>
          <a:p>
            <a:r>
              <a:rPr lang="de-DE" sz="1200" dirty="0" err="1">
                <a:solidFill>
                  <a:schemeClr val="accent6">
                    <a:lumMod val="40000"/>
                    <a:lumOff val="60000"/>
                  </a:schemeClr>
                </a:solidFill>
              </a:rPr>
              <a:t>as</a:t>
            </a:r>
            <a:r>
              <a:rPr lang="de-DE" sz="1200" dirty="0">
                <a:solidFill>
                  <a:schemeClr val="accent6">
                    <a:lumMod val="40000"/>
                    <a:lumOff val="60000"/>
                  </a:schemeClr>
                </a:solidFill>
              </a:rPr>
              <a:t> </a:t>
            </a:r>
            <a:r>
              <a:rPr lang="de-DE" sz="1200" dirty="0" err="1">
                <a:solidFill>
                  <a:schemeClr val="accent6">
                    <a:lumMod val="40000"/>
                    <a:lumOff val="60000"/>
                  </a:schemeClr>
                </a:solidFill>
              </a:rPr>
              <a:t>suggested</a:t>
            </a:r>
            <a:r>
              <a:rPr lang="de-DE" sz="1200" dirty="0">
                <a:solidFill>
                  <a:schemeClr val="accent6">
                    <a:lumMod val="40000"/>
                    <a:lumOff val="60000"/>
                  </a:schemeClr>
                </a:solidFill>
              </a:rPr>
              <a:t> </a:t>
            </a:r>
            <a:r>
              <a:rPr lang="de-DE" sz="1200" dirty="0" err="1">
                <a:solidFill>
                  <a:schemeClr val="accent6">
                    <a:lumMod val="40000"/>
                    <a:lumOff val="60000"/>
                  </a:schemeClr>
                </a:solidFill>
              </a:rPr>
              <a:t>as</a:t>
            </a:r>
            <a:r>
              <a:rPr lang="de-DE" sz="1200" dirty="0">
                <a:solidFill>
                  <a:schemeClr val="accent6">
                    <a:lumMod val="40000"/>
                    <a:lumOff val="60000"/>
                  </a:schemeClr>
                </a:solidFill>
              </a:rPr>
              <a:t> Variable Name </a:t>
            </a:r>
            <a:r>
              <a:rPr lang="de-DE" sz="1200" dirty="0" err="1">
                <a:solidFill>
                  <a:schemeClr val="accent6">
                    <a:lumMod val="40000"/>
                    <a:lumOff val="60000"/>
                  </a:schemeClr>
                </a:solidFill>
              </a:rPr>
              <a:t>by</a:t>
            </a:r>
            <a:r>
              <a:rPr lang="de-DE" sz="1200" dirty="0">
                <a:solidFill>
                  <a:schemeClr val="accent6">
                    <a:lumMod val="40000"/>
                    <a:lumOff val="60000"/>
                  </a:schemeClr>
                </a:solidFill>
              </a:rPr>
              <a:t> </a:t>
            </a:r>
            <a:r>
              <a:rPr lang="de-DE" sz="1200" dirty="0" err="1">
                <a:solidFill>
                  <a:schemeClr val="accent6">
                    <a:lumMod val="40000"/>
                    <a:lumOff val="60000"/>
                  </a:schemeClr>
                </a:solidFill>
              </a:rPr>
              <a:t>the</a:t>
            </a:r>
            <a:r>
              <a:rPr lang="de-DE" sz="1200" dirty="0">
                <a:solidFill>
                  <a:schemeClr val="accent6">
                    <a:lumMod val="40000"/>
                    <a:lumOff val="60000"/>
                  </a:schemeClr>
                </a:solidFill>
              </a:rPr>
              <a:t> </a:t>
            </a:r>
            <a:r>
              <a:rPr lang="de-DE" sz="1200" dirty="0" err="1">
                <a:solidFill>
                  <a:schemeClr val="accent6">
                    <a:lumMod val="40000"/>
                    <a:lumOff val="60000"/>
                  </a:schemeClr>
                </a:solidFill>
              </a:rPr>
              <a:t>Object</a:t>
            </a:r>
            <a:r>
              <a:rPr lang="de-DE" sz="1200" dirty="0">
                <a:solidFill>
                  <a:schemeClr val="accent6">
                    <a:lumMod val="40000"/>
                    <a:lumOff val="60000"/>
                  </a:schemeClr>
                </a:solidFill>
              </a:rPr>
              <a:t> Designer</a:t>
            </a:r>
          </a:p>
          <a:p>
            <a:r>
              <a:rPr lang="de-DE" sz="1200" dirty="0">
                <a:solidFill>
                  <a:schemeClr val="accent6">
                    <a:lumMod val="40000"/>
                    <a:lumOff val="60000"/>
                  </a:schemeClr>
                </a:solidFill>
              </a:rPr>
              <a:t>„</a:t>
            </a:r>
            <a:r>
              <a:rPr lang="de-DE" sz="1200" dirty="0" err="1">
                <a:solidFill>
                  <a:schemeClr val="accent6">
                    <a:lumMod val="40000"/>
                    <a:lumOff val="60000"/>
                  </a:schemeClr>
                </a:solidFill>
              </a:rPr>
              <a:t>Purchase</a:t>
            </a:r>
            <a:r>
              <a:rPr lang="de-DE" sz="1200" dirty="0">
                <a:solidFill>
                  <a:schemeClr val="accent6">
                    <a:lumMod val="40000"/>
                    <a:lumOff val="60000"/>
                  </a:schemeClr>
                </a:solidFill>
              </a:rPr>
              <a:t> Header </a:t>
            </a:r>
            <a:r>
              <a:rPr lang="de-DE" sz="1200" dirty="0">
                <a:solidFill>
                  <a:schemeClr val="accent6">
                    <a:lumMod val="40000"/>
                    <a:lumOff val="60000"/>
                  </a:schemeClr>
                </a:solidFill>
                <a:sym typeface="Wingdings" panose="05000000000000000000" pitchFamily="2" charset="2"/>
              </a:rPr>
              <a:t> </a:t>
            </a:r>
            <a:r>
              <a:rPr lang="de-DE" sz="1200" dirty="0" err="1">
                <a:solidFill>
                  <a:schemeClr val="accent6">
                    <a:lumMod val="40000"/>
                    <a:lumOff val="60000"/>
                  </a:schemeClr>
                </a:solidFill>
                <a:sym typeface="Wingdings" panose="05000000000000000000" pitchFamily="2" charset="2"/>
              </a:rPr>
              <a:t>PurchaseHeader</a:t>
            </a:r>
            <a:r>
              <a:rPr lang="de-DE" sz="1200" dirty="0">
                <a:solidFill>
                  <a:schemeClr val="accent6">
                    <a:lumMod val="40000"/>
                    <a:lumOff val="60000"/>
                  </a:schemeClr>
                </a:solidFill>
                <a:sym typeface="Wingdings" panose="05000000000000000000" pitchFamily="2" charset="2"/>
              </a:rPr>
              <a:t>“</a:t>
            </a:r>
            <a:endParaRPr lang="en-GB" sz="1200" dirty="0">
              <a:solidFill>
                <a:schemeClr val="accent6">
                  <a:lumMod val="40000"/>
                  <a:lumOff val="60000"/>
                </a:schemeClr>
              </a:solidFill>
            </a:endParaRPr>
          </a:p>
        </p:txBody>
      </p:sp>
      <p:sp>
        <p:nvSpPr>
          <p:cNvPr id="30" name="Rechteck 29">
            <a:extLst>
              <a:ext uri="{FF2B5EF4-FFF2-40B4-BE49-F238E27FC236}">
                <a16:creationId xmlns:a16="http://schemas.microsoft.com/office/drawing/2014/main" id="{3557078A-6C7A-443E-AA64-E99EDC857922}"/>
              </a:ext>
            </a:extLst>
          </p:cNvPr>
          <p:cNvSpPr/>
          <p:nvPr/>
        </p:nvSpPr>
        <p:spPr>
          <a:xfrm>
            <a:off x="3834152" y="3503492"/>
            <a:ext cx="1447676" cy="61101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accent6">
                    <a:lumMod val="40000"/>
                    <a:lumOff val="60000"/>
                  </a:schemeClr>
                </a:solidFill>
              </a:rPr>
              <a:t>„</a:t>
            </a:r>
            <a:r>
              <a:rPr lang="de-DE" sz="1200" dirty="0" err="1">
                <a:solidFill>
                  <a:schemeClr val="accent6">
                    <a:lumMod val="40000"/>
                    <a:lumOff val="60000"/>
                  </a:schemeClr>
                </a:solidFill>
              </a:rPr>
              <a:t>abbreviated</a:t>
            </a:r>
            <a:r>
              <a:rPr lang="de-DE" sz="1200" dirty="0">
                <a:solidFill>
                  <a:schemeClr val="accent6">
                    <a:lumMod val="40000"/>
                    <a:lumOff val="60000"/>
                  </a:schemeClr>
                </a:solidFill>
              </a:rPr>
              <a:t>“</a:t>
            </a:r>
            <a:endParaRPr lang="en-GB" sz="1200" dirty="0">
              <a:solidFill>
                <a:schemeClr val="accent6">
                  <a:lumMod val="40000"/>
                  <a:lumOff val="60000"/>
                </a:schemeClr>
              </a:solidFill>
            </a:endParaRPr>
          </a:p>
        </p:txBody>
      </p:sp>
    </p:spTree>
    <p:extLst>
      <p:ext uri="{BB962C8B-B14F-4D97-AF65-F5344CB8AC3E}">
        <p14:creationId xmlns:p14="http://schemas.microsoft.com/office/powerpoint/2010/main" val="380491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7" grpId="0" animBg="1"/>
      <p:bldP spid="18" grpId="0" animBg="1"/>
      <p:bldP spid="20" grpId="0" animBg="1"/>
      <p:bldP spid="21" grpId="0" animBg="1"/>
      <p:bldP spid="22" grpId="0" animBg="1"/>
      <p:bldP spid="23" grpId="0" animBg="1"/>
      <p:bldP spid="25" grpId="0" animBg="1"/>
      <p:bldP spid="27" grpId="0" animBg="1"/>
      <p:bldP spid="28" grpId="0" animBg="1"/>
      <p:bldP spid="29" grpId="0" animBg="1"/>
      <p:bldP spid="3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19EEE04-21C1-4FB3-BCA4-4081703DA885}"/>
              </a:ext>
            </a:extLst>
          </p:cNvPr>
          <p:cNvSpPr>
            <a:spLocks noGrp="1"/>
          </p:cNvSpPr>
          <p:nvPr>
            <p:ph type="body" sz="quarter" idx="10"/>
          </p:nvPr>
        </p:nvSpPr>
        <p:spPr>
          <a:xfrm>
            <a:off x="359998" y="1275408"/>
            <a:ext cx="10867325" cy="4765173"/>
          </a:xfrm>
        </p:spPr>
        <p:txBody>
          <a:bodyPr/>
          <a:lstStyle/>
          <a:p>
            <a:r>
              <a:rPr lang="de-DE" dirty="0" err="1"/>
              <a:t>Structure</a:t>
            </a:r>
            <a:endParaRPr lang="de-DE" dirty="0"/>
          </a:p>
          <a:p>
            <a:pPr marL="457200" lvl="1" indent="0">
              <a:buNone/>
            </a:pPr>
            <a:r>
              <a:rPr lang="de-DE" i="1" dirty="0"/>
              <a:t>Page &lt;ID&gt; "&lt;Name&gt;"</a:t>
            </a:r>
            <a:endParaRPr lang="de-DE" dirty="0"/>
          </a:p>
          <a:p>
            <a:pPr marL="457200" lvl="1" indent="0">
              <a:buNone/>
            </a:pPr>
            <a:r>
              <a:rPr lang="de-DE" i="1" dirty="0"/>
              <a:t>{</a:t>
            </a:r>
            <a:endParaRPr lang="de-DE" dirty="0"/>
          </a:p>
          <a:p>
            <a:pPr marL="457200" lvl="1" indent="0">
              <a:buNone/>
            </a:pPr>
            <a:r>
              <a:rPr lang="de-DE" i="1" dirty="0"/>
              <a:t>	</a:t>
            </a:r>
            <a:r>
              <a:rPr lang="de-DE" b="1" i="1" dirty="0">
                <a:solidFill>
                  <a:schemeClr val="accent5">
                    <a:lumMod val="60000"/>
                    <a:lumOff val="40000"/>
                  </a:schemeClr>
                </a:solidFill>
              </a:rPr>
              <a:t>[Properties]</a:t>
            </a:r>
            <a:endParaRPr lang="en-GB" b="1" dirty="0">
              <a:solidFill>
                <a:schemeClr val="accent5">
                  <a:lumMod val="60000"/>
                  <a:lumOff val="40000"/>
                </a:schemeClr>
              </a:solidFill>
            </a:endParaRPr>
          </a:p>
          <a:p>
            <a:pPr marL="457200" lvl="1" indent="0">
              <a:buNone/>
            </a:pPr>
            <a:r>
              <a:rPr lang="de-DE" i="1" dirty="0"/>
              <a:t>	</a:t>
            </a:r>
            <a:r>
              <a:rPr lang="de-DE" b="1" i="1" dirty="0">
                <a:solidFill>
                  <a:schemeClr val="accent5">
                    <a:lumMod val="60000"/>
                    <a:lumOff val="40000"/>
                  </a:schemeClr>
                </a:solidFill>
              </a:rPr>
              <a:t>[Layout]</a:t>
            </a:r>
          </a:p>
          <a:p>
            <a:pPr marL="457200" lvl="1" indent="0">
              <a:buNone/>
            </a:pPr>
            <a:r>
              <a:rPr lang="de-DE" b="1" i="1" dirty="0">
                <a:solidFill>
                  <a:schemeClr val="accent5">
                    <a:lumMod val="60000"/>
                    <a:lumOff val="40000"/>
                  </a:schemeClr>
                </a:solidFill>
              </a:rPr>
              <a:t>	[Actions]</a:t>
            </a:r>
          </a:p>
          <a:p>
            <a:pPr marL="457200" lvl="1" indent="0">
              <a:buNone/>
            </a:pPr>
            <a:r>
              <a:rPr lang="de-DE" b="1" i="1" dirty="0">
                <a:solidFill>
                  <a:schemeClr val="accent5">
                    <a:lumMod val="60000"/>
                    <a:lumOff val="40000"/>
                  </a:schemeClr>
                </a:solidFill>
              </a:rPr>
              <a:t>	[Variables]</a:t>
            </a:r>
          </a:p>
          <a:p>
            <a:pPr marL="457200" lvl="1" indent="0">
              <a:buNone/>
            </a:pPr>
            <a:r>
              <a:rPr lang="de-DE" b="1" i="1" dirty="0">
                <a:solidFill>
                  <a:schemeClr val="accent5">
                    <a:lumMod val="60000"/>
                    <a:lumOff val="40000"/>
                  </a:schemeClr>
                </a:solidFill>
              </a:rPr>
              <a:t>	[Triggers]</a:t>
            </a:r>
          </a:p>
          <a:p>
            <a:pPr marL="457200" lvl="1" indent="0">
              <a:buNone/>
            </a:pPr>
            <a:r>
              <a:rPr lang="de-DE" b="1" i="1" dirty="0">
                <a:solidFill>
                  <a:schemeClr val="accent5">
                    <a:lumMod val="60000"/>
                    <a:lumOff val="40000"/>
                  </a:schemeClr>
                </a:solidFill>
              </a:rPr>
              <a:t>	[</a:t>
            </a:r>
            <a:r>
              <a:rPr lang="de-DE" b="1" i="1" dirty="0" err="1">
                <a:solidFill>
                  <a:schemeClr val="accent5">
                    <a:lumMod val="60000"/>
                    <a:lumOff val="40000"/>
                  </a:schemeClr>
                </a:solidFill>
              </a:rPr>
              <a:t>Procedures</a:t>
            </a:r>
            <a:r>
              <a:rPr lang="de-DE" b="1" i="1" dirty="0">
                <a:solidFill>
                  <a:schemeClr val="accent5">
                    <a:lumMod val="60000"/>
                    <a:lumOff val="40000"/>
                  </a:schemeClr>
                </a:solidFill>
              </a:rPr>
              <a:t>]</a:t>
            </a:r>
          </a:p>
          <a:p>
            <a:pPr marL="457200" lvl="1" indent="0">
              <a:buNone/>
            </a:pPr>
            <a:r>
              <a:rPr lang="de-DE" i="1" dirty="0"/>
              <a:t>}</a:t>
            </a:r>
          </a:p>
          <a:p>
            <a:endParaRPr lang="de-DE" dirty="0"/>
          </a:p>
          <a:p>
            <a:r>
              <a:rPr lang="de-DE" dirty="0" err="1"/>
              <a:t>If</a:t>
            </a:r>
            <a:r>
              <a:rPr lang="de-DE" dirty="0"/>
              <a:t> </a:t>
            </a:r>
            <a:r>
              <a:rPr lang="de-DE" dirty="0" err="1"/>
              <a:t>you</a:t>
            </a:r>
            <a:r>
              <a:rPr lang="de-DE" dirty="0"/>
              <a:t> </a:t>
            </a:r>
            <a:r>
              <a:rPr lang="de-DE" dirty="0" err="1"/>
              <a:t>don‘t</a:t>
            </a:r>
            <a:r>
              <a:rPr lang="de-DE" dirty="0"/>
              <a:t> </a:t>
            </a:r>
            <a:r>
              <a:rPr lang="de-DE" dirty="0" err="1"/>
              <a:t>know</a:t>
            </a:r>
            <a:r>
              <a:rPr lang="de-DE" dirty="0"/>
              <a:t> Syntax </a:t>
            </a:r>
            <a:r>
              <a:rPr lang="de-DE" dirty="0" err="1"/>
              <a:t>of</a:t>
            </a:r>
            <a:r>
              <a:rPr lang="de-DE" dirty="0"/>
              <a:t> [Layout] and [Actions], </a:t>
            </a:r>
            <a:r>
              <a:rPr lang="de-DE" dirty="0" err="1"/>
              <a:t>use</a:t>
            </a:r>
            <a:r>
              <a:rPr lang="de-DE" dirty="0"/>
              <a:t> Txt2AL Converter (</a:t>
            </a:r>
            <a:r>
              <a:rPr lang="de-DE" dirty="0" err="1"/>
              <a:t>or</a:t>
            </a:r>
            <a:r>
              <a:rPr lang="de-DE" dirty="0"/>
              <a:t> </a:t>
            </a:r>
            <a:r>
              <a:rPr lang="de-DE" dirty="0" err="1"/>
              <a:t>intelliSense</a:t>
            </a:r>
            <a:r>
              <a:rPr lang="de-DE" dirty="0"/>
              <a:t>)</a:t>
            </a:r>
          </a:p>
          <a:p>
            <a:r>
              <a:rPr lang="de-DE" dirty="0"/>
              <a:t>Page </a:t>
            </a:r>
            <a:r>
              <a:rPr lang="de-DE" dirty="0" err="1"/>
              <a:t>snippet</a:t>
            </a:r>
            <a:r>
              <a:rPr lang="de-DE" dirty="0"/>
              <a:t> </a:t>
            </a:r>
            <a:r>
              <a:rPr lang="de-DE" dirty="0" err="1"/>
              <a:t>comes</a:t>
            </a:r>
            <a:r>
              <a:rPr lang="de-DE" dirty="0"/>
              <a:t> </a:t>
            </a:r>
            <a:r>
              <a:rPr lang="de-DE" dirty="0" err="1"/>
              <a:t>with</a:t>
            </a:r>
            <a:r>
              <a:rPr lang="de-DE" dirty="0"/>
              <a:t> „</a:t>
            </a:r>
            <a:r>
              <a:rPr lang="de-DE" dirty="0" err="1"/>
              <a:t>empty</a:t>
            </a:r>
            <a:r>
              <a:rPr lang="de-DE" dirty="0"/>
              <a:t>“ </a:t>
            </a:r>
            <a:r>
              <a:rPr lang="de-DE" dirty="0" err="1"/>
              <a:t>frameworks</a:t>
            </a:r>
            <a:r>
              <a:rPr lang="de-DE" dirty="0"/>
              <a:t> </a:t>
            </a:r>
            <a:r>
              <a:rPr lang="de-DE" dirty="0" err="1"/>
              <a:t>of</a:t>
            </a:r>
            <a:r>
              <a:rPr lang="de-DE" dirty="0"/>
              <a:t> </a:t>
            </a:r>
            <a:r>
              <a:rPr lang="de-DE" dirty="0" err="1"/>
              <a:t>pages</a:t>
            </a:r>
            <a:r>
              <a:rPr lang="de-DE" dirty="0"/>
              <a:t> </a:t>
            </a:r>
            <a:r>
              <a:rPr lang="de-DE" dirty="0" err="1"/>
              <a:t>of</a:t>
            </a:r>
            <a:r>
              <a:rPr lang="de-DE" dirty="0"/>
              <a:t> </a:t>
            </a:r>
            <a:r>
              <a:rPr lang="de-DE" dirty="0" err="1"/>
              <a:t>certain</a:t>
            </a:r>
            <a:r>
              <a:rPr lang="de-DE" dirty="0"/>
              <a:t> </a:t>
            </a:r>
            <a:r>
              <a:rPr lang="de-DE" dirty="0" err="1"/>
              <a:t>types</a:t>
            </a:r>
            <a:r>
              <a:rPr lang="de-DE" dirty="0"/>
              <a:t>, </a:t>
            </a:r>
            <a:r>
              <a:rPr lang="de-DE" dirty="0" err="1"/>
              <a:t>showing</a:t>
            </a:r>
            <a:r>
              <a:rPr lang="de-DE" dirty="0"/>
              <a:t> </a:t>
            </a:r>
            <a:r>
              <a:rPr lang="de-DE" dirty="0" err="1"/>
              <a:t>both</a:t>
            </a:r>
            <a:r>
              <a:rPr lang="de-DE" dirty="0"/>
              <a:t> „Layout“ and „Action“ </a:t>
            </a:r>
            <a:r>
              <a:rPr lang="de-DE" dirty="0" err="1"/>
              <a:t>syntax</a:t>
            </a:r>
            <a:endParaRPr lang="de-DE" dirty="0"/>
          </a:p>
          <a:p>
            <a:r>
              <a:rPr lang="de-DE" dirty="0"/>
              <a:t>VS Code </a:t>
            </a:r>
            <a:r>
              <a:rPr lang="de-DE" dirty="0" err="1"/>
              <a:t>Extsnsion</a:t>
            </a:r>
            <a:r>
              <a:rPr lang="de-DE" dirty="0"/>
              <a:t> „CRS AL Language Extension“ </a:t>
            </a:r>
            <a:r>
              <a:rPr lang="de-DE" dirty="0" err="1"/>
              <a:t>comes</a:t>
            </a:r>
            <a:r>
              <a:rPr lang="de-DE" dirty="0"/>
              <a:t> </a:t>
            </a:r>
            <a:r>
              <a:rPr lang="de-DE" dirty="0" err="1"/>
              <a:t>with</a:t>
            </a:r>
            <a:r>
              <a:rPr lang="de-DE" dirty="0"/>
              <a:t> additional </a:t>
            </a:r>
            <a:r>
              <a:rPr lang="de-DE" dirty="0" err="1"/>
              <a:t>page</a:t>
            </a:r>
            <a:r>
              <a:rPr lang="de-DE" dirty="0"/>
              <a:t> </a:t>
            </a:r>
            <a:r>
              <a:rPr lang="de-DE" dirty="0" err="1"/>
              <a:t>snippets</a:t>
            </a:r>
            <a:r>
              <a:rPr lang="de-DE" dirty="0"/>
              <a:t> </a:t>
            </a:r>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Pages</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a:t> </a:t>
            </a:r>
            <a:fld id="{F0389FF0-EA6C-204E-82DF-16D97CC1B00E}" type="slidenum">
              <a:rPr lang="de-DE" smtClean="0"/>
              <a:pPr/>
              <a:t>85</a:t>
            </a:fld>
            <a:endParaRPr lang="de-DE"/>
          </a:p>
        </p:txBody>
      </p:sp>
      <p:sp>
        <p:nvSpPr>
          <p:cNvPr id="2" name="Textfeld 1">
            <a:extLst>
              <a:ext uri="{FF2B5EF4-FFF2-40B4-BE49-F238E27FC236}">
                <a16:creationId xmlns:a16="http://schemas.microsoft.com/office/drawing/2014/main" id="{A63E208B-F53F-4C90-A2F7-62379601BD31}"/>
              </a:ext>
            </a:extLst>
          </p:cNvPr>
          <p:cNvSpPr txBox="1"/>
          <p:nvPr/>
        </p:nvSpPr>
        <p:spPr>
          <a:xfrm>
            <a:off x="4709376" y="1475101"/>
            <a:ext cx="6628738" cy="1261884"/>
          </a:xfrm>
          <a:prstGeom prst="rect">
            <a:avLst/>
          </a:prstGeom>
          <a:noFill/>
        </p:spPr>
        <p:txBody>
          <a:bodyPr wrap="none" rtlCol="0">
            <a:spAutoFit/>
          </a:bodyPr>
          <a:lstStyle/>
          <a:p>
            <a:r>
              <a:rPr lang="de-DE" sz="1200" dirty="0"/>
              <a:t>Syntax </a:t>
            </a:r>
            <a:r>
              <a:rPr lang="de-DE" sz="1200" dirty="0" err="1"/>
              <a:t>as</a:t>
            </a:r>
            <a:r>
              <a:rPr lang="de-DE" sz="1200" dirty="0"/>
              <a:t> </a:t>
            </a:r>
            <a:r>
              <a:rPr lang="de-DE" sz="1200" dirty="0" err="1"/>
              <a:t>before</a:t>
            </a:r>
            <a:endParaRPr lang="de-DE" sz="1200" dirty="0"/>
          </a:p>
          <a:p>
            <a:r>
              <a:rPr lang="de-DE" sz="1200" dirty="0"/>
              <a:t>Special Properties (</a:t>
            </a:r>
            <a:r>
              <a:rPr lang="de-DE" sz="1200" dirty="0" err="1"/>
              <a:t>amongst</a:t>
            </a:r>
            <a:r>
              <a:rPr lang="de-DE" sz="1200" dirty="0"/>
              <a:t> </a:t>
            </a:r>
            <a:r>
              <a:rPr lang="de-DE" sz="1200" dirty="0" err="1"/>
              <a:t>others</a:t>
            </a:r>
            <a:r>
              <a:rPr lang="de-DE" sz="1200" dirty="0"/>
              <a:t>)</a:t>
            </a:r>
          </a:p>
          <a:p>
            <a:r>
              <a:rPr lang="de-DE" sz="1200" dirty="0"/>
              <a:t>	</a:t>
            </a:r>
            <a:r>
              <a:rPr lang="de-DE" sz="1200" dirty="0" err="1"/>
              <a:t>UsageCategory</a:t>
            </a:r>
            <a:endParaRPr lang="de-DE" sz="1200" dirty="0"/>
          </a:p>
          <a:p>
            <a:r>
              <a:rPr lang="de-DE" sz="800" dirty="0"/>
              <a:t>	</a:t>
            </a:r>
            <a:r>
              <a:rPr lang="de-DE" sz="800" dirty="0">
                <a:hlinkClick r:id="rId2"/>
              </a:rPr>
              <a:t>https://docs.microsoft.com/en-us/dynamics365/business-central/dev-itpro/developer/properties/devenv-usagecategory-property</a:t>
            </a:r>
            <a:endParaRPr lang="de-DE" sz="800" dirty="0"/>
          </a:p>
          <a:p>
            <a:r>
              <a:rPr lang="de-DE" sz="800" dirty="0"/>
              <a:t>	</a:t>
            </a:r>
            <a:r>
              <a:rPr lang="de-DE" sz="800" dirty="0">
                <a:hlinkClick r:id="rId3"/>
              </a:rPr>
              <a:t>https://docs.microsoft.com/en-us/dynamics365/business-central/dev-itpro/developer/devenv-al-menusuite-functionality</a:t>
            </a:r>
            <a:endParaRPr lang="de-DE" sz="800" dirty="0"/>
          </a:p>
          <a:p>
            <a:r>
              <a:rPr lang="de-DE" sz="1200" dirty="0"/>
              <a:t>	</a:t>
            </a:r>
            <a:r>
              <a:rPr lang="de-DE" sz="1200" dirty="0" err="1"/>
              <a:t>AplicationArea</a:t>
            </a:r>
            <a:r>
              <a:rPr lang="de-DE" sz="1200" dirty="0"/>
              <a:t> </a:t>
            </a:r>
          </a:p>
          <a:p>
            <a:r>
              <a:rPr lang="de-DE" sz="1200" dirty="0"/>
              <a:t>	</a:t>
            </a:r>
            <a:r>
              <a:rPr lang="de-DE" sz="800" dirty="0">
                <a:hlinkClick r:id="rId4"/>
              </a:rPr>
              <a:t>https://docs.microsoft.com/en-us/dynamics365/business-central/dev-itpro/developer/properties/devenv-applicationarea-property</a:t>
            </a:r>
            <a:endParaRPr lang="en-GB" sz="800" dirty="0"/>
          </a:p>
        </p:txBody>
      </p:sp>
      <p:sp>
        <p:nvSpPr>
          <p:cNvPr id="24" name="Textfeld 23">
            <a:extLst>
              <a:ext uri="{FF2B5EF4-FFF2-40B4-BE49-F238E27FC236}">
                <a16:creationId xmlns:a16="http://schemas.microsoft.com/office/drawing/2014/main" id="{30D73CCA-1456-4364-81E0-260DA936E4C5}"/>
              </a:ext>
            </a:extLst>
          </p:cNvPr>
          <p:cNvSpPr txBox="1"/>
          <p:nvPr/>
        </p:nvSpPr>
        <p:spPr>
          <a:xfrm>
            <a:off x="4709376" y="3361518"/>
            <a:ext cx="2483244" cy="276999"/>
          </a:xfrm>
          <a:prstGeom prst="rect">
            <a:avLst/>
          </a:prstGeom>
          <a:noFill/>
        </p:spPr>
        <p:txBody>
          <a:bodyPr wrap="none" rtlCol="0">
            <a:spAutoFit/>
          </a:bodyPr>
          <a:lstStyle/>
          <a:p>
            <a:r>
              <a:rPr lang="de-DE" sz="1200" dirty="0" err="1"/>
              <a:t>Globals</a:t>
            </a:r>
            <a:r>
              <a:rPr lang="de-DE" sz="1200" dirty="0"/>
              <a:t> </a:t>
            </a:r>
            <a:r>
              <a:rPr lang="de-DE" sz="1200" dirty="0" err="1"/>
              <a:t>of</a:t>
            </a:r>
            <a:r>
              <a:rPr lang="de-DE" sz="1200" dirty="0"/>
              <a:t> </a:t>
            </a:r>
            <a:r>
              <a:rPr lang="de-DE" sz="1200" dirty="0" err="1"/>
              <a:t>the</a:t>
            </a:r>
            <a:r>
              <a:rPr lang="de-DE" sz="1200" dirty="0"/>
              <a:t> Page, Syntax </a:t>
            </a:r>
            <a:r>
              <a:rPr lang="de-DE" sz="1200" dirty="0" err="1"/>
              <a:t>as</a:t>
            </a:r>
            <a:r>
              <a:rPr lang="de-DE" sz="1200" dirty="0"/>
              <a:t> </a:t>
            </a:r>
            <a:r>
              <a:rPr lang="de-DE" sz="1200" dirty="0" err="1"/>
              <a:t>before</a:t>
            </a:r>
            <a:endParaRPr lang="de-DE" sz="1200" dirty="0"/>
          </a:p>
        </p:txBody>
      </p:sp>
      <p:sp>
        <p:nvSpPr>
          <p:cNvPr id="25" name="Textfeld 24">
            <a:extLst>
              <a:ext uri="{FF2B5EF4-FFF2-40B4-BE49-F238E27FC236}">
                <a16:creationId xmlns:a16="http://schemas.microsoft.com/office/drawing/2014/main" id="{DE2B0688-AABA-4614-86F8-BB37410C9D8C}"/>
              </a:ext>
            </a:extLst>
          </p:cNvPr>
          <p:cNvSpPr txBox="1"/>
          <p:nvPr/>
        </p:nvSpPr>
        <p:spPr>
          <a:xfrm>
            <a:off x="4709376" y="3766229"/>
            <a:ext cx="2097690" cy="276999"/>
          </a:xfrm>
          <a:prstGeom prst="rect">
            <a:avLst/>
          </a:prstGeom>
          <a:noFill/>
        </p:spPr>
        <p:txBody>
          <a:bodyPr wrap="none" rtlCol="0">
            <a:spAutoFit/>
          </a:bodyPr>
          <a:lstStyle/>
          <a:p>
            <a:r>
              <a:rPr lang="de-DE" sz="1200" dirty="0"/>
              <a:t>Page Triggers, Syntax </a:t>
            </a:r>
            <a:r>
              <a:rPr lang="de-DE" sz="1200" dirty="0" err="1"/>
              <a:t>as</a:t>
            </a:r>
            <a:r>
              <a:rPr lang="de-DE" sz="1200" dirty="0"/>
              <a:t> </a:t>
            </a:r>
            <a:r>
              <a:rPr lang="de-DE" sz="1200" dirty="0" err="1"/>
              <a:t>before</a:t>
            </a:r>
            <a:endParaRPr lang="de-DE" sz="1200" dirty="0"/>
          </a:p>
        </p:txBody>
      </p:sp>
      <p:sp>
        <p:nvSpPr>
          <p:cNvPr id="26" name="Textfeld 25">
            <a:extLst>
              <a:ext uri="{FF2B5EF4-FFF2-40B4-BE49-F238E27FC236}">
                <a16:creationId xmlns:a16="http://schemas.microsoft.com/office/drawing/2014/main" id="{E1ACD4F5-7935-4050-9E3C-B5F1416F70B7}"/>
              </a:ext>
            </a:extLst>
          </p:cNvPr>
          <p:cNvSpPr txBox="1"/>
          <p:nvPr/>
        </p:nvSpPr>
        <p:spPr>
          <a:xfrm>
            <a:off x="4732131" y="4107085"/>
            <a:ext cx="1203856" cy="276999"/>
          </a:xfrm>
          <a:prstGeom prst="rect">
            <a:avLst/>
          </a:prstGeom>
          <a:noFill/>
        </p:spPr>
        <p:txBody>
          <a:bodyPr wrap="none" rtlCol="0">
            <a:spAutoFit/>
          </a:bodyPr>
          <a:lstStyle/>
          <a:p>
            <a:r>
              <a:rPr lang="de-DE" sz="1200" dirty="0"/>
              <a:t>Syntax </a:t>
            </a:r>
            <a:r>
              <a:rPr lang="de-DE" sz="1200" dirty="0" err="1"/>
              <a:t>as</a:t>
            </a:r>
            <a:r>
              <a:rPr lang="de-DE" sz="1200" dirty="0"/>
              <a:t> </a:t>
            </a:r>
            <a:r>
              <a:rPr lang="de-DE" sz="1200" dirty="0" err="1"/>
              <a:t>before</a:t>
            </a:r>
            <a:endParaRPr lang="de-DE" sz="1200" dirty="0"/>
          </a:p>
        </p:txBody>
      </p:sp>
      <p:cxnSp>
        <p:nvCxnSpPr>
          <p:cNvPr id="8" name="Gerader Verbinder 7">
            <a:extLst>
              <a:ext uri="{FF2B5EF4-FFF2-40B4-BE49-F238E27FC236}">
                <a16:creationId xmlns:a16="http://schemas.microsoft.com/office/drawing/2014/main" id="{92D580FC-F8E1-47C3-B6DA-B2C0B35FCDA4}"/>
              </a:ext>
            </a:extLst>
          </p:cNvPr>
          <p:cNvCxnSpPr>
            <a:stCxn id="2" idx="1"/>
          </p:cNvCxnSpPr>
          <p:nvPr/>
        </p:nvCxnSpPr>
        <p:spPr>
          <a:xfrm flipH="1">
            <a:off x="2385939" y="2106043"/>
            <a:ext cx="2323437" cy="1990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1E85ACF0-7FD5-4A96-AB69-FB60601F4A55}"/>
              </a:ext>
            </a:extLst>
          </p:cNvPr>
          <p:cNvCxnSpPr>
            <a:cxnSpLocks/>
            <a:stCxn id="24" idx="1"/>
          </p:cNvCxnSpPr>
          <p:nvPr/>
        </p:nvCxnSpPr>
        <p:spPr>
          <a:xfrm flipH="1" flipV="1">
            <a:off x="2385939" y="3288145"/>
            <a:ext cx="2323437" cy="2118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A7233675-AE9A-4992-8E70-9EA7C1988693}"/>
              </a:ext>
            </a:extLst>
          </p:cNvPr>
          <p:cNvCxnSpPr>
            <a:cxnSpLocks/>
            <a:stCxn id="25" idx="1"/>
          </p:cNvCxnSpPr>
          <p:nvPr/>
        </p:nvCxnSpPr>
        <p:spPr>
          <a:xfrm flipH="1" flipV="1">
            <a:off x="2385939" y="3603318"/>
            <a:ext cx="2323437" cy="3014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55BF9983-DFD4-44C1-A2C9-5BF9843558D6}"/>
              </a:ext>
            </a:extLst>
          </p:cNvPr>
          <p:cNvCxnSpPr>
            <a:cxnSpLocks/>
            <a:stCxn id="26" idx="1"/>
          </p:cNvCxnSpPr>
          <p:nvPr/>
        </p:nvCxnSpPr>
        <p:spPr>
          <a:xfrm flipH="1" flipV="1">
            <a:off x="2385939" y="3904728"/>
            <a:ext cx="2346192" cy="3408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169A424B-26E7-409C-BE99-FA2AAF0C44BA}"/>
              </a:ext>
            </a:extLst>
          </p:cNvPr>
          <p:cNvSpPr txBox="1"/>
          <p:nvPr/>
        </p:nvSpPr>
        <p:spPr>
          <a:xfrm>
            <a:off x="4709376" y="2776119"/>
            <a:ext cx="4356193" cy="276999"/>
          </a:xfrm>
          <a:prstGeom prst="rect">
            <a:avLst/>
          </a:prstGeom>
          <a:noFill/>
        </p:spPr>
        <p:txBody>
          <a:bodyPr wrap="none" rtlCol="0">
            <a:spAutoFit/>
          </a:bodyPr>
          <a:lstStyle/>
          <a:p>
            <a:r>
              <a:rPr lang="de-DE" sz="1200" dirty="0" err="1"/>
              <a:t>Complex</a:t>
            </a:r>
            <a:r>
              <a:rPr lang="de-DE" sz="1200" dirty="0"/>
              <a:t> but easy </a:t>
            </a:r>
            <a:r>
              <a:rPr lang="de-DE" sz="1200" dirty="0" err="1"/>
              <a:t>syntax</a:t>
            </a:r>
            <a:r>
              <a:rPr lang="de-DE" sz="1200" dirty="0"/>
              <a:t>. Use Txt2AL Converter </a:t>
            </a:r>
            <a:r>
              <a:rPr lang="de-DE" sz="1200" dirty="0" err="1"/>
              <a:t>to</a:t>
            </a:r>
            <a:r>
              <a:rPr lang="de-DE" sz="1200" dirty="0"/>
              <a:t> </a:t>
            </a:r>
            <a:r>
              <a:rPr lang="de-DE" sz="1200" dirty="0" err="1"/>
              <a:t>get</a:t>
            </a:r>
            <a:r>
              <a:rPr lang="de-DE" sz="1200" dirty="0"/>
              <a:t> </a:t>
            </a:r>
            <a:r>
              <a:rPr lang="de-DE" sz="1200" dirty="0" err="1"/>
              <a:t>more</a:t>
            </a:r>
            <a:r>
              <a:rPr lang="de-DE" sz="1200" dirty="0"/>
              <a:t> </a:t>
            </a:r>
            <a:r>
              <a:rPr lang="de-DE" sz="1200" dirty="0" err="1"/>
              <a:t>insight</a:t>
            </a:r>
            <a:endParaRPr lang="de-DE" sz="1200" dirty="0"/>
          </a:p>
        </p:txBody>
      </p:sp>
      <p:sp>
        <p:nvSpPr>
          <p:cNvPr id="15" name="Textfeld 14">
            <a:extLst>
              <a:ext uri="{FF2B5EF4-FFF2-40B4-BE49-F238E27FC236}">
                <a16:creationId xmlns:a16="http://schemas.microsoft.com/office/drawing/2014/main" id="{5B620A20-EC6E-46B8-BA75-7495605B230E}"/>
              </a:ext>
            </a:extLst>
          </p:cNvPr>
          <p:cNvSpPr txBox="1"/>
          <p:nvPr/>
        </p:nvSpPr>
        <p:spPr>
          <a:xfrm>
            <a:off x="4709376" y="3079316"/>
            <a:ext cx="3960956" cy="276999"/>
          </a:xfrm>
          <a:prstGeom prst="rect">
            <a:avLst/>
          </a:prstGeom>
          <a:noFill/>
        </p:spPr>
        <p:txBody>
          <a:bodyPr wrap="none" rtlCol="0">
            <a:spAutoFit/>
          </a:bodyPr>
          <a:lstStyle/>
          <a:p>
            <a:r>
              <a:rPr lang="de-DE" sz="1200" dirty="0"/>
              <a:t>See </a:t>
            </a:r>
            <a:r>
              <a:rPr lang="de-DE" sz="1200" dirty="0" err="1"/>
              <a:t>below</a:t>
            </a:r>
            <a:r>
              <a:rPr lang="de-DE" sz="1200" dirty="0"/>
              <a:t> and / </a:t>
            </a:r>
            <a:r>
              <a:rPr lang="de-DE" sz="1200" dirty="0" err="1"/>
              <a:t>or</a:t>
            </a:r>
            <a:r>
              <a:rPr lang="de-DE" sz="1200" dirty="0"/>
              <a:t> Use Txt2AL Converter </a:t>
            </a:r>
            <a:r>
              <a:rPr lang="de-DE" sz="1200" dirty="0" err="1"/>
              <a:t>to</a:t>
            </a:r>
            <a:r>
              <a:rPr lang="de-DE" sz="1200" dirty="0"/>
              <a:t> </a:t>
            </a:r>
            <a:r>
              <a:rPr lang="de-DE" sz="1200" dirty="0" err="1"/>
              <a:t>get</a:t>
            </a:r>
            <a:r>
              <a:rPr lang="de-DE" sz="1200" dirty="0"/>
              <a:t> </a:t>
            </a:r>
            <a:r>
              <a:rPr lang="de-DE" sz="1200" dirty="0" err="1"/>
              <a:t>more</a:t>
            </a:r>
            <a:r>
              <a:rPr lang="de-DE" sz="1200" dirty="0"/>
              <a:t> </a:t>
            </a:r>
            <a:r>
              <a:rPr lang="de-DE" sz="1200" dirty="0" err="1"/>
              <a:t>insight</a:t>
            </a:r>
            <a:r>
              <a:rPr lang="de-DE" sz="1200" dirty="0"/>
              <a:t>.</a:t>
            </a:r>
          </a:p>
        </p:txBody>
      </p:sp>
      <p:cxnSp>
        <p:nvCxnSpPr>
          <p:cNvPr id="16" name="Gerader Verbinder 15">
            <a:extLst>
              <a:ext uri="{FF2B5EF4-FFF2-40B4-BE49-F238E27FC236}">
                <a16:creationId xmlns:a16="http://schemas.microsoft.com/office/drawing/2014/main" id="{D6C59E00-2D54-46F5-AA60-FF335808755A}"/>
              </a:ext>
            </a:extLst>
          </p:cNvPr>
          <p:cNvCxnSpPr>
            <a:cxnSpLocks/>
            <a:stCxn id="15" idx="1"/>
          </p:cNvCxnSpPr>
          <p:nvPr/>
        </p:nvCxnSpPr>
        <p:spPr>
          <a:xfrm flipH="1" flipV="1">
            <a:off x="2385939" y="3000721"/>
            <a:ext cx="2323437" cy="2170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2D781890-78B6-4ADA-8B09-D9FD4ED42CC7}"/>
              </a:ext>
            </a:extLst>
          </p:cNvPr>
          <p:cNvCxnSpPr>
            <a:cxnSpLocks/>
            <a:stCxn id="14" idx="1"/>
          </p:cNvCxnSpPr>
          <p:nvPr/>
        </p:nvCxnSpPr>
        <p:spPr>
          <a:xfrm flipH="1" flipV="1">
            <a:off x="2385939" y="2705058"/>
            <a:ext cx="2323437" cy="2095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feld 17">
            <a:extLst>
              <a:ext uri="{FF2B5EF4-FFF2-40B4-BE49-F238E27FC236}">
                <a16:creationId xmlns:a16="http://schemas.microsoft.com/office/drawing/2014/main" id="{64F61A0C-CCFB-41E8-9BAA-E6270428809D}"/>
              </a:ext>
            </a:extLst>
          </p:cNvPr>
          <p:cNvSpPr txBox="1"/>
          <p:nvPr/>
        </p:nvSpPr>
        <p:spPr>
          <a:xfrm>
            <a:off x="8974618" y="1310403"/>
            <a:ext cx="2692084" cy="276999"/>
          </a:xfrm>
          <a:prstGeom prst="rect">
            <a:avLst/>
          </a:prstGeom>
          <a:noFill/>
        </p:spPr>
        <p:txBody>
          <a:bodyPr wrap="none" rtlCol="0">
            <a:spAutoFit/>
          </a:bodyPr>
          <a:lstStyle/>
          <a:p>
            <a:r>
              <a:rPr lang="de-DE" sz="1200" dirty="0" err="1"/>
              <a:t>Integrates</a:t>
            </a:r>
            <a:r>
              <a:rPr lang="de-DE" sz="1200" dirty="0"/>
              <a:t> </a:t>
            </a:r>
            <a:r>
              <a:rPr lang="de-DE" sz="1200" dirty="0" err="1"/>
              <a:t>page</a:t>
            </a:r>
            <a:r>
              <a:rPr lang="de-DE" sz="1200" dirty="0"/>
              <a:t> </a:t>
            </a:r>
            <a:r>
              <a:rPr lang="de-DE" sz="1200" dirty="0" err="1"/>
              <a:t>into</a:t>
            </a:r>
            <a:r>
              <a:rPr lang="de-DE" sz="1200" dirty="0"/>
              <a:t> </a:t>
            </a:r>
            <a:r>
              <a:rPr lang="de-DE" sz="1200" dirty="0" err="1"/>
              <a:t>search</a:t>
            </a:r>
            <a:r>
              <a:rPr lang="de-DE" sz="1200" dirty="0"/>
              <a:t> </a:t>
            </a:r>
            <a:r>
              <a:rPr lang="de-DE" sz="1200" dirty="0" err="1"/>
              <a:t>functionality</a:t>
            </a:r>
            <a:endParaRPr lang="de-DE" sz="1200" dirty="0"/>
          </a:p>
        </p:txBody>
      </p:sp>
      <p:cxnSp>
        <p:nvCxnSpPr>
          <p:cNvPr id="19" name="Gerader Verbinder 18">
            <a:extLst>
              <a:ext uri="{FF2B5EF4-FFF2-40B4-BE49-F238E27FC236}">
                <a16:creationId xmlns:a16="http://schemas.microsoft.com/office/drawing/2014/main" id="{E9CCB318-476C-49FF-BCF0-02BC5A41911F}"/>
              </a:ext>
            </a:extLst>
          </p:cNvPr>
          <p:cNvCxnSpPr>
            <a:cxnSpLocks/>
          </p:cNvCxnSpPr>
          <p:nvPr/>
        </p:nvCxnSpPr>
        <p:spPr>
          <a:xfrm flipH="1">
            <a:off x="6807066" y="1435967"/>
            <a:ext cx="2258504" cy="53526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906C9DDB-623C-45DC-8E30-E25652665746}"/>
              </a:ext>
            </a:extLst>
          </p:cNvPr>
          <p:cNvCxnSpPr>
            <a:cxnSpLocks/>
            <a:stCxn id="17" idx="1"/>
            <a:endCxn id="14" idx="3"/>
          </p:cNvCxnSpPr>
          <p:nvPr/>
        </p:nvCxnSpPr>
        <p:spPr>
          <a:xfrm flipH="1" flipV="1">
            <a:off x="9065569" y="2914619"/>
            <a:ext cx="1420552" cy="104186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E129CAA0-C348-4E67-8186-683D08EAC230}"/>
              </a:ext>
            </a:extLst>
          </p:cNvPr>
          <p:cNvSpPr txBox="1"/>
          <p:nvPr/>
        </p:nvSpPr>
        <p:spPr>
          <a:xfrm>
            <a:off x="10486121" y="3356315"/>
            <a:ext cx="1255793" cy="1200329"/>
          </a:xfrm>
          <a:prstGeom prst="rect">
            <a:avLst/>
          </a:prstGeom>
          <a:noFill/>
        </p:spPr>
        <p:txBody>
          <a:bodyPr wrap="none" rtlCol="0">
            <a:spAutoFit/>
          </a:bodyPr>
          <a:lstStyle/>
          <a:p>
            <a:r>
              <a:rPr lang="de-DE" sz="1200" dirty="0"/>
              <a:t>Layout Elements:</a:t>
            </a:r>
          </a:p>
          <a:p>
            <a:r>
              <a:rPr lang="de-DE" sz="1200" dirty="0"/>
              <a:t>Group</a:t>
            </a:r>
          </a:p>
          <a:p>
            <a:r>
              <a:rPr lang="de-DE" sz="1200" dirty="0"/>
              <a:t>Label</a:t>
            </a:r>
          </a:p>
          <a:p>
            <a:r>
              <a:rPr lang="de-DE" sz="1200" dirty="0"/>
              <a:t>Field</a:t>
            </a:r>
          </a:p>
          <a:p>
            <a:r>
              <a:rPr lang="de-DE" sz="1200" dirty="0"/>
              <a:t>Repeater</a:t>
            </a:r>
          </a:p>
          <a:p>
            <a:r>
              <a:rPr lang="de-DE" sz="1200" dirty="0"/>
              <a:t>…</a:t>
            </a:r>
            <a:endParaRPr lang="en-GB" sz="1200" dirty="0"/>
          </a:p>
        </p:txBody>
      </p:sp>
    </p:spTree>
    <p:extLst>
      <p:ext uri="{BB962C8B-B14F-4D97-AF65-F5344CB8AC3E}">
        <p14:creationId xmlns:p14="http://schemas.microsoft.com/office/powerpoint/2010/main" val="427726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p:bldP spid="25" grpId="0"/>
      <p:bldP spid="26" grpId="0"/>
      <p:bldP spid="14" grpId="0"/>
      <p:bldP spid="15" grpId="0"/>
      <p:bldP spid="18" grpId="0"/>
      <p:bldP spid="1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Pages</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a:t> </a:t>
            </a:r>
            <a:fld id="{F0389FF0-EA6C-204E-82DF-16D97CC1B00E}" type="slidenum">
              <a:rPr lang="de-DE" smtClean="0"/>
              <a:pPr/>
              <a:t>86</a:t>
            </a:fld>
            <a:endParaRPr lang="de-DE"/>
          </a:p>
        </p:txBody>
      </p:sp>
      <p:sp>
        <p:nvSpPr>
          <p:cNvPr id="21" name="Textplatzhalter 4">
            <a:extLst>
              <a:ext uri="{FF2B5EF4-FFF2-40B4-BE49-F238E27FC236}">
                <a16:creationId xmlns:a16="http://schemas.microsoft.com/office/drawing/2014/main" id="{6FC9A1A3-B420-465D-AD9F-AE3CD10964B6}"/>
              </a:ext>
            </a:extLst>
          </p:cNvPr>
          <p:cNvSpPr>
            <a:spLocks noGrp="1"/>
          </p:cNvSpPr>
          <p:nvPr>
            <p:ph type="body" sz="quarter" idx="10"/>
          </p:nvPr>
        </p:nvSpPr>
        <p:spPr>
          <a:xfrm>
            <a:off x="360000" y="1209098"/>
            <a:ext cx="3750182" cy="5288901"/>
          </a:xfrm>
        </p:spPr>
        <p:txBody>
          <a:bodyPr/>
          <a:lstStyle/>
          <a:p>
            <a:r>
              <a:rPr lang="de-DE" dirty="0"/>
              <a:t>Actions Syntax</a:t>
            </a:r>
          </a:p>
          <a:p>
            <a:pPr marL="457200" lvl="1" indent="0">
              <a:buNone/>
            </a:pPr>
            <a:r>
              <a:rPr lang="de-DE" i="1" dirty="0" err="1">
                <a:solidFill>
                  <a:srgbClr val="00B0F0"/>
                </a:solidFill>
              </a:rPr>
              <a:t>actions</a:t>
            </a:r>
            <a:endParaRPr lang="de-DE" i="1" dirty="0">
              <a:solidFill>
                <a:srgbClr val="00B0F0"/>
              </a:solidFill>
            </a:endParaRPr>
          </a:p>
          <a:p>
            <a:pPr marL="457200" lvl="1" indent="0">
              <a:buNone/>
            </a:pPr>
            <a:r>
              <a:rPr lang="de-DE" i="1" dirty="0">
                <a:solidFill>
                  <a:srgbClr val="00B0F0"/>
                </a:solidFill>
              </a:rPr>
              <a:t>{</a:t>
            </a:r>
          </a:p>
          <a:p>
            <a:pPr marL="457200" lvl="1" indent="0">
              <a:buNone/>
            </a:pPr>
            <a:r>
              <a:rPr lang="de-DE" i="1" dirty="0">
                <a:solidFill>
                  <a:srgbClr val="00B0F0"/>
                </a:solidFill>
              </a:rPr>
              <a:t>	</a:t>
            </a:r>
            <a:r>
              <a:rPr lang="de-DE" i="1" dirty="0" err="1">
                <a:solidFill>
                  <a:srgbClr val="00B0F0"/>
                </a:solidFill>
              </a:rPr>
              <a:t>area</a:t>
            </a:r>
            <a:r>
              <a:rPr lang="de-DE" i="1" dirty="0">
                <a:solidFill>
                  <a:srgbClr val="00B0F0"/>
                </a:solidFill>
              </a:rPr>
              <a:t>(&lt;</a:t>
            </a:r>
            <a:r>
              <a:rPr lang="de-DE" i="1" dirty="0" err="1">
                <a:solidFill>
                  <a:srgbClr val="00B0F0"/>
                </a:solidFill>
              </a:rPr>
              <a:t>area</a:t>
            </a:r>
            <a:r>
              <a:rPr lang="de-DE" i="1" dirty="0">
                <a:solidFill>
                  <a:srgbClr val="00B0F0"/>
                </a:solidFill>
              </a:rPr>
              <a:t> </a:t>
            </a:r>
            <a:r>
              <a:rPr lang="de-DE" i="1" dirty="0" err="1">
                <a:solidFill>
                  <a:srgbClr val="00B0F0"/>
                </a:solidFill>
              </a:rPr>
              <a:t>name</a:t>
            </a:r>
            <a:r>
              <a:rPr lang="de-DE" i="1" dirty="0">
                <a:solidFill>
                  <a:srgbClr val="00B0F0"/>
                </a:solidFill>
              </a:rPr>
              <a:t>&gt;)</a:t>
            </a:r>
          </a:p>
          <a:p>
            <a:pPr marL="457200" lvl="1" indent="0">
              <a:buNone/>
            </a:pPr>
            <a:r>
              <a:rPr lang="de-DE" i="1" dirty="0">
                <a:solidFill>
                  <a:srgbClr val="00B0F0"/>
                </a:solidFill>
              </a:rPr>
              <a:t>	{</a:t>
            </a:r>
          </a:p>
          <a:p>
            <a:pPr marL="1371600" lvl="3" indent="0">
              <a:buNone/>
            </a:pPr>
            <a:r>
              <a:rPr lang="de-DE" i="1" dirty="0" err="1">
                <a:solidFill>
                  <a:srgbClr val="00B0F0"/>
                </a:solidFill>
              </a:rPr>
              <a:t>group</a:t>
            </a:r>
            <a:r>
              <a:rPr lang="de-DE" i="1" dirty="0">
                <a:solidFill>
                  <a:srgbClr val="00B0F0"/>
                </a:solidFill>
              </a:rPr>
              <a:t>(&lt;</a:t>
            </a:r>
            <a:r>
              <a:rPr lang="de-DE" i="1" dirty="0" err="1">
                <a:solidFill>
                  <a:srgbClr val="00B0F0"/>
                </a:solidFill>
              </a:rPr>
              <a:t>group</a:t>
            </a:r>
            <a:r>
              <a:rPr lang="de-DE" i="1" dirty="0">
                <a:solidFill>
                  <a:srgbClr val="00B0F0"/>
                </a:solidFill>
              </a:rPr>
              <a:t> </a:t>
            </a:r>
            <a:r>
              <a:rPr lang="de-DE" i="1" dirty="0" err="1">
                <a:solidFill>
                  <a:srgbClr val="00B0F0"/>
                </a:solidFill>
              </a:rPr>
              <a:t>name</a:t>
            </a:r>
            <a:r>
              <a:rPr lang="de-DE" i="1" dirty="0">
                <a:solidFill>
                  <a:srgbClr val="00B0F0"/>
                </a:solidFill>
              </a:rPr>
              <a:t>&gt;)</a:t>
            </a:r>
          </a:p>
          <a:p>
            <a:pPr marL="1371600" lvl="3" indent="0">
              <a:buNone/>
            </a:pPr>
            <a:r>
              <a:rPr lang="de-DE" i="1" dirty="0">
                <a:solidFill>
                  <a:srgbClr val="00B0F0"/>
                </a:solidFill>
              </a:rPr>
              <a:t>{</a:t>
            </a:r>
          </a:p>
          <a:p>
            <a:pPr marL="1371600" lvl="3" indent="0">
              <a:buNone/>
            </a:pPr>
            <a:r>
              <a:rPr lang="de-DE" i="1" dirty="0">
                <a:solidFill>
                  <a:srgbClr val="00B0F0"/>
                </a:solidFill>
              </a:rPr>
              <a:t>	[Properties]</a:t>
            </a:r>
          </a:p>
          <a:p>
            <a:pPr marL="1828800" lvl="4" indent="0">
              <a:buNone/>
            </a:pPr>
            <a:r>
              <a:rPr lang="de-DE" i="1" dirty="0" err="1">
                <a:solidFill>
                  <a:srgbClr val="00B0F0"/>
                </a:solidFill>
              </a:rPr>
              <a:t>action</a:t>
            </a:r>
            <a:r>
              <a:rPr lang="de-DE" i="1" dirty="0">
                <a:solidFill>
                  <a:srgbClr val="00B0F0"/>
                </a:solidFill>
              </a:rPr>
              <a:t>(&lt;</a:t>
            </a:r>
            <a:r>
              <a:rPr lang="de-DE" i="1" dirty="0" err="1">
                <a:solidFill>
                  <a:srgbClr val="00B0F0"/>
                </a:solidFill>
              </a:rPr>
              <a:t>name</a:t>
            </a:r>
            <a:r>
              <a:rPr lang="de-DE" i="1" dirty="0">
                <a:solidFill>
                  <a:srgbClr val="00B0F0"/>
                </a:solidFill>
              </a:rPr>
              <a:t>&gt;)</a:t>
            </a:r>
          </a:p>
          <a:p>
            <a:pPr marL="1828800" lvl="4" indent="0">
              <a:buNone/>
            </a:pPr>
            <a:r>
              <a:rPr lang="de-DE" i="1" dirty="0">
                <a:solidFill>
                  <a:srgbClr val="00B0F0"/>
                </a:solidFill>
              </a:rPr>
              <a:t>{</a:t>
            </a:r>
          </a:p>
          <a:p>
            <a:pPr marL="2286000" lvl="5" indent="0">
              <a:buNone/>
            </a:pPr>
            <a:r>
              <a:rPr lang="de-DE" sz="1200" i="1" dirty="0">
                <a:solidFill>
                  <a:srgbClr val="00B0F0"/>
                </a:solidFill>
              </a:rPr>
              <a:t>[Properties]</a:t>
            </a:r>
          </a:p>
          <a:p>
            <a:pPr marL="2286000" lvl="5" indent="0">
              <a:buNone/>
            </a:pPr>
            <a:r>
              <a:rPr lang="de-DE" sz="1200" i="1" dirty="0">
                <a:solidFill>
                  <a:srgbClr val="00B0F0"/>
                </a:solidFill>
              </a:rPr>
              <a:t>[Trigger </a:t>
            </a:r>
            <a:r>
              <a:rPr lang="de-DE" sz="1200" i="1" dirty="0" err="1">
                <a:solidFill>
                  <a:srgbClr val="00B0F0"/>
                </a:solidFill>
              </a:rPr>
              <a:t>OnAction</a:t>
            </a:r>
            <a:r>
              <a:rPr lang="de-DE" sz="1200" i="1" dirty="0">
                <a:solidFill>
                  <a:srgbClr val="00B0F0"/>
                </a:solidFill>
              </a:rPr>
              <a:t>]</a:t>
            </a:r>
          </a:p>
          <a:p>
            <a:pPr marL="1828800" lvl="4" indent="0">
              <a:buNone/>
            </a:pPr>
            <a:r>
              <a:rPr lang="de-DE" i="1" dirty="0">
                <a:solidFill>
                  <a:srgbClr val="00B0F0"/>
                </a:solidFill>
              </a:rPr>
              <a:t>}</a:t>
            </a:r>
          </a:p>
          <a:p>
            <a:pPr marL="1828800" lvl="4" indent="0">
              <a:buNone/>
            </a:pPr>
            <a:r>
              <a:rPr lang="de-DE" i="1" dirty="0">
                <a:solidFill>
                  <a:srgbClr val="00B0F0"/>
                </a:solidFill>
              </a:rPr>
              <a:t>[</a:t>
            </a:r>
            <a:r>
              <a:rPr lang="de-DE" i="1" dirty="0" err="1">
                <a:solidFill>
                  <a:srgbClr val="00B0F0"/>
                </a:solidFill>
              </a:rPr>
              <a:t>actions</a:t>
            </a:r>
            <a:r>
              <a:rPr lang="de-DE" i="1" dirty="0">
                <a:solidFill>
                  <a:srgbClr val="00B0F0"/>
                </a:solidFill>
              </a:rPr>
              <a:t>]</a:t>
            </a:r>
          </a:p>
          <a:p>
            <a:pPr marL="1828800" lvl="4" indent="0">
              <a:buNone/>
            </a:pPr>
            <a:r>
              <a:rPr lang="de-DE" i="1" dirty="0">
                <a:solidFill>
                  <a:srgbClr val="00B0F0"/>
                </a:solidFill>
              </a:rPr>
              <a:t>[</a:t>
            </a:r>
            <a:r>
              <a:rPr lang="de-DE" i="1" dirty="0" err="1">
                <a:solidFill>
                  <a:srgbClr val="00B0F0"/>
                </a:solidFill>
              </a:rPr>
              <a:t>groups</a:t>
            </a:r>
            <a:r>
              <a:rPr lang="de-DE" i="1" dirty="0">
                <a:solidFill>
                  <a:srgbClr val="00B0F0"/>
                </a:solidFill>
              </a:rPr>
              <a:t>]</a:t>
            </a:r>
          </a:p>
          <a:p>
            <a:pPr marL="1371600" lvl="3" indent="0">
              <a:buNone/>
            </a:pPr>
            <a:r>
              <a:rPr lang="de-DE" i="1" dirty="0">
                <a:solidFill>
                  <a:srgbClr val="00B0F0"/>
                </a:solidFill>
              </a:rPr>
              <a:t>}</a:t>
            </a:r>
          </a:p>
          <a:p>
            <a:pPr marL="1371600" lvl="3" indent="0">
              <a:buNone/>
            </a:pPr>
            <a:r>
              <a:rPr lang="de-DE" i="1" dirty="0">
                <a:solidFill>
                  <a:srgbClr val="00B0F0"/>
                </a:solidFill>
              </a:rPr>
              <a:t>[</a:t>
            </a:r>
            <a:r>
              <a:rPr lang="de-DE" i="1" dirty="0" err="1">
                <a:solidFill>
                  <a:srgbClr val="00B0F0"/>
                </a:solidFill>
              </a:rPr>
              <a:t>groups</a:t>
            </a:r>
            <a:r>
              <a:rPr lang="de-DE" i="1" dirty="0">
                <a:solidFill>
                  <a:srgbClr val="00B0F0"/>
                </a:solidFill>
              </a:rPr>
              <a:t>]</a:t>
            </a:r>
          </a:p>
          <a:p>
            <a:pPr marL="914400" lvl="2" indent="0">
              <a:buNone/>
            </a:pPr>
            <a:r>
              <a:rPr lang="de-DE" i="1" dirty="0">
                <a:solidFill>
                  <a:srgbClr val="00B0F0"/>
                </a:solidFill>
              </a:rPr>
              <a:t>}</a:t>
            </a:r>
          </a:p>
          <a:p>
            <a:pPr marL="914400" lvl="2" indent="0">
              <a:buNone/>
            </a:pPr>
            <a:r>
              <a:rPr lang="de-DE" i="1" dirty="0">
                <a:solidFill>
                  <a:srgbClr val="00B0F0"/>
                </a:solidFill>
              </a:rPr>
              <a:t>[</a:t>
            </a:r>
            <a:r>
              <a:rPr lang="de-DE" i="1" dirty="0" err="1">
                <a:solidFill>
                  <a:srgbClr val="00B0F0"/>
                </a:solidFill>
              </a:rPr>
              <a:t>areas</a:t>
            </a:r>
            <a:r>
              <a:rPr lang="de-DE" i="1" dirty="0">
                <a:solidFill>
                  <a:srgbClr val="00B0F0"/>
                </a:solidFill>
              </a:rPr>
              <a:t>]</a:t>
            </a:r>
          </a:p>
          <a:p>
            <a:pPr marL="457200" lvl="1" indent="0">
              <a:buNone/>
            </a:pPr>
            <a:r>
              <a:rPr lang="de-DE" i="1" dirty="0">
                <a:solidFill>
                  <a:srgbClr val="00B0F0"/>
                </a:solidFill>
              </a:rPr>
              <a:t>}</a:t>
            </a:r>
          </a:p>
          <a:p>
            <a:pPr lvl="2"/>
            <a:endParaRPr lang="de-DE" dirty="0"/>
          </a:p>
        </p:txBody>
      </p:sp>
      <p:pic>
        <p:nvPicPr>
          <p:cNvPr id="9" name="Grafik 8">
            <a:extLst>
              <a:ext uri="{FF2B5EF4-FFF2-40B4-BE49-F238E27FC236}">
                <a16:creationId xmlns:a16="http://schemas.microsoft.com/office/drawing/2014/main" id="{FAD44D1A-1DE2-4F82-BA5F-64A28D1C70B4}"/>
              </a:ext>
            </a:extLst>
          </p:cNvPr>
          <p:cNvPicPr>
            <a:picLocks noChangeAspect="1"/>
          </p:cNvPicPr>
          <p:nvPr/>
        </p:nvPicPr>
        <p:blipFill>
          <a:blip r:embed="rId2"/>
          <a:stretch>
            <a:fillRect/>
          </a:stretch>
        </p:blipFill>
        <p:spPr>
          <a:xfrm>
            <a:off x="6094264" y="1282446"/>
            <a:ext cx="5914547" cy="5288901"/>
          </a:xfrm>
          <a:prstGeom prst="rect">
            <a:avLst/>
          </a:prstGeom>
        </p:spPr>
      </p:pic>
      <p:sp>
        <p:nvSpPr>
          <p:cNvPr id="10" name="Textfeld 9">
            <a:extLst>
              <a:ext uri="{FF2B5EF4-FFF2-40B4-BE49-F238E27FC236}">
                <a16:creationId xmlns:a16="http://schemas.microsoft.com/office/drawing/2014/main" id="{A53DD27B-6384-4B3E-9DD5-FD63A610CBEB}"/>
              </a:ext>
            </a:extLst>
          </p:cNvPr>
          <p:cNvSpPr txBox="1"/>
          <p:nvPr/>
        </p:nvSpPr>
        <p:spPr>
          <a:xfrm>
            <a:off x="4304145" y="4285672"/>
            <a:ext cx="1253741" cy="276999"/>
          </a:xfrm>
          <a:prstGeom prst="rect">
            <a:avLst/>
          </a:prstGeom>
          <a:noFill/>
        </p:spPr>
        <p:txBody>
          <a:bodyPr wrap="none" rtlCol="0">
            <a:spAutoFit/>
          </a:bodyPr>
          <a:lstStyle/>
          <a:p>
            <a:r>
              <a:rPr lang="de-DE" sz="1200" dirty="0"/>
              <a:t>„Syntax </a:t>
            </a:r>
            <a:r>
              <a:rPr lang="de-DE" sz="1200" dirty="0" err="1"/>
              <a:t>as</a:t>
            </a:r>
            <a:r>
              <a:rPr lang="de-DE" sz="1200" dirty="0"/>
              <a:t> </a:t>
            </a:r>
            <a:r>
              <a:rPr lang="de-DE" sz="1200" dirty="0" err="1"/>
              <a:t>usual</a:t>
            </a:r>
            <a:r>
              <a:rPr lang="de-DE" sz="1200" dirty="0"/>
              <a:t>“</a:t>
            </a:r>
            <a:endParaRPr lang="en-GB" sz="1200" dirty="0"/>
          </a:p>
        </p:txBody>
      </p:sp>
      <p:cxnSp>
        <p:nvCxnSpPr>
          <p:cNvPr id="23" name="Gerader Verbinder 22">
            <a:extLst>
              <a:ext uri="{FF2B5EF4-FFF2-40B4-BE49-F238E27FC236}">
                <a16:creationId xmlns:a16="http://schemas.microsoft.com/office/drawing/2014/main" id="{2D1E73FE-A86E-4A23-A3D8-2AEF1C1BCF18}"/>
              </a:ext>
            </a:extLst>
          </p:cNvPr>
          <p:cNvCxnSpPr>
            <a:cxnSpLocks/>
            <a:stCxn id="10" idx="1"/>
          </p:cNvCxnSpPr>
          <p:nvPr/>
        </p:nvCxnSpPr>
        <p:spPr>
          <a:xfrm flipH="1" flipV="1">
            <a:off x="3860800" y="4350327"/>
            <a:ext cx="443345" cy="7384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882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9.5 | </a:t>
            </a:r>
            <a:r>
              <a:rPr lang="en-GB" dirty="0"/>
              <a:t>Pages</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87</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13" name="Rechteck 12">
            <a:extLst>
              <a:ext uri="{FF2B5EF4-FFF2-40B4-BE49-F238E27FC236}">
                <a16:creationId xmlns:a16="http://schemas.microsoft.com/office/drawing/2014/main" id="{CDF65873-B406-43EC-B58D-A04B3B141D53}"/>
              </a:ext>
            </a:extLst>
          </p:cNvPr>
          <p:cNvSpPr/>
          <p:nvPr/>
        </p:nvSpPr>
        <p:spPr>
          <a:xfrm>
            <a:off x="359999" y="828101"/>
            <a:ext cx="9915213" cy="89514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de-DE" dirty="0" err="1">
                <a:solidFill>
                  <a:srgbClr val="002060"/>
                </a:solidFill>
              </a:rPr>
              <a:t>Convert</a:t>
            </a:r>
            <a:r>
              <a:rPr lang="de-DE" dirty="0">
                <a:solidFill>
                  <a:srgbClr val="002060"/>
                </a:solidFill>
              </a:rPr>
              <a:t> a Page </a:t>
            </a:r>
            <a:r>
              <a:rPr lang="de-DE" dirty="0" err="1">
                <a:solidFill>
                  <a:srgbClr val="002060"/>
                </a:solidFill>
              </a:rPr>
              <a:t>of</a:t>
            </a:r>
            <a:r>
              <a:rPr lang="de-DE" dirty="0">
                <a:solidFill>
                  <a:srgbClr val="002060"/>
                </a:solidFill>
              </a:rPr>
              <a:t> </a:t>
            </a:r>
            <a:r>
              <a:rPr lang="de-DE" dirty="0" err="1">
                <a:solidFill>
                  <a:srgbClr val="002060"/>
                </a:solidFill>
              </a:rPr>
              <a:t>your</a:t>
            </a:r>
            <a:r>
              <a:rPr lang="de-DE" dirty="0">
                <a:solidFill>
                  <a:srgbClr val="002060"/>
                </a:solidFill>
              </a:rPr>
              <a:t> </a:t>
            </a:r>
            <a:r>
              <a:rPr lang="de-DE" dirty="0" err="1">
                <a:solidFill>
                  <a:srgbClr val="002060"/>
                </a:solidFill>
              </a:rPr>
              <a:t>choice</a:t>
            </a:r>
            <a:r>
              <a:rPr lang="de-DE" dirty="0">
                <a:solidFill>
                  <a:srgbClr val="002060"/>
                </a:solidFill>
              </a:rPr>
              <a:t> </a:t>
            </a:r>
            <a:r>
              <a:rPr lang="de-DE" dirty="0" err="1">
                <a:solidFill>
                  <a:srgbClr val="002060"/>
                </a:solidFill>
              </a:rPr>
              <a:t>from</a:t>
            </a:r>
            <a:r>
              <a:rPr lang="de-DE" dirty="0">
                <a:solidFill>
                  <a:srgbClr val="002060"/>
                </a:solidFill>
              </a:rPr>
              <a:t> C/Side </a:t>
            </a:r>
            <a:r>
              <a:rPr lang="de-DE" dirty="0" err="1">
                <a:solidFill>
                  <a:srgbClr val="002060"/>
                </a:solidFill>
              </a:rPr>
              <a:t>to</a:t>
            </a:r>
            <a:r>
              <a:rPr lang="de-DE" dirty="0">
                <a:solidFill>
                  <a:srgbClr val="002060"/>
                </a:solidFill>
              </a:rPr>
              <a:t> AL and </a:t>
            </a:r>
            <a:r>
              <a:rPr lang="de-DE" dirty="0" err="1">
                <a:solidFill>
                  <a:srgbClr val="002060"/>
                </a:solidFill>
              </a:rPr>
              <a:t>analyze</a:t>
            </a:r>
            <a:r>
              <a:rPr lang="de-DE" dirty="0">
                <a:solidFill>
                  <a:srgbClr val="002060"/>
                </a:solidFill>
              </a:rPr>
              <a:t> </a:t>
            </a:r>
            <a:r>
              <a:rPr lang="de-DE" dirty="0" err="1">
                <a:solidFill>
                  <a:srgbClr val="002060"/>
                </a:solidFill>
              </a:rPr>
              <a:t>the</a:t>
            </a:r>
            <a:r>
              <a:rPr lang="de-DE" dirty="0">
                <a:solidFill>
                  <a:srgbClr val="002060"/>
                </a:solidFill>
              </a:rPr>
              <a:t> „Layout“ </a:t>
            </a:r>
            <a:endParaRPr lang="en-GB" dirty="0">
              <a:solidFill>
                <a:srgbClr val="002060"/>
              </a:solidFill>
            </a:endParaRPr>
          </a:p>
        </p:txBody>
      </p:sp>
      <p:pic>
        <p:nvPicPr>
          <p:cNvPr id="2" name="Grafik 1">
            <a:extLst>
              <a:ext uri="{FF2B5EF4-FFF2-40B4-BE49-F238E27FC236}">
                <a16:creationId xmlns:a16="http://schemas.microsoft.com/office/drawing/2014/main" id="{2C0E00C8-2281-4479-85AE-37F840C02555}"/>
              </a:ext>
            </a:extLst>
          </p:cNvPr>
          <p:cNvPicPr>
            <a:picLocks noChangeAspect="1"/>
          </p:cNvPicPr>
          <p:nvPr/>
        </p:nvPicPr>
        <p:blipFill>
          <a:blip r:embed="rId4"/>
          <a:stretch>
            <a:fillRect/>
          </a:stretch>
        </p:blipFill>
        <p:spPr>
          <a:xfrm>
            <a:off x="964619" y="1826854"/>
            <a:ext cx="4150785" cy="4668897"/>
          </a:xfrm>
          <a:prstGeom prst="rect">
            <a:avLst/>
          </a:prstGeom>
        </p:spPr>
      </p:pic>
      <p:pic>
        <p:nvPicPr>
          <p:cNvPr id="5" name="Grafik 4">
            <a:extLst>
              <a:ext uri="{FF2B5EF4-FFF2-40B4-BE49-F238E27FC236}">
                <a16:creationId xmlns:a16="http://schemas.microsoft.com/office/drawing/2014/main" id="{0C9EA393-55B5-4E06-8D14-7017B41A88EA}"/>
              </a:ext>
            </a:extLst>
          </p:cNvPr>
          <p:cNvPicPr>
            <a:picLocks noChangeAspect="1"/>
          </p:cNvPicPr>
          <p:nvPr/>
        </p:nvPicPr>
        <p:blipFill>
          <a:blip r:embed="rId5"/>
          <a:stretch>
            <a:fillRect/>
          </a:stretch>
        </p:blipFill>
        <p:spPr>
          <a:xfrm>
            <a:off x="6019548" y="3143250"/>
            <a:ext cx="3958383" cy="2695749"/>
          </a:xfrm>
          <a:prstGeom prst="rect">
            <a:avLst/>
          </a:prstGeom>
        </p:spPr>
      </p:pic>
      <p:cxnSp>
        <p:nvCxnSpPr>
          <p:cNvPr id="9" name="Verbinder: gewinkelt 8">
            <a:extLst>
              <a:ext uri="{FF2B5EF4-FFF2-40B4-BE49-F238E27FC236}">
                <a16:creationId xmlns:a16="http://schemas.microsoft.com/office/drawing/2014/main" id="{41EE653E-453F-401B-9AAB-76361FEED5EC}"/>
              </a:ext>
            </a:extLst>
          </p:cNvPr>
          <p:cNvCxnSpPr>
            <a:stCxn id="2" idx="2"/>
            <a:endCxn id="5" idx="0"/>
          </p:cNvCxnSpPr>
          <p:nvPr/>
        </p:nvCxnSpPr>
        <p:spPr>
          <a:xfrm rot="5400000" flipH="1" flipV="1">
            <a:off x="3843125" y="2340137"/>
            <a:ext cx="3352501" cy="4958728"/>
          </a:xfrm>
          <a:prstGeom prst="bentConnector5">
            <a:avLst>
              <a:gd name="adj1" fmla="val -6819"/>
              <a:gd name="adj2" fmla="val 50970"/>
              <a:gd name="adj3" fmla="val 106819"/>
            </a:avLst>
          </a:prstGeom>
          <a:ln w="25400">
            <a:solidFill>
              <a:srgbClr val="04276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6742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10 | </a:t>
            </a:r>
            <a:r>
              <a:rPr lang="en-GB" dirty="0"/>
              <a:t>Pages</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88</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59999" y="2504039"/>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Create </a:t>
            </a:r>
            <a:r>
              <a:rPr lang="de-DE" sz="1400" dirty="0" err="1">
                <a:solidFill>
                  <a:srgbClr val="002060"/>
                </a:solidFill>
              </a:rPr>
              <a:t>the</a:t>
            </a:r>
            <a:r>
              <a:rPr lang="de-DE" sz="1400" dirty="0">
                <a:solidFill>
                  <a:srgbClr val="002060"/>
                </a:solidFill>
              </a:rPr>
              <a:t> </a:t>
            </a:r>
            <a:r>
              <a:rPr lang="de-DE" sz="1400" dirty="0" err="1">
                <a:solidFill>
                  <a:srgbClr val="002060"/>
                </a:solidFill>
              </a:rPr>
              <a:t>file</a:t>
            </a:r>
            <a:r>
              <a:rPr lang="de-DE" sz="1400" dirty="0">
                <a:solidFill>
                  <a:srgbClr val="002060"/>
                </a:solidFill>
              </a:rPr>
              <a:t> </a:t>
            </a:r>
            <a:r>
              <a:rPr lang="de-DE" sz="1400" dirty="0" err="1">
                <a:solidFill>
                  <a:srgbClr val="002060"/>
                </a:solidFill>
              </a:rPr>
              <a:t>structure</a:t>
            </a:r>
            <a:r>
              <a:rPr lang="de-DE" sz="1400" dirty="0">
                <a:solidFill>
                  <a:srgbClr val="002060"/>
                </a:solidFill>
              </a:rPr>
              <a:t> </a:t>
            </a:r>
            <a:r>
              <a:rPr lang="de-DE" sz="1400" dirty="0" err="1">
                <a:solidFill>
                  <a:srgbClr val="002060"/>
                </a:solidFill>
              </a:rPr>
              <a:t>needed</a:t>
            </a:r>
            <a:endParaRPr lang="en-GB" sz="1400" dirty="0">
              <a:solidFill>
                <a:srgbClr val="002060"/>
              </a:solidFill>
            </a:endParaRPr>
          </a:p>
        </p:txBody>
      </p:sp>
      <p:sp>
        <p:nvSpPr>
          <p:cNvPr id="13" name="Rechteck 12">
            <a:extLst>
              <a:ext uri="{FF2B5EF4-FFF2-40B4-BE49-F238E27FC236}">
                <a16:creationId xmlns:a16="http://schemas.microsoft.com/office/drawing/2014/main" id="{CDF65873-B406-43EC-B58D-A04B3B141D53}"/>
              </a:ext>
            </a:extLst>
          </p:cNvPr>
          <p:cNvSpPr/>
          <p:nvPr/>
        </p:nvSpPr>
        <p:spPr>
          <a:xfrm>
            <a:off x="359999" y="828101"/>
            <a:ext cx="9915213" cy="89514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dirty="0">
                <a:solidFill>
                  <a:srgbClr val="002060"/>
                </a:solidFill>
              </a:rPr>
              <a:t>Implement   „GAP-AL-002: Currency List“</a:t>
            </a:r>
          </a:p>
          <a:p>
            <a:r>
              <a:rPr lang="de-DE" sz="1400" dirty="0">
                <a:solidFill>
                  <a:srgbClr val="002060"/>
                </a:solidFill>
              </a:rPr>
              <a:t>Create a simple List Page „Currency List“, </a:t>
            </a:r>
            <a:r>
              <a:rPr lang="de-DE" sz="1400" dirty="0" err="1">
                <a:solidFill>
                  <a:srgbClr val="002060"/>
                </a:solidFill>
              </a:rPr>
              <a:t>which</a:t>
            </a:r>
            <a:r>
              <a:rPr lang="de-DE" sz="1400" dirty="0">
                <a:solidFill>
                  <a:srgbClr val="002060"/>
                </a:solidFill>
              </a:rPr>
              <a:t> </a:t>
            </a:r>
            <a:r>
              <a:rPr lang="de-DE" sz="1400" dirty="0" err="1">
                <a:solidFill>
                  <a:srgbClr val="002060"/>
                </a:solidFill>
              </a:rPr>
              <a:t>shows</a:t>
            </a:r>
            <a:r>
              <a:rPr lang="de-DE" sz="1400" dirty="0">
                <a:solidFill>
                  <a:srgbClr val="002060"/>
                </a:solidFill>
              </a:rPr>
              <a:t> a </a:t>
            </a:r>
            <a:r>
              <a:rPr lang="de-DE" sz="1400" dirty="0" err="1">
                <a:solidFill>
                  <a:srgbClr val="002060"/>
                </a:solidFill>
              </a:rPr>
              <a:t>list</a:t>
            </a:r>
            <a:r>
              <a:rPr lang="de-DE" sz="1400" dirty="0">
                <a:solidFill>
                  <a:srgbClr val="002060"/>
                </a:solidFill>
              </a:rPr>
              <a:t> </a:t>
            </a:r>
            <a:r>
              <a:rPr lang="de-DE" sz="1400" dirty="0" err="1">
                <a:solidFill>
                  <a:srgbClr val="002060"/>
                </a:solidFill>
              </a:rPr>
              <a:t>of</a:t>
            </a:r>
            <a:r>
              <a:rPr lang="de-DE" sz="1400" dirty="0">
                <a:solidFill>
                  <a:srgbClr val="002060"/>
                </a:solidFill>
              </a:rPr>
              <a:t> all </a:t>
            </a:r>
            <a:r>
              <a:rPr lang="de-DE" sz="1400" dirty="0" err="1">
                <a:solidFill>
                  <a:srgbClr val="002060"/>
                </a:solidFill>
              </a:rPr>
              <a:t>Currencies</a:t>
            </a:r>
            <a:r>
              <a:rPr lang="de-DE" sz="1400" dirty="0">
                <a:solidFill>
                  <a:srgbClr val="002060"/>
                </a:solidFill>
              </a:rPr>
              <a:t> and </a:t>
            </a:r>
            <a:r>
              <a:rPr lang="de-DE" sz="1400" dirty="0" err="1">
                <a:solidFill>
                  <a:srgbClr val="002060"/>
                </a:solidFill>
              </a:rPr>
              <a:t>their</a:t>
            </a:r>
            <a:r>
              <a:rPr lang="de-DE" sz="1400" dirty="0">
                <a:solidFill>
                  <a:srgbClr val="002060"/>
                </a:solidFill>
              </a:rPr>
              <a:t> </a:t>
            </a:r>
            <a:r>
              <a:rPr lang="de-DE" sz="1400" dirty="0" err="1">
                <a:solidFill>
                  <a:srgbClr val="002060"/>
                </a:solidFill>
              </a:rPr>
              <a:t>Descriptions</a:t>
            </a:r>
            <a:r>
              <a:rPr lang="de-DE" sz="1400" dirty="0">
                <a:solidFill>
                  <a:srgbClr val="002060"/>
                </a:solidFill>
              </a:rPr>
              <a:t>. </a:t>
            </a:r>
            <a:r>
              <a:rPr lang="de-DE" sz="1400" dirty="0" err="1">
                <a:solidFill>
                  <a:srgbClr val="002060"/>
                </a:solidFill>
              </a:rPr>
              <a:t>It</a:t>
            </a:r>
            <a:r>
              <a:rPr lang="de-DE" sz="1400" dirty="0">
                <a:solidFill>
                  <a:srgbClr val="002060"/>
                </a:solidFill>
              </a:rPr>
              <a:t> </a:t>
            </a:r>
            <a:r>
              <a:rPr lang="de-DE" sz="1400" dirty="0" err="1">
                <a:solidFill>
                  <a:srgbClr val="002060"/>
                </a:solidFill>
              </a:rPr>
              <a:t>shall</a:t>
            </a:r>
            <a:r>
              <a:rPr lang="de-DE" sz="1400" dirty="0">
                <a:solidFill>
                  <a:srgbClr val="002060"/>
                </a:solidFill>
              </a:rPr>
              <a:t> not </a:t>
            </a:r>
            <a:r>
              <a:rPr lang="de-DE" sz="1400" dirty="0" err="1">
                <a:solidFill>
                  <a:srgbClr val="002060"/>
                </a:solidFill>
              </a:rPr>
              <a:t>be</a:t>
            </a:r>
            <a:r>
              <a:rPr lang="de-DE" sz="1400" dirty="0">
                <a:solidFill>
                  <a:srgbClr val="002060"/>
                </a:solidFill>
              </a:rPr>
              <a:t> possible </a:t>
            </a:r>
            <a:r>
              <a:rPr lang="de-DE" sz="1400" dirty="0" err="1">
                <a:solidFill>
                  <a:srgbClr val="002060"/>
                </a:solidFill>
              </a:rPr>
              <a:t>to</a:t>
            </a:r>
            <a:r>
              <a:rPr lang="de-DE" sz="1400" dirty="0">
                <a:solidFill>
                  <a:srgbClr val="002060"/>
                </a:solidFill>
              </a:rPr>
              <a:t> </a:t>
            </a:r>
            <a:r>
              <a:rPr lang="de-DE" sz="1400" dirty="0" err="1">
                <a:solidFill>
                  <a:srgbClr val="002060"/>
                </a:solidFill>
              </a:rPr>
              <a:t>edit</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list</a:t>
            </a:r>
            <a:r>
              <a:rPr lang="de-DE" sz="1400" dirty="0">
                <a:solidFill>
                  <a:srgbClr val="002060"/>
                </a:solidFill>
              </a:rPr>
              <a:t>. Via an Action „Show </a:t>
            </a:r>
            <a:r>
              <a:rPr lang="de-DE" sz="1400" dirty="0" err="1">
                <a:solidFill>
                  <a:srgbClr val="002060"/>
                </a:solidFill>
              </a:rPr>
              <a:t>extended</a:t>
            </a:r>
            <a:r>
              <a:rPr lang="de-DE" sz="1400" dirty="0">
                <a:solidFill>
                  <a:srgbClr val="002060"/>
                </a:solidFill>
              </a:rPr>
              <a:t> List“, </a:t>
            </a:r>
            <a:r>
              <a:rPr lang="de-DE" sz="1400" dirty="0" err="1">
                <a:solidFill>
                  <a:srgbClr val="002060"/>
                </a:solidFill>
              </a:rPr>
              <a:t>it</a:t>
            </a:r>
            <a:r>
              <a:rPr lang="de-DE" sz="1400" dirty="0">
                <a:solidFill>
                  <a:srgbClr val="002060"/>
                </a:solidFill>
              </a:rPr>
              <a:t> </a:t>
            </a:r>
            <a:r>
              <a:rPr lang="de-DE" sz="1400" dirty="0" err="1">
                <a:solidFill>
                  <a:srgbClr val="002060"/>
                </a:solidFill>
              </a:rPr>
              <a:t>shall</a:t>
            </a:r>
            <a:r>
              <a:rPr lang="de-DE" sz="1400" dirty="0">
                <a:solidFill>
                  <a:srgbClr val="002060"/>
                </a:solidFill>
              </a:rPr>
              <a:t> </a:t>
            </a:r>
            <a:r>
              <a:rPr lang="de-DE" sz="1400" dirty="0" err="1">
                <a:solidFill>
                  <a:srgbClr val="002060"/>
                </a:solidFill>
              </a:rPr>
              <a:t>be</a:t>
            </a:r>
            <a:r>
              <a:rPr lang="de-DE" sz="1400" dirty="0">
                <a:solidFill>
                  <a:srgbClr val="002060"/>
                </a:solidFill>
              </a:rPr>
              <a:t> possible </a:t>
            </a:r>
            <a:r>
              <a:rPr lang="de-DE" sz="1400" dirty="0" err="1">
                <a:solidFill>
                  <a:srgbClr val="002060"/>
                </a:solidFill>
              </a:rPr>
              <a:t>to</a:t>
            </a:r>
            <a:r>
              <a:rPr lang="de-DE" sz="1400" dirty="0">
                <a:solidFill>
                  <a:srgbClr val="002060"/>
                </a:solidFill>
              </a:rPr>
              <a:t> open </a:t>
            </a:r>
            <a:r>
              <a:rPr lang="de-DE" sz="1400" dirty="0" err="1">
                <a:solidFill>
                  <a:srgbClr val="002060"/>
                </a:solidFill>
              </a:rPr>
              <a:t>the</a:t>
            </a:r>
            <a:r>
              <a:rPr lang="de-DE" sz="1400" dirty="0">
                <a:solidFill>
                  <a:srgbClr val="002060"/>
                </a:solidFill>
              </a:rPr>
              <a:t> </a:t>
            </a:r>
            <a:r>
              <a:rPr lang="de-DE" sz="1400" dirty="0" err="1">
                <a:solidFill>
                  <a:srgbClr val="002060"/>
                </a:solidFill>
              </a:rPr>
              <a:t>standard</a:t>
            </a:r>
            <a:r>
              <a:rPr lang="de-DE" sz="1400" dirty="0">
                <a:solidFill>
                  <a:srgbClr val="002060"/>
                </a:solidFill>
              </a:rPr>
              <a:t> </a:t>
            </a:r>
            <a:r>
              <a:rPr lang="de-DE" sz="1400" dirty="0" err="1">
                <a:solidFill>
                  <a:srgbClr val="002060"/>
                </a:solidFill>
              </a:rPr>
              <a:t>currency</a:t>
            </a:r>
            <a:r>
              <a:rPr lang="de-DE" sz="1400" dirty="0">
                <a:solidFill>
                  <a:srgbClr val="002060"/>
                </a:solidFill>
              </a:rPr>
              <a:t> </a:t>
            </a:r>
            <a:r>
              <a:rPr lang="de-DE" sz="1400" dirty="0" err="1">
                <a:solidFill>
                  <a:srgbClr val="002060"/>
                </a:solidFill>
              </a:rPr>
              <a:t>list</a:t>
            </a:r>
            <a:r>
              <a:rPr lang="de-DE" sz="1400" dirty="0">
                <a:solidFill>
                  <a:srgbClr val="002060"/>
                </a:solidFill>
              </a:rPr>
              <a:t> „</a:t>
            </a:r>
            <a:r>
              <a:rPr lang="de-DE" sz="1400" dirty="0" err="1">
                <a:solidFill>
                  <a:srgbClr val="002060"/>
                </a:solidFill>
              </a:rPr>
              <a:t>Currencies</a:t>
            </a:r>
            <a:r>
              <a:rPr lang="de-DE" sz="1400" dirty="0">
                <a:solidFill>
                  <a:srgbClr val="002060"/>
                </a:solidFill>
              </a:rPr>
              <a:t>“.</a:t>
            </a:r>
            <a:r>
              <a:rPr lang="de-DE" dirty="0">
                <a:solidFill>
                  <a:srgbClr val="002060"/>
                </a:solidFill>
              </a:rPr>
              <a:t> </a:t>
            </a:r>
            <a:endParaRPr lang="en-GB"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59999" y="1901072"/>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a:t>
            </a:r>
            <a:r>
              <a:rPr lang="de-DE" sz="1400" dirty="0" err="1">
                <a:solidFill>
                  <a:srgbClr val="002060"/>
                </a:solidFill>
              </a:rPr>
              <a:t>My</a:t>
            </a:r>
            <a:r>
              <a:rPr lang="de-DE" sz="1400" dirty="0">
                <a:solidFill>
                  <a:srgbClr val="002060"/>
                </a:solidFill>
              </a:rPr>
              <a:t> </a:t>
            </a:r>
            <a:r>
              <a:rPr lang="de-DE" sz="1400" dirty="0" err="1">
                <a:solidFill>
                  <a:srgbClr val="002060"/>
                </a:solidFill>
              </a:rPr>
              <a:t>first</a:t>
            </a:r>
            <a:r>
              <a:rPr lang="de-DE" sz="1400" dirty="0">
                <a:solidFill>
                  <a:srgbClr val="002060"/>
                </a:solidFill>
              </a:rPr>
              <a:t>) AL Project</a:t>
            </a:r>
            <a:endParaRPr lang="en-GB" sz="1400" dirty="0">
              <a:solidFill>
                <a:srgbClr val="002060"/>
              </a:solidFill>
            </a:endParaRPr>
          </a:p>
        </p:txBody>
      </p:sp>
      <p:sp>
        <p:nvSpPr>
          <p:cNvPr id="31" name="Rechteck 30">
            <a:extLst>
              <a:ext uri="{FF2B5EF4-FFF2-40B4-BE49-F238E27FC236}">
                <a16:creationId xmlns:a16="http://schemas.microsoft.com/office/drawing/2014/main" id="{D6401B4D-5D4B-4D99-B3CA-E1B297F51122}"/>
              </a:ext>
            </a:extLst>
          </p:cNvPr>
          <p:cNvSpPr/>
          <p:nvPr/>
        </p:nvSpPr>
        <p:spPr>
          <a:xfrm>
            <a:off x="359999" y="5973905"/>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and Test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027653" y="2266197"/>
            <a:ext cx="0" cy="2378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3AF9E647-BC98-4C5C-B0C9-C74E6FDEA65B}"/>
              </a:ext>
            </a:extLst>
          </p:cNvPr>
          <p:cNvCxnSpPr>
            <a:cxnSpLocks/>
            <a:stCxn id="52" idx="2"/>
            <a:endCxn id="37" idx="0"/>
          </p:cNvCxnSpPr>
          <p:nvPr/>
        </p:nvCxnSpPr>
        <p:spPr>
          <a:xfrm>
            <a:off x="2027653" y="3571573"/>
            <a:ext cx="0" cy="30900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60C33DBA-1FCD-4C26-BF31-68CA71BCC2C8}"/>
              </a:ext>
            </a:extLst>
          </p:cNvPr>
          <p:cNvCxnSpPr>
            <a:cxnSpLocks/>
            <a:stCxn id="9" idx="3"/>
            <a:endCxn id="19" idx="1"/>
          </p:cNvCxnSpPr>
          <p:nvPr/>
        </p:nvCxnSpPr>
        <p:spPr>
          <a:xfrm>
            <a:off x="3695306" y="2686602"/>
            <a:ext cx="1302821" cy="674448"/>
          </a:xfrm>
          <a:prstGeom prst="bentConnector3">
            <a:avLst>
              <a:gd name="adj1" fmla="val 65195"/>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37" name="Rechteck 36">
            <a:extLst>
              <a:ext uri="{FF2B5EF4-FFF2-40B4-BE49-F238E27FC236}">
                <a16:creationId xmlns:a16="http://schemas.microsoft.com/office/drawing/2014/main" id="{CBDC96EF-71D4-4D1C-A2EF-DE6AD687CA7F}"/>
              </a:ext>
            </a:extLst>
          </p:cNvPr>
          <p:cNvSpPr/>
          <p:nvPr/>
        </p:nvSpPr>
        <p:spPr>
          <a:xfrm>
            <a:off x="359999" y="3880576"/>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Verify</a:t>
            </a:r>
            <a:r>
              <a:rPr lang="de-DE" sz="1400" dirty="0">
                <a:solidFill>
                  <a:srgbClr val="002060"/>
                </a:solidFill>
              </a:rPr>
              <a:t> </a:t>
            </a:r>
            <a:r>
              <a:rPr lang="de-DE" sz="1400" dirty="0" err="1">
                <a:solidFill>
                  <a:srgbClr val="002060"/>
                </a:solidFill>
              </a:rPr>
              <a:t>functionality</a:t>
            </a:r>
            <a:endParaRPr lang="en-GB" sz="1400" dirty="0">
              <a:solidFill>
                <a:srgbClr val="002060"/>
              </a:solidFill>
            </a:endParaRPr>
          </a:p>
        </p:txBody>
      </p:sp>
      <p:cxnSp>
        <p:nvCxnSpPr>
          <p:cNvPr id="38" name="Gerade Verbindung mit Pfeil 37">
            <a:extLst>
              <a:ext uri="{FF2B5EF4-FFF2-40B4-BE49-F238E27FC236}">
                <a16:creationId xmlns:a16="http://schemas.microsoft.com/office/drawing/2014/main" id="{771B51F3-76CB-40EA-9ACA-27632D1E2160}"/>
              </a:ext>
            </a:extLst>
          </p:cNvPr>
          <p:cNvCxnSpPr>
            <a:cxnSpLocks/>
            <a:stCxn id="47" idx="2"/>
            <a:endCxn id="31" idx="0"/>
          </p:cNvCxnSpPr>
          <p:nvPr/>
        </p:nvCxnSpPr>
        <p:spPr>
          <a:xfrm>
            <a:off x="2027653" y="4900050"/>
            <a:ext cx="0" cy="107385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Verbinder: gewinkelt 50">
            <a:extLst>
              <a:ext uri="{FF2B5EF4-FFF2-40B4-BE49-F238E27FC236}">
                <a16:creationId xmlns:a16="http://schemas.microsoft.com/office/drawing/2014/main" id="{48865260-B65E-4A17-B2EB-99224C35FF0B}"/>
              </a:ext>
            </a:extLst>
          </p:cNvPr>
          <p:cNvCxnSpPr>
            <a:cxnSpLocks/>
            <a:stCxn id="52" idx="3"/>
            <a:endCxn id="22" idx="2"/>
          </p:cNvCxnSpPr>
          <p:nvPr/>
        </p:nvCxnSpPr>
        <p:spPr>
          <a:xfrm>
            <a:off x="3695306" y="3389011"/>
            <a:ext cx="6767192" cy="3006906"/>
          </a:xfrm>
          <a:prstGeom prst="bentConnector4">
            <a:avLst>
              <a:gd name="adj1" fmla="val 7870"/>
              <a:gd name="adj2" fmla="val 107602"/>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52" name="Rechteck 51">
            <a:extLst>
              <a:ext uri="{FF2B5EF4-FFF2-40B4-BE49-F238E27FC236}">
                <a16:creationId xmlns:a16="http://schemas.microsoft.com/office/drawing/2014/main" id="{F6E6F97F-B4AE-4153-80C1-D9FAD03B3CB2}"/>
              </a:ext>
            </a:extLst>
          </p:cNvPr>
          <p:cNvSpPr/>
          <p:nvPr/>
        </p:nvSpPr>
        <p:spPr>
          <a:xfrm>
            <a:off x="359999" y="3206448"/>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a:t>
            </a:r>
            <a:r>
              <a:rPr lang="de-DE" sz="1400" dirty="0" err="1">
                <a:solidFill>
                  <a:srgbClr val="002060"/>
                </a:solidFill>
              </a:rPr>
              <a:t>page</a:t>
            </a:r>
            <a:r>
              <a:rPr lang="de-DE" sz="1400" dirty="0">
                <a:solidFill>
                  <a:srgbClr val="002060"/>
                </a:solidFill>
              </a:rPr>
              <a:t> </a:t>
            </a:r>
            <a:r>
              <a:rPr lang="de-DE" sz="1400" dirty="0" err="1">
                <a:solidFill>
                  <a:srgbClr val="002060"/>
                </a:solidFill>
              </a:rPr>
              <a:t>without</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action</a:t>
            </a:r>
            <a:endParaRPr lang="en-GB" sz="1400" dirty="0">
              <a:solidFill>
                <a:srgbClr val="002060"/>
              </a:solidFill>
            </a:endParaRPr>
          </a:p>
        </p:txBody>
      </p:sp>
      <p:cxnSp>
        <p:nvCxnSpPr>
          <p:cNvPr id="54" name="Gerade Verbindung mit Pfeil 53">
            <a:extLst>
              <a:ext uri="{FF2B5EF4-FFF2-40B4-BE49-F238E27FC236}">
                <a16:creationId xmlns:a16="http://schemas.microsoft.com/office/drawing/2014/main" id="{B9A892CF-486B-475B-AFDD-667F578AB9BA}"/>
              </a:ext>
            </a:extLst>
          </p:cNvPr>
          <p:cNvCxnSpPr>
            <a:cxnSpLocks/>
            <a:stCxn id="9" idx="2"/>
            <a:endCxn id="52" idx="0"/>
          </p:cNvCxnSpPr>
          <p:nvPr/>
        </p:nvCxnSpPr>
        <p:spPr>
          <a:xfrm>
            <a:off x="2027653" y="2869164"/>
            <a:ext cx="0" cy="33728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9" name="Grafik 18">
            <a:extLst>
              <a:ext uri="{FF2B5EF4-FFF2-40B4-BE49-F238E27FC236}">
                <a16:creationId xmlns:a16="http://schemas.microsoft.com/office/drawing/2014/main" id="{80EBE3E4-0B5A-449F-A8FC-99BEA3C739BA}"/>
              </a:ext>
            </a:extLst>
          </p:cNvPr>
          <p:cNvPicPr>
            <a:picLocks noChangeAspect="1"/>
          </p:cNvPicPr>
          <p:nvPr/>
        </p:nvPicPr>
        <p:blipFill>
          <a:blip r:embed="rId4"/>
          <a:stretch>
            <a:fillRect/>
          </a:stretch>
        </p:blipFill>
        <p:spPr>
          <a:xfrm>
            <a:off x="4998127" y="1895576"/>
            <a:ext cx="3183281" cy="2930948"/>
          </a:xfrm>
          <a:prstGeom prst="rect">
            <a:avLst/>
          </a:prstGeom>
        </p:spPr>
      </p:pic>
      <p:sp>
        <p:nvSpPr>
          <p:cNvPr id="36" name="Rechteck 35">
            <a:extLst>
              <a:ext uri="{FF2B5EF4-FFF2-40B4-BE49-F238E27FC236}">
                <a16:creationId xmlns:a16="http://schemas.microsoft.com/office/drawing/2014/main" id="{3F4247F2-8169-4EE5-8C8C-659508F93DA2}"/>
              </a:ext>
            </a:extLst>
          </p:cNvPr>
          <p:cNvSpPr/>
          <p:nvPr/>
        </p:nvSpPr>
        <p:spPr>
          <a:xfrm>
            <a:off x="4869519" y="1737744"/>
            <a:ext cx="7322481" cy="4650787"/>
          </a:xfrm>
          <a:prstGeom prst="rect">
            <a:avLst/>
          </a:prstGeom>
          <a:solidFill>
            <a:schemeClr val="accent5">
              <a:lumMod val="20000"/>
              <a:lumOff val="8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Grafik 21">
            <a:extLst>
              <a:ext uri="{FF2B5EF4-FFF2-40B4-BE49-F238E27FC236}">
                <a16:creationId xmlns:a16="http://schemas.microsoft.com/office/drawing/2014/main" id="{F57B4098-CD3A-4DDD-B361-827D340FB13F}"/>
              </a:ext>
            </a:extLst>
          </p:cNvPr>
          <p:cNvPicPr>
            <a:picLocks noChangeAspect="1"/>
          </p:cNvPicPr>
          <p:nvPr/>
        </p:nvPicPr>
        <p:blipFill>
          <a:blip r:embed="rId5"/>
          <a:stretch>
            <a:fillRect/>
          </a:stretch>
        </p:blipFill>
        <p:spPr>
          <a:xfrm>
            <a:off x="8908371" y="1844964"/>
            <a:ext cx="3108254" cy="4550953"/>
          </a:xfrm>
          <a:prstGeom prst="rect">
            <a:avLst/>
          </a:prstGeom>
        </p:spPr>
      </p:pic>
      <p:sp>
        <p:nvSpPr>
          <p:cNvPr id="56" name="Rechteck 55">
            <a:extLst>
              <a:ext uri="{FF2B5EF4-FFF2-40B4-BE49-F238E27FC236}">
                <a16:creationId xmlns:a16="http://schemas.microsoft.com/office/drawing/2014/main" id="{65C4F4A2-D7EF-4F49-A1B6-D93A1A5285B7}"/>
              </a:ext>
            </a:extLst>
          </p:cNvPr>
          <p:cNvSpPr/>
          <p:nvPr/>
        </p:nvSpPr>
        <p:spPr>
          <a:xfrm>
            <a:off x="4998127" y="1746505"/>
            <a:ext cx="7137862" cy="4828466"/>
          </a:xfrm>
          <a:prstGeom prst="rect">
            <a:avLst/>
          </a:prstGeom>
          <a:solidFill>
            <a:schemeClr val="accent5">
              <a:lumMod val="20000"/>
              <a:lumOff val="8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Grafik 34">
            <a:extLst>
              <a:ext uri="{FF2B5EF4-FFF2-40B4-BE49-F238E27FC236}">
                <a16:creationId xmlns:a16="http://schemas.microsoft.com/office/drawing/2014/main" id="{CC1C7BFC-AE24-410F-BF85-19EC4DD896D0}"/>
              </a:ext>
            </a:extLst>
          </p:cNvPr>
          <p:cNvPicPr>
            <a:picLocks noChangeAspect="1"/>
          </p:cNvPicPr>
          <p:nvPr/>
        </p:nvPicPr>
        <p:blipFill>
          <a:blip r:embed="rId6"/>
          <a:stretch>
            <a:fillRect/>
          </a:stretch>
        </p:blipFill>
        <p:spPr>
          <a:xfrm>
            <a:off x="5335565" y="3045510"/>
            <a:ext cx="3312189" cy="3350407"/>
          </a:xfrm>
          <a:prstGeom prst="rect">
            <a:avLst/>
          </a:prstGeom>
        </p:spPr>
      </p:pic>
      <p:sp>
        <p:nvSpPr>
          <p:cNvPr id="47" name="Rechteck 46">
            <a:extLst>
              <a:ext uri="{FF2B5EF4-FFF2-40B4-BE49-F238E27FC236}">
                <a16:creationId xmlns:a16="http://schemas.microsoft.com/office/drawing/2014/main" id="{B6242831-67B2-4A59-B878-AC2B8C78CE8C}"/>
              </a:ext>
            </a:extLst>
          </p:cNvPr>
          <p:cNvSpPr/>
          <p:nvPr/>
        </p:nvSpPr>
        <p:spPr>
          <a:xfrm>
            <a:off x="359999" y="4534925"/>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a:t>
            </a:r>
            <a:r>
              <a:rPr lang="de-DE" sz="1400" dirty="0" err="1">
                <a:solidFill>
                  <a:srgbClr val="002060"/>
                </a:solidFill>
              </a:rPr>
              <a:t>desired</a:t>
            </a:r>
            <a:r>
              <a:rPr lang="de-DE" sz="1400" dirty="0">
                <a:solidFill>
                  <a:srgbClr val="002060"/>
                </a:solidFill>
              </a:rPr>
              <a:t> </a:t>
            </a:r>
            <a:r>
              <a:rPr lang="de-DE" sz="1400" dirty="0" err="1">
                <a:solidFill>
                  <a:srgbClr val="002060"/>
                </a:solidFill>
              </a:rPr>
              <a:t>action</a:t>
            </a:r>
            <a:endParaRPr lang="en-GB" sz="1400" dirty="0">
              <a:solidFill>
                <a:srgbClr val="002060"/>
              </a:solidFill>
            </a:endParaRPr>
          </a:p>
        </p:txBody>
      </p:sp>
      <p:cxnSp>
        <p:nvCxnSpPr>
          <p:cNvPr id="53" name="Gerade Verbindung mit Pfeil 52">
            <a:extLst>
              <a:ext uri="{FF2B5EF4-FFF2-40B4-BE49-F238E27FC236}">
                <a16:creationId xmlns:a16="http://schemas.microsoft.com/office/drawing/2014/main" id="{D0ED4038-F663-4DBF-AC08-D304C2173600}"/>
              </a:ext>
            </a:extLst>
          </p:cNvPr>
          <p:cNvCxnSpPr>
            <a:cxnSpLocks/>
            <a:stCxn id="47" idx="3"/>
            <a:endCxn id="35" idx="1"/>
          </p:cNvCxnSpPr>
          <p:nvPr/>
        </p:nvCxnSpPr>
        <p:spPr>
          <a:xfrm>
            <a:off x="3695306" y="4717488"/>
            <a:ext cx="1640259" cy="322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63">
            <a:extLst>
              <a:ext uri="{FF2B5EF4-FFF2-40B4-BE49-F238E27FC236}">
                <a16:creationId xmlns:a16="http://schemas.microsoft.com/office/drawing/2014/main" id="{517564DE-1C56-4E68-A772-F8B71509BF52}"/>
              </a:ext>
            </a:extLst>
          </p:cNvPr>
          <p:cNvCxnSpPr>
            <a:cxnSpLocks/>
            <a:stCxn id="37" idx="2"/>
            <a:endCxn id="47" idx="0"/>
          </p:cNvCxnSpPr>
          <p:nvPr/>
        </p:nvCxnSpPr>
        <p:spPr>
          <a:xfrm>
            <a:off x="2027653" y="4245701"/>
            <a:ext cx="0" cy="28922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32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31" grpId="0" animBg="1"/>
      <p:bldP spid="37" grpId="0" animBg="1"/>
      <p:bldP spid="52" grpId="0" animBg="1"/>
      <p:bldP spid="36" grpId="0" animBg="1"/>
      <p:bldP spid="56" grpId="0" animBg="1"/>
      <p:bldP spid="4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10 | </a:t>
            </a:r>
            <a:r>
              <a:rPr lang="en-GB" dirty="0"/>
              <a:t>Pages</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89</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59999" y="2504039"/>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Create </a:t>
            </a:r>
            <a:r>
              <a:rPr lang="de-DE" sz="1400" dirty="0" err="1">
                <a:solidFill>
                  <a:srgbClr val="002060"/>
                </a:solidFill>
              </a:rPr>
              <a:t>the</a:t>
            </a:r>
            <a:r>
              <a:rPr lang="de-DE" sz="1400" dirty="0">
                <a:solidFill>
                  <a:srgbClr val="002060"/>
                </a:solidFill>
              </a:rPr>
              <a:t> </a:t>
            </a:r>
            <a:r>
              <a:rPr lang="de-DE" sz="1400" dirty="0" err="1">
                <a:solidFill>
                  <a:srgbClr val="002060"/>
                </a:solidFill>
              </a:rPr>
              <a:t>file</a:t>
            </a:r>
            <a:r>
              <a:rPr lang="de-DE" sz="1400" dirty="0">
                <a:solidFill>
                  <a:srgbClr val="002060"/>
                </a:solidFill>
              </a:rPr>
              <a:t> </a:t>
            </a:r>
            <a:r>
              <a:rPr lang="de-DE" sz="1400" dirty="0" err="1">
                <a:solidFill>
                  <a:srgbClr val="002060"/>
                </a:solidFill>
              </a:rPr>
              <a:t>structure</a:t>
            </a:r>
            <a:r>
              <a:rPr lang="de-DE" sz="1400" dirty="0">
                <a:solidFill>
                  <a:srgbClr val="002060"/>
                </a:solidFill>
              </a:rPr>
              <a:t> </a:t>
            </a:r>
            <a:r>
              <a:rPr lang="de-DE" sz="1400" dirty="0" err="1">
                <a:solidFill>
                  <a:srgbClr val="002060"/>
                </a:solidFill>
              </a:rPr>
              <a:t>needed</a:t>
            </a:r>
            <a:endParaRPr lang="en-GB" sz="1400" dirty="0">
              <a:solidFill>
                <a:srgbClr val="002060"/>
              </a:solidFill>
            </a:endParaRPr>
          </a:p>
        </p:txBody>
      </p:sp>
      <p:sp>
        <p:nvSpPr>
          <p:cNvPr id="13" name="Rechteck 12">
            <a:extLst>
              <a:ext uri="{FF2B5EF4-FFF2-40B4-BE49-F238E27FC236}">
                <a16:creationId xmlns:a16="http://schemas.microsoft.com/office/drawing/2014/main" id="{CDF65873-B406-43EC-B58D-A04B3B141D53}"/>
              </a:ext>
            </a:extLst>
          </p:cNvPr>
          <p:cNvSpPr/>
          <p:nvPr/>
        </p:nvSpPr>
        <p:spPr>
          <a:xfrm>
            <a:off x="359999" y="828101"/>
            <a:ext cx="9915213" cy="89514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dirty="0">
                <a:solidFill>
                  <a:srgbClr val="002060"/>
                </a:solidFill>
              </a:rPr>
              <a:t>Implement   „GAP-AL-002: Currency List“</a:t>
            </a:r>
          </a:p>
          <a:p>
            <a:r>
              <a:rPr lang="de-DE" sz="1400" dirty="0">
                <a:solidFill>
                  <a:srgbClr val="002060"/>
                </a:solidFill>
              </a:rPr>
              <a:t>Create a simple List Page „Currency List“, </a:t>
            </a:r>
            <a:r>
              <a:rPr lang="de-DE" sz="1400" dirty="0" err="1">
                <a:solidFill>
                  <a:srgbClr val="002060"/>
                </a:solidFill>
              </a:rPr>
              <a:t>which</a:t>
            </a:r>
            <a:r>
              <a:rPr lang="de-DE" sz="1400" dirty="0">
                <a:solidFill>
                  <a:srgbClr val="002060"/>
                </a:solidFill>
              </a:rPr>
              <a:t> </a:t>
            </a:r>
            <a:r>
              <a:rPr lang="de-DE" sz="1400" dirty="0" err="1">
                <a:solidFill>
                  <a:srgbClr val="002060"/>
                </a:solidFill>
              </a:rPr>
              <a:t>shows</a:t>
            </a:r>
            <a:r>
              <a:rPr lang="de-DE" sz="1400" dirty="0">
                <a:solidFill>
                  <a:srgbClr val="002060"/>
                </a:solidFill>
              </a:rPr>
              <a:t> a </a:t>
            </a:r>
            <a:r>
              <a:rPr lang="de-DE" sz="1400" dirty="0" err="1">
                <a:solidFill>
                  <a:srgbClr val="002060"/>
                </a:solidFill>
              </a:rPr>
              <a:t>list</a:t>
            </a:r>
            <a:r>
              <a:rPr lang="de-DE" sz="1400" dirty="0">
                <a:solidFill>
                  <a:srgbClr val="002060"/>
                </a:solidFill>
              </a:rPr>
              <a:t> </a:t>
            </a:r>
            <a:r>
              <a:rPr lang="de-DE" sz="1400" dirty="0" err="1">
                <a:solidFill>
                  <a:srgbClr val="002060"/>
                </a:solidFill>
              </a:rPr>
              <a:t>of</a:t>
            </a:r>
            <a:r>
              <a:rPr lang="de-DE" sz="1400" dirty="0">
                <a:solidFill>
                  <a:srgbClr val="002060"/>
                </a:solidFill>
              </a:rPr>
              <a:t> all </a:t>
            </a:r>
            <a:r>
              <a:rPr lang="de-DE" sz="1400" dirty="0" err="1">
                <a:solidFill>
                  <a:srgbClr val="002060"/>
                </a:solidFill>
              </a:rPr>
              <a:t>Currencies</a:t>
            </a:r>
            <a:r>
              <a:rPr lang="de-DE" sz="1400" dirty="0">
                <a:solidFill>
                  <a:srgbClr val="002060"/>
                </a:solidFill>
              </a:rPr>
              <a:t> and </a:t>
            </a:r>
            <a:r>
              <a:rPr lang="de-DE" sz="1400" dirty="0" err="1">
                <a:solidFill>
                  <a:srgbClr val="002060"/>
                </a:solidFill>
              </a:rPr>
              <a:t>their</a:t>
            </a:r>
            <a:r>
              <a:rPr lang="de-DE" sz="1400" dirty="0">
                <a:solidFill>
                  <a:srgbClr val="002060"/>
                </a:solidFill>
              </a:rPr>
              <a:t> </a:t>
            </a:r>
            <a:r>
              <a:rPr lang="de-DE" sz="1400" dirty="0" err="1">
                <a:solidFill>
                  <a:srgbClr val="002060"/>
                </a:solidFill>
              </a:rPr>
              <a:t>Descriptions</a:t>
            </a:r>
            <a:r>
              <a:rPr lang="de-DE" sz="1400" dirty="0">
                <a:solidFill>
                  <a:srgbClr val="002060"/>
                </a:solidFill>
              </a:rPr>
              <a:t>. </a:t>
            </a:r>
            <a:r>
              <a:rPr lang="de-DE" sz="1400" dirty="0" err="1">
                <a:solidFill>
                  <a:srgbClr val="002060"/>
                </a:solidFill>
              </a:rPr>
              <a:t>It</a:t>
            </a:r>
            <a:r>
              <a:rPr lang="de-DE" sz="1400" dirty="0">
                <a:solidFill>
                  <a:srgbClr val="002060"/>
                </a:solidFill>
              </a:rPr>
              <a:t> </a:t>
            </a:r>
            <a:r>
              <a:rPr lang="de-DE" sz="1400" dirty="0" err="1">
                <a:solidFill>
                  <a:srgbClr val="002060"/>
                </a:solidFill>
              </a:rPr>
              <a:t>shall</a:t>
            </a:r>
            <a:r>
              <a:rPr lang="de-DE" sz="1400" dirty="0">
                <a:solidFill>
                  <a:srgbClr val="002060"/>
                </a:solidFill>
              </a:rPr>
              <a:t> not </a:t>
            </a:r>
            <a:r>
              <a:rPr lang="de-DE" sz="1400" dirty="0" err="1">
                <a:solidFill>
                  <a:srgbClr val="002060"/>
                </a:solidFill>
              </a:rPr>
              <a:t>be</a:t>
            </a:r>
            <a:r>
              <a:rPr lang="de-DE" sz="1400" dirty="0">
                <a:solidFill>
                  <a:srgbClr val="002060"/>
                </a:solidFill>
              </a:rPr>
              <a:t> possible </a:t>
            </a:r>
            <a:r>
              <a:rPr lang="de-DE" sz="1400" dirty="0" err="1">
                <a:solidFill>
                  <a:srgbClr val="002060"/>
                </a:solidFill>
              </a:rPr>
              <a:t>to</a:t>
            </a:r>
            <a:r>
              <a:rPr lang="de-DE" sz="1400" dirty="0">
                <a:solidFill>
                  <a:srgbClr val="002060"/>
                </a:solidFill>
              </a:rPr>
              <a:t> </a:t>
            </a:r>
            <a:r>
              <a:rPr lang="de-DE" sz="1400" dirty="0" err="1">
                <a:solidFill>
                  <a:srgbClr val="002060"/>
                </a:solidFill>
              </a:rPr>
              <a:t>edit</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list</a:t>
            </a:r>
            <a:r>
              <a:rPr lang="de-DE" sz="1400" dirty="0">
                <a:solidFill>
                  <a:srgbClr val="002060"/>
                </a:solidFill>
              </a:rPr>
              <a:t>. Via an Action „Show </a:t>
            </a:r>
            <a:r>
              <a:rPr lang="de-DE" sz="1400" dirty="0" err="1">
                <a:solidFill>
                  <a:srgbClr val="002060"/>
                </a:solidFill>
              </a:rPr>
              <a:t>extended</a:t>
            </a:r>
            <a:r>
              <a:rPr lang="de-DE" sz="1400" dirty="0">
                <a:solidFill>
                  <a:srgbClr val="002060"/>
                </a:solidFill>
              </a:rPr>
              <a:t> List“, </a:t>
            </a:r>
            <a:r>
              <a:rPr lang="de-DE" sz="1400" dirty="0" err="1">
                <a:solidFill>
                  <a:srgbClr val="002060"/>
                </a:solidFill>
              </a:rPr>
              <a:t>it</a:t>
            </a:r>
            <a:r>
              <a:rPr lang="de-DE" sz="1400" dirty="0">
                <a:solidFill>
                  <a:srgbClr val="002060"/>
                </a:solidFill>
              </a:rPr>
              <a:t> </a:t>
            </a:r>
            <a:r>
              <a:rPr lang="de-DE" sz="1400" dirty="0" err="1">
                <a:solidFill>
                  <a:srgbClr val="002060"/>
                </a:solidFill>
              </a:rPr>
              <a:t>shall</a:t>
            </a:r>
            <a:r>
              <a:rPr lang="de-DE" sz="1400" dirty="0">
                <a:solidFill>
                  <a:srgbClr val="002060"/>
                </a:solidFill>
              </a:rPr>
              <a:t> </a:t>
            </a:r>
            <a:r>
              <a:rPr lang="de-DE" sz="1400" dirty="0" err="1">
                <a:solidFill>
                  <a:srgbClr val="002060"/>
                </a:solidFill>
              </a:rPr>
              <a:t>be</a:t>
            </a:r>
            <a:r>
              <a:rPr lang="de-DE" sz="1400" dirty="0">
                <a:solidFill>
                  <a:srgbClr val="002060"/>
                </a:solidFill>
              </a:rPr>
              <a:t> possible </a:t>
            </a:r>
            <a:r>
              <a:rPr lang="de-DE" sz="1400" dirty="0" err="1">
                <a:solidFill>
                  <a:srgbClr val="002060"/>
                </a:solidFill>
              </a:rPr>
              <a:t>to</a:t>
            </a:r>
            <a:r>
              <a:rPr lang="de-DE" sz="1400" dirty="0">
                <a:solidFill>
                  <a:srgbClr val="002060"/>
                </a:solidFill>
              </a:rPr>
              <a:t> open </a:t>
            </a:r>
            <a:r>
              <a:rPr lang="de-DE" sz="1400" dirty="0" err="1">
                <a:solidFill>
                  <a:srgbClr val="002060"/>
                </a:solidFill>
              </a:rPr>
              <a:t>the</a:t>
            </a:r>
            <a:r>
              <a:rPr lang="de-DE" sz="1400" dirty="0">
                <a:solidFill>
                  <a:srgbClr val="002060"/>
                </a:solidFill>
              </a:rPr>
              <a:t> </a:t>
            </a:r>
            <a:r>
              <a:rPr lang="de-DE" sz="1400" dirty="0" err="1">
                <a:solidFill>
                  <a:srgbClr val="002060"/>
                </a:solidFill>
              </a:rPr>
              <a:t>standard</a:t>
            </a:r>
            <a:r>
              <a:rPr lang="de-DE" sz="1400" dirty="0">
                <a:solidFill>
                  <a:srgbClr val="002060"/>
                </a:solidFill>
              </a:rPr>
              <a:t> </a:t>
            </a:r>
            <a:r>
              <a:rPr lang="de-DE" sz="1400" dirty="0" err="1">
                <a:solidFill>
                  <a:srgbClr val="002060"/>
                </a:solidFill>
              </a:rPr>
              <a:t>currency</a:t>
            </a:r>
            <a:r>
              <a:rPr lang="de-DE" sz="1400" dirty="0">
                <a:solidFill>
                  <a:srgbClr val="002060"/>
                </a:solidFill>
              </a:rPr>
              <a:t> </a:t>
            </a:r>
            <a:r>
              <a:rPr lang="de-DE" sz="1400" dirty="0" err="1">
                <a:solidFill>
                  <a:srgbClr val="002060"/>
                </a:solidFill>
              </a:rPr>
              <a:t>list</a:t>
            </a:r>
            <a:r>
              <a:rPr lang="de-DE" sz="1400" dirty="0">
                <a:solidFill>
                  <a:srgbClr val="002060"/>
                </a:solidFill>
              </a:rPr>
              <a:t> „</a:t>
            </a:r>
            <a:r>
              <a:rPr lang="de-DE" sz="1400" dirty="0" err="1">
                <a:solidFill>
                  <a:srgbClr val="002060"/>
                </a:solidFill>
              </a:rPr>
              <a:t>Currencies</a:t>
            </a:r>
            <a:r>
              <a:rPr lang="de-DE" sz="1400" dirty="0">
                <a:solidFill>
                  <a:srgbClr val="002060"/>
                </a:solidFill>
              </a:rPr>
              <a:t>“.</a:t>
            </a:r>
            <a:r>
              <a:rPr lang="de-DE" dirty="0">
                <a:solidFill>
                  <a:srgbClr val="002060"/>
                </a:solidFill>
              </a:rPr>
              <a:t> </a:t>
            </a:r>
            <a:endParaRPr lang="en-GB"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59999" y="1901072"/>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a:t>
            </a:r>
            <a:r>
              <a:rPr lang="de-DE" sz="1400" dirty="0" err="1">
                <a:solidFill>
                  <a:srgbClr val="002060"/>
                </a:solidFill>
              </a:rPr>
              <a:t>My</a:t>
            </a:r>
            <a:r>
              <a:rPr lang="de-DE" sz="1400" dirty="0">
                <a:solidFill>
                  <a:srgbClr val="002060"/>
                </a:solidFill>
              </a:rPr>
              <a:t> </a:t>
            </a:r>
            <a:r>
              <a:rPr lang="de-DE" sz="1400" dirty="0" err="1">
                <a:solidFill>
                  <a:srgbClr val="002060"/>
                </a:solidFill>
              </a:rPr>
              <a:t>first</a:t>
            </a:r>
            <a:r>
              <a:rPr lang="de-DE" sz="1400" dirty="0">
                <a:solidFill>
                  <a:srgbClr val="002060"/>
                </a:solidFill>
              </a:rPr>
              <a:t>) AL Project</a:t>
            </a:r>
            <a:endParaRPr lang="en-GB" sz="1400" dirty="0">
              <a:solidFill>
                <a:srgbClr val="002060"/>
              </a:solidFill>
            </a:endParaRPr>
          </a:p>
        </p:txBody>
      </p:sp>
      <p:sp>
        <p:nvSpPr>
          <p:cNvPr id="31" name="Rechteck 30">
            <a:extLst>
              <a:ext uri="{FF2B5EF4-FFF2-40B4-BE49-F238E27FC236}">
                <a16:creationId xmlns:a16="http://schemas.microsoft.com/office/drawing/2014/main" id="{D6401B4D-5D4B-4D99-B3CA-E1B297F51122}"/>
              </a:ext>
            </a:extLst>
          </p:cNvPr>
          <p:cNvSpPr/>
          <p:nvPr/>
        </p:nvSpPr>
        <p:spPr>
          <a:xfrm>
            <a:off x="359999" y="5973905"/>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and Test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027653" y="2266197"/>
            <a:ext cx="0" cy="2378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3AF9E647-BC98-4C5C-B0C9-C74E6FDEA65B}"/>
              </a:ext>
            </a:extLst>
          </p:cNvPr>
          <p:cNvCxnSpPr>
            <a:cxnSpLocks/>
            <a:stCxn id="52" idx="2"/>
            <a:endCxn id="37" idx="0"/>
          </p:cNvCxnSpPr>
          <p:nvPr/>
        </p:nvCxnSpPr>
        <p:spPr>
          <a:xfrm>
            <a:off x="2027653" y="3571573"/>
            <a:ext cx="0" cy="30900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Verbinder: gewinkelt 19">
            <a:extLst>
              <a:ext uri="{FF2B5EF4-FFF2-40B4-BE49-F238E27FC236}">
                <a16:creationId xmlns:a16="http://schemas.microsoft.com/office/drawing/2014/main" id="{60C33DBA-1FCD-4C26-BF31-68CA71BCC2C8}"/>
              </a:ext>
            </a:extLst>
          </p:cNvPr>
          <p:cNvCxnSpPr>
            <a:cxnSpLocks/>
            <a:stCxn id="9" idx="3"/>
            <a:endCxn id="19" idx="1"/>
          </p:cNvCxnSpPr>
          <p:nvPr/>
        </p:nvCxnSpPr>
        <p:spPr>
          <a:xfrm>
            <a:off x="3695306" y="2686602"/>
            <a:ext cx="1302821" cy="674448"/>
          </a:xfrm>
          <a:prstGeom prst="bentConnector3">
            <a:avLst>
              <a:gd name="adj1" fmla="val 65195"/>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37" name="Rechteck 36">
            <a:extLst>
              <a:ext uri="{FF2B5EF4-FFF2-40B4-BE49-F238E27FC236}">
                <a16:creationId xmlns:a16="http://schemas.microsoft.com/office/drawing/2014/main" id="{CBDC96EF-71D4-4D1C-A2EF-DE6AD687CA7F}"/>
              </a:ext>
            </a:extLst>
          </p:cNvPr>
          <p:cNvSpPr/>
          <p:nvPr/>
        </p:nvSpPr>
        <p:spPr>
          <a:xfrm>
            <a:off x="359999" y="3880576"/>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Verify</a:t>
            </a:r>
            <a:r>
              <a:rPr lang="de-DE" sz="1400" dirty="0">
                <a:solidFill>
                  <a:srgbClr val="002060"/>
                </a:solidFill>
              </a:rPr>
              <a:t> </a:t>
            </a:r>
            <a:r>
              <a:rPr lang="de-DE" sz="1400" dirty="0" err="1">
                <a:solidFill>
                  <a:srgbClr val="002060"/>
                </a:solidFill>
              </a:rPr>
              <a:t>functionality</a:t>
            </a:r>
            <a:endParaRPr lang="en-GB" sz="1400" dirty="0">
              <a:solidFill>
                <a:srgbClr val="002060"/>
              </a:solidFill>
            </a:endParaRPr>
          </a:p>
        </p:txBody>
      </p:sp>
      <p:cxnSp>
        <p:nvCxnSpPr>
          <p:cNvPr id="38" name="Gerade Verbindung mit Pfeil 37">
            <a:extLst>
              <a:ext uri="{FF2B5EF4-FFF2-40B4-BE49-F238E27FC236}">
                <a16:creationId xmlns:a16="http://schemas.microsoft.com/office/drawing/2014/main" id="{771B51F3-76CB-40EA-9ACA-27632D1E2160}"/>
              </a:ext>
            </a:extLst>
          </p:cNvPr>
          <p:cNvCxnSpPr>
            <a:cxnSpLocks/>
            <a:stCxn id="47" idx="2"/>
            <a:endCxn id="31" idx="0"/>
          </p:cNvCxnSpPr>
          <p:nvPr/>
        </p:nvCxnSpPr>
        <p:spPr>
          <a:xfrm>
            <a:off x="2027653" y="4900050"/>
            <a:ext cx="0" cy="107385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2" name="Rechteck 51">
            <a:extLst>
              <a:ext uri="{FF2B5EF4-FFF2-40B4-BE49-F238E27FC236}">
                <a16:creationId xmlns:a16="http://schemas.microsoft.com/office/drawing/2014/main" id="{F6E6F97F-B4AE-4153-80C1-D9FAD03B3CB2}"/>
              </a:ext>
            </a:extLst>
          </p:cNvPr>
          <p:cNvSpPr/>
          <p:nvPr/>
        </p:nvSpPr>
        <p:spPr>
          <a:xfrm>
            <a:off x="359999" y="3206448"/>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a:t>
            </a:r>
            <a:r>
              <a:rPr lang="de-DE" sz="1400" dirty="0" err="1">
                <a:solidFill>
                  <a:srgbClr val="002060"/>
                </a:solidFill>
              </a:rPr>
              <a:t>page</a:t>
            </a:r>
            <a:r>
              <a:rPr lang="de-DE" sz="1400" dirty="0">
                <a:solidFill>
                  <a:srgbClr val="002060"/>
                </a:solidFill>
              </a:rPr>
              <a:t> </a:t>
            </a:r>
            <a:r>
              <a:rPr lang="de-DE" sz="1400" dirty="0" err="1">
                <a:solidFill>
                  <a:srgbClr val="002060"/>
                </a:solidFill>
              </a:rPr>
              <a:t>without</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action</a:t>
            </a:r>
            <a:endParaRPr lang="en-GB" sz="1400" dirty="0">
              <a:solidFill>
                <a:srgbClr val="002060"/>
              </a:solidFill>
            </a:endParaRPr>
          </a:p>
        </p:txBody>
      </p:sp>
      <p:cxnSp>
        <p:nvCxnSpPr>
          <p:cNvPr id="54" name="Gerade Verbindung mit Pfeil 53">
            <a:extLst>
              <a:ext uri="{FF2B5EF4-FFF2-40B4-BE49-F238E27FC236}">
                <a16:creationId xmlns:a16="http://schemas.microsoft.com/office/drawing/2014/main" id="{B9A892CF-486B-475B-AFDD-667F578AB9BA}"/>
              </a:ext>
            </a:extLst>
          </p:cNvPr>
          <p:cNvCxnSpPr>
            <a:cxnSpLocks/>
            <a:stCxn id="9" idx="2"/>
            <a:endCxn id="52" idx="0"/>
          </p:cNvCxnSpPr>
          <p:nvPr/>
        </p:nvCxnSpPr>
        <p:spPr>
          <a:xfrm>
            <a:off x="2027653" y="2869164"/>
            <a:ext cx="0" cy="33728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9" name="Grafik 18">
            <a:extLst>
              <a:ext uri="{FF2B5EF4-FFF2-40B4-BE49-F238E27FC236}">
                <a16:creationId xmlns:a16="http://schemas.microsoft.com/office/drawing/2014/main" id="{80EBE3E4-0B5A-449F-A8FC-99BEA3C739BA}"/>
              </a:ext>
            </a:extLst>
          </p:cNvPr>
          <p:cNvPicPr>
            <a:picLocks noChangeAspect="1"/>
          </p:cNvPicPr>
          <p:nvPr/>
        </p:nvPicPr>
        <p:blipFill>
          <a:blip r:embed="rId4"/>
          <a:stretch>
            <a:fillRect/>
          </a:stretch>
        </p:blipFill>
        <p:spPr>
          <a:xfrm>
            <a:off x="4998127" y="1895576"/>
            <a:ext cx="3183281" cy="2930948"/>
          </a:xfrm>
          <a:prstGeom prst="rect">
            <a:avLst/>
          </a:prstGeom>
        </p:spPr>
      </p:pic>
      <p:sp>
        <p:nvSpPr>
          <p:cNvPr id="47" name="Rechteck 46">
            <a:extLst>
              <a:ext uri="{FF2B5EF4-FFF2-40B4-BE49-F238E27FC236}">
                <a16:creationId xmlns:a16="http://schemas.microsoft.com/office/drawing/2014/main" id="{B6242831-67B2-4A59-B878-AC2B8C78CE8C}"/>
              </a:ext>
            </a:extLst>
          </p:cNvPr>
          <p:cNvSpPr/>
          <p:nvPr/>
        </p:nvSpPr>
        <p:spPr>
          <a:xfrm>
            <a:off x="359999" y="4534925"/>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a:t>
            </a:r>
            <a:r>
              <a:rPr lang="de-DE" sz="1400" dirty="0" err="1">
                <a:solidFill>
                  <a:srgbClr val="002060"/>
                </a:solidFill>
              </a:rPr>
              <a:t>desired</a:t>
            </a:r>
            <a:r>
              <a:rPr lang="de-DE" sz="1400" dirty="0">
                <a:solidFill>
                  <a:srgbClr val="002060"/>
                </a:solidFill>
              </a:rPr>
              <a:t> </a:t>
            </a:r>
            <a:r>
              <a:rPr lang="de-DE" sz="1400" dirty="0" err="1">
                <a:solidFill>
                  <a:srgbClr val="002060"/>
                </a:solidFill>
              </a:rPr>
              <a:t>action</a:t>
            </a:r>
            <a:endParaRPr lang="en-GB" sz="1400" dirty="0">
              <a:solidFill>
                <a:srgbClr val="002060"/>
              </a:solidFill>
            </a:endParaRPr>
          </a:p>
        </p:txBody>
      </p:sp>
      <p:cxnSp>
        <p:nvCxnSpPr>
          <p:cNvPr id="64" name="Gerade Verbindung mit Pfeil 63">
            <a:extLst>
              <a:ext uri="{FF2B5EF4-FFF2-40B4-BE49-F238E27FC236}">
                <a16:creationId xmlns:a16="http://schemas.microsoft.com/office/drawing/2014/main" id="{517564DE-1C56-4E68-A772-F8B71509BF52}"/>
              </a:ext>
            </a:extLst>
          </p:cNvPr>
          <p:cNvCxnSpPr>
            <a:cxnSpLocks/>
            <a:stCxn id="37" idx="2"/>
            <a:endCxn id="47" idx="0"/>
          </p:cNvCxnSpPr>
          <p:nvPr/>
        </p:nvCxnSpPr>
        <p:spPr>
          <a:xfrm>
            <a:off x="2027653" y="4245701"/>
            <a:ext cx="0" cy="28922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571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a:t>COSMO CONSULT-Gruppe</a:t>
            </a:r>
          </a:p>
        </p:txBody>
      </p:sp>
      <p:sp>
        <p:nvSpPr>
          <p:cNvPr id="3" name="Foliennummernplatzhalter 2"/>
          <p:cNvSpPr>
            <a:spLocks noGrp="1"/>
          </p:cNvSpPr>
          <p:nvPr>
            <p:ph type="sldNum" sz="quarter" idx="12"/>
          </p:nvPr>
        </p:nvSpPr>
        <p:spPr/>
        <p:txBody>
          <a:bodyPr/>
          <a:lstStyle/>
          <a:p>
            <a:fld id="{2DD39A07-95E1-44B6-B081-DB56D8861B48}" type="slidenum">
              <a:rPr lang="en-US" smtClean="0"/>
              <a:pPr/>
              <a:t>9</a:t>
            </a:fld>
            <a:endParaRPr lang="en-US"/>
          </a:p>
        </p:txBody>
      </p:sp>
      <p:sp>
        <p:nvSpPr>
          <p:cNvPr id="4" name="Textplatzhalter 3"/>
          <p:cNvSpPr>
            <a:spLocks noGrp="1"/>
          </p:cNvSpPr>
          <p:nvPr>
            <p:ph type="body" sz="quarter" idx="15"/>
          </p:nvPr>
        </p:nvSpPr>
        <p:spPr/>
        <p:txBody>
          <a:bodyPr/>
          <a:lstStyle/>
          <a:p>
            <a:r>
              <a:rPr lang="en-US" dirty="0">
                <a:solidFill>
                  <a:schemeClr val="tx1"/>
                </a:solidFill>
              </a:rPr>
              <a:t>Basis</a:t>
            </a:r>
          </a:p>
        </p:txBody>
      </p:sp>
      <p:sp>
        <p:nvSpPr>
          <p:cNvPr id="5" name="Textplatzhalter 4"/>
          <p:cNvSpPr>
            <a:spLocks noGrp="1"/>
          </p:cNvSpPr>
          <p:nvPr>
            <p:ph type="body" sz="quarter" idx="16"/>
          </p:nvPr>
        </p:nvSpPr>
        <p:spPr/>
        <p:txBody>
          <a:bodyPr/>
          <a:lstStyle/>
          <a:p>
            <a:r>
              <a:rPr lang="en-US"/>
              <a:t>1</a:t>
            </a:r>
          </a:p>
        </p:txBody>
      </p:sp>
      <p:sp>
        <p:nvSpPr>
          <p:cNvPr id="6" name="Titel 5"/>
          <p:cNvSpPr>
            <a:spLocks noGrp="1"/>
          </p:cNvSpPr>
          <p:nvPr>
            <p:ph type="title"/>
          </p:nvPr>
        </p:nvSpPr>
        <p:spPr/>
        <p:txBody>
          <a:bodyPr/>
          <a:lstStyle/>
          <a:p>
            <a:r>
              <a:rPr lang="en-US"/>
              <a:t>Agenda</a:t>
            </a:r>
          </a:p>
        </p:txBody>
      </p:sp>
      <p:sp>
        <p:nvSpPr>
          <p:cNvPr id="7" name="Textplatzhalter 6"/>
          <p:cNvSpPr>
            <a:spLocks noGrp="1"/>
          </p:cNvSpPr>
          <p:nvPr>
            <p:ph type="body" sz="quarter" idx="17"/>
          </p:nvPr>
        </p:nvSpPr>
        <p:spPr/>
        <p:txBody>
          <a:bodyPr/>
          <a:lstStyle/>
          <a:p>
            <a:r>
              <a:rPr lang="en-US" dirty="0"/>
              <a:t>Formalities / Boundary Conditions: </a:t>
            </a:r>
            <a:r>
              <a:rPr lang="en-US" dirty="0" err="1"/>
              <a:t>HowTo</a:t>
            </a:r>
            <a:r>
              <a:rPr lang="en-US" dirty="0"/>
              <a:t> handle a Project</a:t>
            </a:r>
          </a:p>
        </p:txBody>
      </p:sp>
      <p:sp>
        <p:nvSpPr>
          <p:cNvPr id="8" name="Textplatzhalter 7"/>
          <p:cNvSpPr>
            <a:spLocks noGrp="1"/>
          </p:cNvSpPr>
          <p:nvPr>
            <p:ph type="body" sz="quarter" idx="18"/>
          </p:nvPr>
        </p:nvSpPr>
        <p:spPr/>
        <p:txBody>
          <a:bodyPr/>
          <a:lstStyle/>
          <a:p>
            <a:r>
              <a:rPr lang="en-US"/>
              <a:t>2</a:t>
            </a:r>
          </a:p>
        </p:txBody>
      </p:sp>
      <p:sp>
        <p:nvSpPr>
          <p:cNvPr id="9" name="Textplatzhalter 8"/>
          <p:cNvSpPr>
            <a:spLocks noGrp="1"/>
          </p:cNvSpPr>
          <p:nvPr>
            <p:ph type="body" sz="quarter" idx="19"/>
          </p:nvPr>
        </p:nvSpPr>
        <p:spPr/>
        <p:txBody>
          <a:bodyPr/>
          <a:lstStyle/>
          <a:p>
            <a:r>
              <a:rPr lang="en-US" dirty="0"/>
              <a:t>Programming in AL</a:t>
            </a:r>
          </a:p>
        </p:txBody>
      </p:sp>
      <p:sp>
        <p:nvSpPr>
          <p:cNvPr id="10" name="Textplatzhalter 9"/>
          <p:cNvSpPr>
            <a:spLocks noGrp="1"/>
          </p:cNvSpPr>
          <p:nvPr>
            <p:ph type="body" sz="quarter" idx="20"/>
          </p:nvPr>
        </p:nvSpPr>
        <p:spPr/>
        <p:txBody>
          <a:bodyPr/>
          <a:lstStyle/>
          <a:p>
            <a:r>
              <a:rPr lang="en-US"/>
              <a:t>3</a:t>
            </a:r>
          </a:p>
        </p:txBody>
      </p:sp>
      <p:sp>
        <p:nvSpPr>
          <p:cNvPr id="11" name="Textplatzhalter 10"/>
          <p:cNvSpPr>
            <a:spLocks noGrp="1"/>
          </p:cNvSpPr>
          <p:nvPr>
            <p:ph type="body" sz="quarter" idx="21"/>
          </p:nvPr>
        </p:nvSpPr>
        <p:spPr/>
        <p:txBody>
          <a:bodyPr/>
          <a:lstStyle/>
          <a:p>
            <a:r>
              <a:rPr lang="en-US" dirty="0">
                <a:sym typeface="Wingdings" panose="05000000000000000000" pitchFamily="2" charset="2"/>
              </a:rPr>
              <a:t> </a:t>
            </a:r>
            <a:r>
              <a:rPr lang="en-US" dirty="0"/>
              <a:t>Miscellaneous </a:t>
            </a:r>
            <a:r>
              <a:rPr lang="en-US" dirty="0">
                <a:sym typeface="Wingdings" panose="05000000000000000000" pitchFamily="2" charset="2"/>
              </a:rPr>
              <a:t></a:t>
            </a:r>
            <a:endParaRPr lang="en-US" dirty="0"/>
          </a:p>
        </p:txBody>
      </p:sp>
      <p:sp>
        <p:nvSpPr>
          <p:cNvPr id="12" name="Textplatzhalter 11"/>
          <p:cNvSpPr>
            <a:spLocks noGrp="1"/>
          </p:cNvSpPr>
          <p:nvPr>
            <p:ph type="body" sz="quarter" idx="22"/>
          </p:nvPr>
        </p:nvSpPr>
        <p:spPr/>
        <p:txBody>
          <a:bodyPr/>
          <a:lstStyle/>
          <a:p>
            <a:r>
              <a:rPr lang="en-US"/>
              <a:t>4</a:t>
            </a:r>
          </a:p>
        </p:txBody>
      </p:sp>
      <p:sp>
        <p:nvSpPr>
          <p:cNvPr id="13" name="Textplatzhalter 12"/>
          <p:cNvSpPr>
            <a:spLocks noGrp="1"/>
          </p:cNvSpPr>
          <p:nvPr>
            <p:ph type="body" sz="quarter" idx="23"/>
          </p:nvPr>
        </p:nvSpPr>
        <p:spPr/>
        <p:txBody>
          <a:bodyPr/>
          <a:lstStyle/>
          <a:p>
            <a:r>
              <a:rPr lang="en-US" dirty="0"/>
              <a:t>Q &amp; A</a:t>
            </a:r>
          </a:p>
        </p:txBody>
      </p:sp>
      <p:sp>
        <p:nvSpPr>
          <p:cNvPr id="14" name="Textplatzhalter 13"/>
          <p:cNvSpPr>
            <a:spLocks noGrp="1"/>
          </p:cNvSpPr>
          <p:nvPr>
            <p:ph type="body" sz="quarter" idx="24"/>
          </p:nvPr>
        </p:nvSpPr>
        <p:spPr/>
        <p:txBody>
          <a:bodyPr/>
          <a:lstStyle/>
          <a:p>
            <a:r>
              <a:rPr lang="en-US"/>
              <a:t>5</a:t>
            </a:r>
          </a:p>
        </p:txBody>
      </p:sp>
      <p:pic>
        <p:nvPicPr>
          <p:cNvPr id="17" name="Grafik 16">
            <a:extLst>
              <a:ext uri="{FF2B5EF4-FFF2-40B4-BE49-F238E27FC236}">
                <a16:creationId xmlns:a16="http://schemas.microsoft.com/office/drawing/2014/main" id="{F7BD75BC-91CB-440C-AC6C-DCEA445ECE62}"/>
              </a:ext>
            </a:extLst>
          </p:cNvPr>
          <p:cNvPicPr>
            <a:picLocks noChangeAspect="1"/>
          </p:cNvPicPr>
          <p:nvPr/>
        </p:nvPicPr>
        <p:blipFill>
          <a:blip r:embed="rId2"/>
          <a:stretch>
            <a:fillRect/>
          </a:stretch>
        </p:blipFill>
        <p:spPr>
          <a:xfrm>
            <a:off x="5174901" y="2834201"/>
            <a:ext cx="6651099" cy="3739727"/>
          </a:xfrm>
          <a:prstGeom prst="rect">
            <a:avLst/>
          </a:prstGeom>
        </p:spPr>
      </p:pic>
    </p:spTree>
    <p:extLst>
      <p:ext uri="{BB962C8B-B14F-4D97-AF65-F5344CB8AC3E}">
        <p14:creationId xmlns:p14="http://schemas.microsoft.com/office/powerpoint/2010/main" val="3979836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10 | </a:t>
            </a:r>
            <a:r>
              <a:rPr lang="en-GB" dirty="0"/>
              <a:t>Pages</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90</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59999" y="2504039"/>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Create </a:t>
            </a:r>
            <a:r>
              <a:rPr lang="de-DE" sz="1400" dirty="0" err="1">
                <a:solidFill>
                  <a:srgbClr val="002060"/>
                </a:solidFill>
              </a:rPr>
              <a:t>the</a:t>
            </a:r>
            <a:r>
              <a:rPr lang="de-DE" sz="1400" dirty="0">
                <a:solidFill>
                  <a:srgbClr val="002060"/>
                </a:solidFill>
              </a:rPr>
              <a:t> </a:t>
            </a:r>
            <a:r>
              <a:rPr lang="de-DE" sz="1400" dirty="0" err="1">
                <a:solidFill>
                  <a:srgbClr val="002060"/>
                </a:solidFill>
              </a:rPr>
              <a:t>file</a:t>
            </a:r>
            <a:r>
              <a:rPr lang="de-DE" sz="1400" dirty="0">
                <a:solidFill>
                  <a:srgbClr val="002060"/>
                </a:solidFill>
              </a:rPr>
              <a:t> </a:t>
            </a:r>
            <a:r>
              <a:rPr lang="de-DE" sz="1400" dirty="0" err="1">
                <a:solidFill>
                  <a:srgbClr val="002060"/>
                </a:solidFill>
              </a:rPr>
              <a:t>structure</a:t>
            </a:r>
            <a:r>
              <a:rPr lang="de-DE" sz="1400" dirty="0">
                <a:solidFill>
                  <a:srgbClr val="002060"/>
                </a:solidFill>
              </a:rPr>
              <a:t> </a:t>
            </a:r>
            <a:r>
              <a:rPr lang="de-DE" sz="1400" dirty="0" err="1">
                <a:solidFill>
                  <a:srgbClr val="002060"/>
                </a:solidFill>
              </a:rPr>
              <a:t>needed</a:t>
            </a:r>
            <a:endParaRPr lang="en-GB" sz="1400" dirty="0">
              <a:solidFill>
                <a:srgbClr val="002060"/>
              </a:solidFill>
            </a:endParaRPr>
          </a:p>
        </p:txBody>
      </p:sp>
      <p:sp>
        <p:nvSpPr>
          <p:cNvPr id="13" name="Rechteck 12">
            <a:extLst>
              <a:ext uri="{FF2B5EF4-FFF2-40B4-BE49-F238E27FC236}">
                <a16:creationId xmlns:a16="http://schemas.microsoft.com/office/drawing/2014/main" id="{CDF65873-B406-43EC-B58D-A04B3B141D53}"/>
              </a:ext>
            </a:extLst>
          </p:cNvPr>
          <p:cNvSpPr/>
          <p:nvPr/>
        </p:nvSpPr>
        <p:spPr>
          <a:xfrm>
            <a:off x="359999" y="828101"/>
            <a:ext cx="9915213" cy="89514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dirty="0">
                <a:solidFill>
                  <a:srgbClr val="002060"/>
                </a:solidFill>
              </a:rPr>
              <a:t>Implement   „GAP-AL-002: Currency List“</a:t>
            </a:r>
          </a:p>
          <a:p>
            <a:r>
              <a:rPr lang="de-DE" sz="1400" dirty="0">
                <a:solidFill>
                  <a:srgbClr val="002060"/>
                </a:solidFill>
              </a:rPr>
              <a:t>Create a simple List Page „Currency List“, </a:t>
            </a:r>
            <a:r>
              <a:rPr lang="de-DE" sz="1400" dirty="0" err="1">
                <a:solidFill>
                  <a:srgbClr val="002060"/>
                </a:solidFill>
              </a:rPr>
              <a:t>which</a:t>
            </a:r>
            <a:r>
              <a:rPr lang="de-DE" sz="1400" dirty="0">
                <a:solidFill>
                  <a:srgbClr val="002060"/>
                </a:solidFill>
              </a:rPr>
              <a:t> </a:t>
            </a:r>
            <a:r>
              <a:rPr lang="de-DE" sz="1400" dirty="0" err="1">
                <a:solidFill>
                  <a:srgbClr val="002060"/>
                </a:solidFill>
              </a:rPr>
              <a:t>shows</a:t>
            </a:r>
            <a:r>
              <a:rPr lang="de-DE" sz="1400" dirty="0">
                <a:solidFill>
                  <a:srgbClr val="002060"/>
                </a:solidFill>
              </a:rPr>
              <a:t> a </a:t>
            </a:r>
            <a:r>
              <a:rPr lang="de-DE" sz="1400" dirty="0" err="1">
                <a:solidFill>
                  <a:srgbClr val="002060"/>
                </a:solidFill>
              </a:rPr>
              <a:t>list</a:t>
            </a:r>
            <a:r>
              <a:rPr lang="de-DE" sz="1400" dirty="0">
                <a:solidFill>
                  <a:srgbClr val="002060"/>
                </a:solidFill>
              </a:rPr>
              <a:t> </a:t>
            </a:r>
            <a:r>
              <a:rPr lang="de-DE" sz="1400" dirty="0" err="1">
                <a:solidFill>
                  <a:srgbClr val="002060"/>
                </a:solidFill>
              </a:rPr>
              <a:t>of</a:t>
            </a:r>
            <a:r>
              <a:rPr lang="de-DE" sz="1400" dirty="0">
                <a:solidFill>
                  <a:srgbClr val="002060"/>
                </a:solidFill>
              </a:rPr>
              <a:t> all </a:t>
            </a:r>
            <a:r>
              <a:rPr lang="de-DE" sz="1400" dirty="0" err="1">
                <a:solidFill>
                  <a:srgbClr val="002060"/>
                </a:solidFill>
              </a:rPr>
              <a:t>Currencies</a:t>
            </a:r>
            <a:r>
              <a:rPr lang="de-DE" sz="1400" dirty="0">
                <a:solidFill>
                  <a:srgbClr val="002060"/>
                </a:solidFill>
              </a:rPr>
              <a:t> and </a:t>
            </a:r>
            <a:r>
              <a:rPr lang="de-DE" sz="1400" dirty="0" err="1">
                <a:solidFill>
                  <a:srgbClr val="002060"/>
                </a:solidFill>
              </a:rPr>
              <a:t>their</a:t>
            </a:r>
            <a:r>
              <a:rPr lang="de-DE" sz="1400" dirty="0">
                <a:solidFill>
                  <a:srgbClr val="002060"/>
                </a:solidFill>
              </a:rPr>
              <a:t> </a:t>
            </a:r>
            <a:r>
              <a:rPr lang="de-DE" sz="1400" dirty="0" err="1">
                <a:solidFill>
                  <a:srgbClr val="002060"/>
                </a:solidFill>
              </a:rPr>
              <a:t>Descriptions</a:t>
            </a:r>
            <a:r>
              <a:rPr lang="de-DE" sz="1400" dirty="0">
                <a:solidFill>
                  <a:srgbClr val="002060"/>
                </a:solidFill>
              </a:rPr>
              <a:t>. </a:t>
            </a:r>
            <a:r>
              <a:rPr lang="de-DE" sz="1400" dirty="0" err="1">
                <a:solidFill>
                  <a:srgbClr val="002060"/>
                </a:solidFill>
              </a:rPr>
              <a:t>It</a:t>
            </a:r>
            <a:r>
              <a:rPr lang="de-DE" sz="1400" dirty="0">
                <a:solidFill>
                  <a:srgbClr val="002060"/>
                </a:solidFill>
              </a:rPr>
              <a:t> </a:t>
            </a:r>
            <a:r>
              <a:rPr lang="de-DE" sz="1400" dirty="0" err="1">
                <a:solidFill>
                  <a:srgbClr val="002060"/>
                </a:solidFill>
              </a:rPr>
              <a:t>shall</a:t>
            </a:r>
            <a:r>
              <a:rPr lang="de-DE" sz="1400" dirty="0">
                <a:solidFill>
                  <a:srgbClr val="002060"/>
                </a:solidFill>
              </a:rPr>
              <a:t> not </a:t>
            </a:r>
            <a:r>
              <a:rPr lang="de-DE" sz="1400" dirty="0" err="1">
                <a:solidFill>
                  <a:srgbClr val="002060"/>
                </a:solidFill>
              </a:rPr>
              <a:t>be</a:t>
            </a:r>
            <a:r>
              <a:rPr lang="de-DE" sz="1400" dirty="0">
                <a:solidFill>
                  <a:srgbClr val="002060"/>
                </a:solidFill>
              </a:rPr>
              <a:t> possible </a:t>
            </a:r>
            <a:r>
              <a:rPr lang="de-DE" sz="1400" dirty="0" err="1">
                <a:solidFill>
                  <a:srgbClr val="002060"/>
                </a:solidFill>
              </a:rPr>
              <a:t>to</a:t>
            </a:r>
            <a:r>
              <a:rPr lang="de-DE" sz="1400" dirty="0">
                <a:solidFill>
                  <a:srgbClr val="002060"/>
                </a:solidFill>
              </a:rPr>
              <a:t> </a:t>
            </a:r>
            <a:r>
              <a:rPr lang="de-DE" sz="1400" dirty="0" err="1">
                <a:solidFill>
                  <a:srgbClr val="002060"/>
                </a:solidFill>
              </a:rPr>
              <a:t>edit</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list</a:t>
            </a:r>
            <a:r>
              <a:rPr lang="de-DE" sz="1400" dirty="0">
                <a:solidFill>
                  <a:srgbClr val="002060"/>
                </a:solidFill>
              </a:rPr>
              <a:t>. Via an Action „Show </a:t>
            </a:r>
            <a:r>
              <a:rPr lang="de-DE" sz="1400" dirty="0" err="1">
                <a:solidFill>
                  <a:srgbClr val="002060"/>
                </a:solidFill>
              </a:rPr>
              <a:t>extended</a:t>
            </a:r>
            <a:r>
              <a:rPr lang="de-DE" sz="1400" dirty="0">
                <a:solidFill>
                  <a:srgbClr val="002060"/>
                </a:solidFill>
              </a:rPr>
              <a:t> List“, </a:t>
            </a:r>
            <a:r>
              <a:rPr lang="de-DE" sz="1400" dirty="0" err="1">
                <a:solidFill>
                  <a:srgbClr val="002060"/>
                </a:solidFill>
              </a:rPr>
              <a:t>it</a:t>
            </a:r>
            <a:r>
              <a:rPr lang="de-DE" sz="1400" dirty="0">
                <a:solidFill>
                  <a:srgbClr val="002060"/>
                </a:solidFill>
              </a:rPr>
              <a:t> </a:t>
            </a:r>
            <a:r>
              <a:rPr lang="de-DE" sz="1400" dirty="0" err="1">
                <a:solidFill>
                  <a:srgbClr val="002060"/>
                </a:solidFill>
              </a:rPr>
              <a:t>shall</a:t>
            </a:r>
            <a:r>
              <a:rPr lang="de-DE" sz="1400" dirty="0">
                <a:solidFill>
                  <a:srgbClr val="002060"/>
                </a:solidFill>
              </a:rPr>
              <a:t> </a:t>
            </a:r>
            <a:r>
              <a:rPr lang="de-DE" sz="1400" dirty="0" err="1">
                <a:solidFill>
                  <a:srgbClr val="002060"/>
                </a:solidFill>
              </a:rPr>
              <a:t>be</a:t>
            </a:r>
            <a:r>
              <a:rPr lang="de-DE" sz="1400" dirty="0">
                <a:solidFill>
                  <a:srgbClr val="002060"/>
                </a:solidFill>
              </a:rPr>
              <a:t> possible </a:t>
            </a:r>
            <a:r>
              <a:rPr lang="de-DE" sz="1400" dirty="0" err="1">
                <a:solidFill>
                  <a:srgbClr val="002060"/>
                </a:solidFill>
              </a:rPr>
              <a:t>to</a:t>
            </a:r>
            <a:r>
              <a:rPr lang="de-DE" sz="1400" dirty="0">
                <a:solidFill>
                  <a:srgbClr val="002060"/>
                </a:solidFill>
              </a:rPr>
              <a:t> open </a:t>
            </a:r>
            <a:r>
              <a:rPr lang="de-DE" sz="1400" dirty="0" err="1">
                <a:solidFill>
                  <a:srgbClr val="002060"/>
                </a:solidFill>
              </a:rPr>
              <a:t>the</a:t>
            </a:r>
            <a:r>
              <a:rPr lang="de-DE" sz="1400" dirty="0">
                <a:solidFill>
                  <a:srgbClr val="002060"/>
                </a:solidFill>
              </a:rPr>
              <a:t> </a:t>
            </a:r>
            <a:r>
              <a:rPr lang="de-DE" sz="1400" dirty="0" err="1">
                <a:solidFill>
                  <a:srgbClr val="002060"/>
                </a:solidFill>
              </a:rPr>
              <a:t>standard</a:t>
            </a:r>
            <a:r>
              <a:rPr lang="de-DE" sz="1400" dirty="0">
                <a:solidFill>
                  <a:srgbClr val="002060"/>
                </a:solidFill>
              </a:rPr>
              <a:t> </a:t>
            </a:r>
            <a:r>
              <a:rPr lang="de-DE" sz="1400" dirty="0" err="1">
                <a:solidFill>
                  <a:srgbClr val="002060"/>
                </a:solidFill>
              </a:rPr>
              <a:t>currency</a:t>
            </a:r>
            <a:r>
              <a:rPr lang="de-DE" sz="1400" dirty="0">
                <a:solidFill>
                  <a:srgbClr val="002060"/>
                </a:solidFill>
              </a:rPr>
              <a:t> </a:t>
            </a:r>
            <a:r>
              <a:rPr lang="de-DE" sz="1400" dirty="0" err="1">
                <a:solidFill>
                  <a:srgbClr val="002060"/>
                </a:solidFill>
              </a:rPr>
              <a:t>list</a:t>
            </a:r>
            <a:r>
              <a:rPr lang="de-DE" sz="1400" dirty="0">
                <a:solidFill>
                  <a:srgbClr val="002060"/>
                </a:solidFill>
              </a:rPr>
              <a:t> „</a:t>
            </a:r>
            <a:r>
              <a:rPr lang="de-DE" sz="1400" dirty="0" err="1">
                <a:solidFill>
                  <a:srgbClr val="002060"/>
                </a:solidFill>
              </a:rPr>
              <a:t>Currencies</a:t>
            </a:r>
            <a:r>
              <a:rPr lang="de-DE" sz="1400" dirty="0">
                <a:solidFill>
                  <a:srgbClr val="002060"/>
                </a:solidFill>
              </a:rPr>
              <a:t>“.</a:t>
            </a:r>
            <a:r>
              <a:rPr lang="de-DE" dirty="0">
                <a:solidFill>
                  <a:srgbClr val="002060"/>
                </a:solidFill>
              </a:rPr>
              <a:t> </a:t>
            </a:r>
            <a:endParaRPr lang="en-GB"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59999" y="1901072"/>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a:t>
            </a:r>
            <a:r>
              <a:rPr lang="de-DE" sz="1400" dirty="0" err="1">
                <a:solidFill>
                  <a:srgbClr val="002060"/>
                </a:solidFill>
              </a:rPr>
              <a:t>My</a:t>
            </a:r>
            <a:r>
              <a:rPr lang="de-DE" sz="1400" dirty="0">
                <a:solidFill>
                  <a:srgbClr val="002060"/>
                </a:solidFill>
              </a:rPr>
              <a:t> </a:t>
            </a:r>
            <a:r>
              <a:rPr lang="de-DE" sz="1400" dirty="0" err="1">
                <a:solidFill>
                  <a:srgbClr val="002060"/>
                </a:solidFill>
              </a:rPr>
              <a:t>first</a:t>
            </a:r>
            <a:r>
              <a:rPr lang="de-DE" sz="1400" dirty="0">
                <a:solidFill>
                  <a:srgbClr val="002060"/>
                </a:solidFill>
              </a:rPr>
              <a:t>) AL Project</a:t>
            </a:r>
            <a:endParaRPr lang="en-GB" sz="1400" dirty="0">
              <a:solidFill>
                <a:srgbClr val="002060"/>
              </a:solidFill>
            </a:endParaRPr>
          </a:p>
        </p:txBody>
      </p:sp>
      <p:sp>
        <p:nvSpPr>
          <p:cNvPr id="31" name="Rechteck 30">
            <a:extLst>
              <a:ext uri="{FF2B5EF4-FFF2-40B4-BE49-F238E27FC236}">
                <a16:creationId xmlns:a16="http://schemas.microsoft.com/office/drawing/2014/main" id="{D6401B4D-5D4B-4D99-B3CA-E1B297F51122}"/>
              </a:ext>
            </a:extLst>
          </p:cNvPr>
          <p:cNvSpPr/>
          <p:nvPr/>
        </p:nvSpPr>
        <p:spPr>
          <a:xfrm>
            <a:off x="359999" y="5973905"/>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and Test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027653" y="2266197"/>
            <a:ext cx="0" cy="2378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3AF9E647-BC98-4C5C-B0C9-C74E6FDEA65B}"/>
              </a:ext>
            </a:extLst>
          </p:cNvPr>
          <p:cNvCxnSpPr>
            <a:cxnSpLocks/>
            <a:stCxn id="52" idx="2"/>
            <a:endCxn id="37" idx="0"/>
          </p:cNvCxnSpPr>
          <p:nvPr/>
        </p:nvCxnSpPr>
        <p:spPr>
          <a:xfrm>
            <a:off x="2027653" y="3571573"/>
            <a:ext cx="0" cy="30900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7" name="Rechteck 36">
            <a:extLst>
              <a:ext uri="{FF2B5EF4-FFF2-40B4-BE49-F238E27FC236}">
                <a16:creationId xmlns:a16="http://schemas.microsoft.com/office/drawing/2014/main" id="{CBDC96EF-71D4-4D1C-A2EF-DE6AD687CA7F}"/>
              </a:ext>
            </a:extLst>
          </p:cNvPr>
          <p:cNvSpPr/>
          <p:nvPr/>
        </p:nvSpPr>
        <p:spPr>
          <a:xfrm>
            <a:off x="359999" y="3880576"/>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Verify</a:t>
            </a:r>
            <a:r>
              <a:rPr lang="de-DE" sz="1400" dirty="0">
                <a:solidFill>
                  <a:srgbClr val="002060"/>
                </a:solidFill>
              </a:rPr>
              <a:t> </a:t>
            </a:r>
            <a:r>
              <a:rPr lang="de-DE" sz="1400" dirty="0" err="1">
                <a:solidFill>
                  <a:srgbClr val="002060"/>
                </a:solidFill>
              </a:rPr>
              <a:t>functionality</a:t>
            </a:r>
            <a:endParaRPr lang="en-GB" sz="1400" dirty="0">
              <a:solidFill>
                <a:srgbClr val="002060"/>
              </a:solidFill>
            </a:endParaRPr>
          </a:p>
        </p:txBody>
      </p:sp>
      <p:cxnSp>
        <p:nvCxnSpPr>
          <p:cNvPr id="38" name="Gerade Verbindung mit Pfeil 37">
            <a:extLst>
              <a:ext uri="{FF2B5EF4-FFF2-40B4-BE49-F238E27FC236}">
                <a16:creationId xmlns:a16="http://schemas.microsoft.com/office/drawing/2014/main" id="{771B51F3-76CB-40EA-9ACA-27632D1E2160}"/>
              </a:ext>
            </a:extLst>
          </p:cNvPr>
          <p:cNvCxnSpPr>
            <a:cxnSpLocks/>
            <a:stCxn id="47" idx="2"/>
            <a:endCxn id="31" idx="0"/>
          </p:cNvCxnSpPr>
          <p:nvPr/>
        </p:nvCxnSpPr>
        <p:spPr>
          <a:xfrm>
            <a:off x="2027653" y="4900050"/>
            <a:ext cx="0" cy="107385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Verbinder: gewinkelt 50">
            <a:extLst>
              <a:ext uri="{FF2B5EF4-FFF2-40B4-BE49-F238E27FC236}">
                <a16:creationId xmlns:a16="http://schemas.microsoft.com/office/drawing/2014/main" id="{48865260-B65E-4A17-B2EB-99224C35FF0B}"/>
              </a:ext>
            </a:extLst>
          </p:cNvPr>
          <p:cNvCxnSpPr>
            <a:cxnSpLocks/>
            <a:stCxn id="52" idx="3"/>
            <a:endCxn id="22" idx="1"/>
          </p:cNvCxnSpPr>
          <p:nvPr/>
        </p:nvCxnSpPr>
        <p:spPr>
          <a:xfrm>
            <a:off x="3695306" y="3389011"/>
            <a:ext cx="5213065" cy="731430"/>
          </a:xfrm>
          <a:prstGeom prst="bentConnector3">
            <a:avLst>
              <a:gd name="adj1" fmla="val 50000"/>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52" name="Rechteck 51">
            <a:extLst>
              <a:ext uri="{FF2B5EF4-FFF2-40B4-BE49-F238E27FC236}">
                <a16:creationId xmlns:a16="http://schemas.microsoft.com/office/drawing/2014/main" id="{F6E6F97F-B4AE-4153-80C1-D9FAD03B3CB2}"/>
              </a:ext>
            </a:extLst>
          </p:cNvPr>
          <p:cNvSpPr/>
          <p:nvPr/>
        </p:nvSpPr>
        <p:spPr>
          <a:xfrm>
            <a:off x="359999" y="3206448"/>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a:t>
            </a:r>
            <a:r>
              <a:rPr lang="de-DE" sz="1400" dirty="0" err="1">
                <a:solidFill>
                  <a:srgbClr val="002060"/>
                </a:solidFill>
              </a:rPr>
              <a:t>page</a:t>
            </a:r>
            <a:r>
              <a:rPr lang="de-DE" sz="1400" dirty="0">
                <a:solidFill>
                  <a:srgbClr val="002060"/>
                </a:solidFill>
              </a:rPr>
              <a:t> </a:t>
            </a:r>
            <a:r>
              <a:rPr lang="de-DE" sz="1400" dirty="0" err="1">
                <a:solidFill>
                  <a:srgbClr val="002060"/>
                </a:solidFill>
              </a:rPr>
              <a:t>without</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action</a:t>
            </a:r>
            <a:endParaRPr lang="en-GB" sz="1400" dirty="0">
              <a:solidFill>
                <a:srgbClr val="002060"/>
              </a:solidFill>
            </a:endParaRPr>
          </a:p>
        </p:txBody>
      </p:sp>
      <p:cxnSp>
        <p:nvCxnSpPr>
          <p:cNvPr id="54" name="Gerade Verbindung mit Pfeil 53">
            <a:extLst>
              <a:ext uri="{FF2B5EF4-FFF2-40B4-BE49-F238E27FC236}">
                <a16:creationId xmlns:a16="http://schemas.microsoft.com/office/drawing/2014/main" id="{B9A892CF-486B-475B-AFDD-667F578AB9BA}"/>
              </a:ext>
            </a:extLst>
          </p:cNvPr>
          <p:cNvCxnSpPr>
            <a:cxnSpLocks/>
            <a:stCxn id="9" idx="2"/>
            <a:endCxn id="52" idx="0"/>
          </p:cNvCxnSpPr>
          <p:nvPr/>
        </p:nvCxnSpPr>
        <p:spPr>
          <a:xfrm>
            <a:off x="2027653" y="2869164"/>
            <a:ext cx="0" cy="33728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22" name="Grafik 21">
            <a:extLst>
              <a:ext uri="{FF2B5EF4-FFF2-40B4-BE49-F238E27FC236}">
                <a16:creationId xmlns:a16="http://schemas.microsoft.com/office/drawing/2014/main" id="{F57B4098-CD3A-4DDD-B361-827D340FB13F}"/>
              </a:ext>
            </a:extLst>
          </p:cNvPr>
          <p:cNvPicPr>
            <a:picLocks noChangeAspect="1"/>
          </p:cNvPicPr>
          <p:nvPr/>
        </p:nvPicPr>
        <p:blipFill>
          <a:blip r:embed="rId4"/>
          <a:stretch>
            <a:fillRect/>
          </a:stretch>
        </p:blipFill>
        <p:spPr>
          <a:xfrm>
            <a:off x="8908371" y="1844964"/>
            <a:ext cx="3108254" cy="4550953"/>
          </a:xfrm>
          <a:prstGeom prst="rect">
            <a:avLst/>
          </a:prstGeom>
        </p:spPr>
      </p:pic>
      <p:sp>
        <p:nvSpPr>
          <p:cNvPr id="47" name="Rechteck 46">
            <a:extLst>
              <a:ext uri="{FF2B5EF4-FFF2-40B4-BE49-F238E27FC236}">
                <a16:creationId xmlns:a16="http://schemas.microsoft.com/office/drawing/2014/main" id="{B6242831-67B2-4A59-B878-AC2B8C78CE8C}"/>
              </a:ext>
            </a:extLst>
          </p:cNvPr>
          <p:cNvSpPr/>
          <p:nvPr/>
        </p:nvSpPr>
        <p:spPr>
          <a:xfrm>
            <a:off x="359999" y="4534925"/>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a:t>
            </a:r>
            <a:r>
              <a:rPr lang="de-DE" sz="1400" dirty="0" err="1">
                <a:solidFill>
                  <a:srgbClr val="002060"/>
                </a:solidFill>
              </a:rPr>
              <a:t>desired</a:t>
            </a:r>
            <a:r>
              <a:rPr lang="de-DE" sz="1400" dirty="0">
                <a:solidFill>
                  <a:srgbClr val="002060"/>
                </a:solidFill>
              </a:rPr>
              <a:t> </a:t>
            </a:r>
            <a:r>
              <a:rPr lang="de-DE" sz="1400" dirty="0" err="1">
                <a:solidFill>
                  <a:srgbClr val="002060"/>
                </a:solidFill>
              </a:rPr>
              <a:t>action</a:t>
            </a:r>
            <a:endParaRPr lang="en-GB" sz="1400" dirty="0">
              <a:solidFill>
                <a:srgbClr val="002060"/>
              </a:solidFill>
            </a:endParaRPr>
          </a:p>
        </p:txBody>
      </p:sp>
      <p:cxnSp>
        <p:nvCxnSpPr>
          <p:cNvPr id="64" name="Gerade Verbindung mit Pfeil 63">
            <a:extLst>
              <a:ext uri="{FF2B5EF4-FFF2-40B4-BE49-F238E27FC236}">
                <a16:creationId xmlns:a16="http://schemas.microsoft.com/office/drawing/2014/main" id="{517564DE-1C56-4E68-A772-F8B71509BF52}"/>
              </a:ext>
            </a:extLst>
          </p:cNvPr>
          <p:cNvCxnSpPr>
            <a:cxnSpLocks/>
            <a:stCxn id="37" idx="2"/>
            <a:endCxn id="47" idx="0"/>
          </p:cNvCxnSpPr>
          <p:nvPr/>
        </p:nvCxnSpPr>
        <p:spPr>
          <a:xfrm>
            <a:off x="2027653" y="4245701"/>
            <a:ext cx="0" cy="28922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2383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10 | </a:t>
            </a:r>
            <a:r>
              <a:rPr lang="en-GB" dirty="0"/>
              <a:t>Pages</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91</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59999" y="2504039"/>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Create </a:t>
            </a:r>
            <a:r>
              <a:rPr lang="de-DE" sz="1400" dirty="0" err="1">
                <a:solidFill>
                  <a:srgbClr val="002060"/>
                </a:solidFill>
              </a:rPr>
              <a:t>the</a:t>
            </a:r>
            <a:r>
              <a:rPr lang="de-DE" sz="1400" dirty="0">
                <a:solidFill>
                  <a:srgbClr val="002060"/>
                </a:solidFill>
              </a:rPr>
              <a:t> </a:t>
            </a:r>
            <a:r>
              <a:rPr lang="de-DE" sz="1400" dirty="0" err="1">
                <a:solidFill>
                  <a:srgbClr val="002060"/>
                </a:solidFill>
              </a:rPr>
              <a:t>file</a:t>
            </a:r>
            <a:r>
              <a:rPr lang="de-DE" sz="1400" dirty="0">
                <a:solidFill>
                  <a:srgbClr val="002060"/>
                </a:solidFill>
              </a:rPr>
              <a:t> </a:t>
            </a:r>
            <a:r>
              <a:rPr lang="de-DE" sz="1400" dirty="0" err="1">
                <a:solidFill>
                  <a:srgbClr val="002060"/>
                </a:solidFill>
              </a:rPr>
              <a:t>structure</a:t>
            </a:r>
            <a:r>
              <a:rPr lang="de-DE" sz="1400" dirty="0">
                <a:solidFill>
                  <a:srgbClr val="002060"/>
                </a:solidFill>
              </a:rPr>
              <a:t> </a:t>
            </a:r>
            <a:r>
              <a:rPr lang="de-DE" sz="1400" dirty="0" err="1">
                <a:solidFill>
                  <a:srgbClr val="002060"/>
                </a:solidFill>
              </a:rPr>
              <a:t>needed</a:t>
            </a:r>
            <a:endParaRPr lang="en-GB" sz="1400" dirty="0">
              <a:solidFill>
                <a:srgbClr val="002060"/>
              </a:solidFill>
            </a:endParaRPr>
          </a:p>
        </p:txBody>
      </p:sp>
      <p:sp>
        <p:nvSpPr>
          <p:cNvPr id="13" name="Rechteck 12">
            <a:extLst>
              <a:ext uri="{FF2B5EF4-FFF2-40B4-BE49-F238E27FC236}">
                <a16:creationId xmlns:a16="http://schemas.microsoft.com/office/drawing/2014/main" id="{CDF65873-B406-43EC-B58D-A04B3B141D53}"/>
              </a:ext>
            </a:extLst>
          </p:cNvPr>
          <p:cNvSpPr/>
          <p:nvPr/>
        </p:nvSpPr>
        <p:spPr>
          <a:xfrm>
            <a:off x="359999" y="828101"/>
            <a:ext cx="9915213" cy="89514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dirty="0">
                <a:solidFill>
                  <a:srgbClr val="002060"/>
                </a:solidFill>
              </a:rPr>
              <a:t>Implement   „GAP-AL-002: Currency List“</a:t>
            </a:r>
          </a:p>
          <a:p>
            <a:r>
              <a:rPr lang="de-DE" sz="1400" dirty="0">
                <a:solidFill>
                  <a:srgbClr val="002060"/>
                </a:solidFill>
              </a:rPr>
              <a:t>Create a simple List Page „Currency List“, </a:t>
            </a:r>
            <a:r>
              <a:rPr lang="de-DE" sz="1400" dirty="0" err="1">
                <a:solidFill>
                  <a:srgbClr val="002060"/>
                </a:solidFill>
              </a:rPr>
              <a:t>which</a:t>
            </a:r>
            <a:r>
              <a:rPr lang="de-DE" sz="1400" dirty="0">
                <a:solidFill>
                  <a:srgbClr val="002060"/>
                </a:solidFill>
              </a:rPr>
              <a:t> </a:t>
            </a:r>
            <a:r>
              <a:rPr lang="de-DE" sz="1400" dirty="0" err="1">
                <a:solidFill>
                  <a:srgbClr val="002060"/>
                </a:solidFill>
              </a:rPr>
              <a:t>shows</a:t>
            </a:r>
            <a:r>
              <a:rPr lang="de-DE" sz="1400" dirty="0">
                <a:solidFill>
                  <a:srgbClr val="002060"/>
                </a:solidFill>
              </a:rPr>
              <a:t> a </a:t>
            </a:r>
            <a:r>
              <a:rPr lang="de-DE" sz="1400" dirty="0" err="1">
                <a:solidFill>
                  <a:srgbClr val="002060"/>
                </a:solidFill>
              </a:rPr>
              <a:t>list</a:t>
            </a:r>
            <a:r>
              <a:rPr lang="de-DE" sz="1400" dirty="0">
                <a:solidFill>
                  <a:srgbClr val="002060"/>
                </a:solidFill>
              </a:rPr>
              <a:t> </a:t>
            </a:r>
            <a:r>
              <a:rPr lang="de-DE" sz="1400" dirty="0" err="1">
                <a:solidFill>
                  <a:srgbClr val="002060"/>
                </a:solidFill>
              </a:rPr>
              <a:t>of</a:t>
            </a:r>
            <a:r>
              <a:rPr lang="de-DE" sz="1400" dirty="0">
                <a:solidFill>
                  <a:srgbClr val="002060"/>
                </a:solidFill>
              </a:rPr>
              <a:t> all </a:t>
            </a:r>
            <a:r>
              <a:rPr lang="de-DE" sz="1400" dirty="0" err="1">
                <a:solidFill>
                  <a:srgbClr val="002060"/>
                </a:solidFill>
              </a:rPr>
              <a:t>Currencies</a:t>
            </a:r>
            <a:r>
              <a:rPr lang="de-DE" sz="1400" dirty="0">
                <a:solidFill>
                  <a:srgbClr val="002060"/>
                </a:solidFill>
              </a:rPr>
              <a:t> and </a:t>
            </a:r>
            <a:r>
              <a:rPr lang="de-DE" sz="1400" dirty="0" err="1">
                <a:solidFill>
                  <a:srgbClr val="002060"/>
                </a:solidFill>
              </a:rPr>
              <a:t>their</a:t>
            </a:r>
            <a:r>
              <a:rPr lang="de-DE" sz="1400" dirty="0">
                <a:solidFill>
                  <a:srgbClr val="002060"/>
                </a:solidFill>
              </a:rPr>
              <a:t> </a:t>
            </a:r>
            <a:r>
              <a:rPr lang="de-DE" sz="1400" dirty="0" err="1">
                <a:solidFill>
                  <a:srgbClr val="002060"/>
                </a:solidFill>
              </a:rPr>
              <a:t>Descriptions</a:t>
            </a:r>
            <a:r>
              <a:rPr lang="de-DE" sz="1400" dirty="0">
                <a:solidFill>
                  <a:srgbClr val="002060"/>
                </a:solidFill>
              </a:rPr>
              <a:t>. </a:t>
            </a:r>
            <a:r>
              <a:rPr lang="de-DE" sz="1400" dirty="0" err="1">
                <a:solidFill>
                  <a:srgbClr val="002060"/>
                </a:solidFill>
              </a:rPr>
              <a:t>It</a:t>
            </a:r>
            <a:r>
              <a:rPr lang="de-DE" sz="1400" dirty="0">
                <a:solidFill>
                  <a:srgbClr val="002060"/>
                </a:solidFill>
              </a:rPr>
              <a:t> </a:t>
            </a:r>
            <a:r>
              <a:rPr lang="de-DE" sz="1400" dirty="0" err="1">
                <a:solidFill>
                  <a:srgbClr val="002060"/>
                </a:solidFill>
              </a:rPr>
              <a:t>shall</a:t>
            </a:r>
            <a:r>
              <a:rPr lang="de-DE" sz="1400" dirty="0">
                <a:solidFill>
                  <a:srgbClr val="002060"/>
                </a:solidFill>
              </a:rPr>
              <a:t> not </a:t>
            </a:r>
            <a:r>
              <a:rPr lang="de-DE" sz="1400" dirty="0" err="1">
                <a:solidFill>
                  <a:srgbClr val="002060"/>
                </a:solidFill>
              </a:rPr>
              <a:t>be</a:t>
            </a:r>
            <a:r>
              <a:rPr lang="de-DE" sz="1400" dirty="0">
                <a:solidFill>
                  <a:srgbClr val="002060"/>
                </a:solidFill>
              </a:rPr>
              <a:t> possible </a:t>
            </a:r>
            <a:r>
              <a:rPr lang="de-DE" sz="1400" dirty="0" err="1">
                <a:solidFill>
                  <a:srgbClr val="002060"/>
                </a:solidFill>
              </a:rPr>
              <a:t>to</a:t>
            </a:r>
            <a:r>
              <a:rPr lang="de-DE" sz="1400" dirty="0">
                <a:solidFill>
                  <a:srgbClr val="002060"/>
                </a:solidFill>
              </a:rPr>
              <a:t> </a:t>
            </a:r>
            <a:r>
              <a:rPr lang="de-DE" sz="1400" dirty="0" err="1">
                <a:solidFill>
                  <a:srgbClr val="002060"/>
                </a:solidFill>
              </a:rPr>
              <a:t>edit</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list</a:t>
            </a:r>
            <a:r>
              <a:rPr lang="de-DE" sz="1400" dirty="0">
                <a:solidFill>
                  <a:srgbClr val="002060"/>
                </a:solidFill>
              </a:rPr>
              <a:t>. Via an Action „Show </a:t>
            </a:r>
            <a:r>
              <a:rPr lang="de-DE" sz="1400" dirty="0" err="1">
                <a:solidFill>
                  <a:srgbClr val="002060"/>
                </a:solidFill>
              </a:rPr>
              <a:t>extended</a:t>
            </a:r>
            <a:r>
              <a:rPr lang="de-DE" sz="1400" dirty="0">
                <a:solidFill>
                  <a:srgbClr val="002060"/>
                </a:solidFill>
              </a:rPr>
              <a:t> List“, </a:t>
            </a:r>
            <a:r>
              <a:rPr lang="de-DE" sz="1400" dirty="0" err="1">
                <a:solidFill>
                  <a:srgbClr val="002060"/>
                </a:solidFill>
              </a:rPr>
              <a:t>it</a:t>
            </a:r>
            <a:r>
              <a:rPr lang="de-DE" sz="1400" dirty="0">
                <a:solidFill>
                  <a:srgbClr val="002060"/>
                </a:solidFill>
              </a:rPr>
              <a:t> </a:t>
            </a:r>
            <a:r>
              <a:rPr lang="de-DE" sz="1400" dirty="0" err="1">
                <a:solidFill>
                  <a:srgbClr val="002060"/>
                </a:solidFill>
              </a:rPr>
              <a:t>shall</a:t>
            </a:r>
            <a:r>
              <a:rPr lang="de-DE" sz="1400" dirty="0">
                <a:solidFill>
                  <a:srgbClr val="002060"/>
                </a:solidFill>
              </a:rPr>
              <a:t> </a:t>
            </a:r>
            <a:r>
              <a:rPr lang="de-DE" sz="1400" dirty="0" err="1">
                <a:solidFill>
                  <a:srgbClr val="002060"/>
                </a:solidFill>
              </a:rPr>
              <a:t>be</a:t>
            </a:r>
            <a:r>
              <a:rPr lang="de-DE" sz="1400" dirty="0">
                <a:solidFill>
                  <a:srgbClr val="002060"/>
                </a:solidFill>
              </a:rPr>
              <a:t> possible </a:t>
            </a:r>
            <a:r>
              <a:rPr lang="de-DE" sz="1400" dirty="0" err="1">
                <a:solidFill>
                  <a:srgbClr val="002060"/>
                </a:solidFill>
              </a:rPr>
              <a:t>to</a:t>
            </a:r>
            <a:r>
              <a:rPr lang="de-DE" sz="1400" dirty="0">
                <a:solidFill>
                  <a:srgbClr val="002060"/>
                </a:solidFill>
              </a:rPr>
              <a:t> open </a:t>
            </a:r>
            <a:r>
              <a:rPr lang="de-DE" sz="1400" dirty="0" err="1">
                <a:solidFill>
                  <a:srgbClr val="002060"/>
                </a:solidFill>
              </a:rPr>
              <a:t>the</a:t>
            </a:r>
            <a:r>
              <a:rPr lang="de-DE" sz="1400" dirty="0">
                <a:solidFill>
                  <a:srgbClr val="002060"/>
                </a:solidFill>
              </a:rPr>
              <a:t> </a:t>
            </a:r>
            <a:r>
              <a:rPr lang="de-DE" sz="1400" dirty="0" err="1">
                <a:solidFill>
                  <a:srgbClr val="002060"/>
                </a:solidFill>
              </a:rPr>
              <a:t>standard</a:t>
            </a:r>
            <a:r>
              <a:rPr lang="de-DE" sz="1400" dirty="0">
                <a:solidFill>
                  <a:srgbClr val="002060"/>
                </a:solidFill>
              </a:rPr>
              <a:t> </a:t>
            </a:r>
            <a:r>
              <a:rPr lang="de-DE" sz="1400" dirty="0" err="1">
                <a:solidFill>
                  <a:srgbClr val="002060"/>
                </a:solidFill>
              </a:rPr>
              <a:t>currency</a:t>
            </a:r>
            <a:r>
              <a:rPr lang="de-DE" sz="1400" dirty="0">
                <a:solidFill>
                  <a:srgbClr val="002060"/>
                </a:solidFill>
              </a:rPr>
              <a:t> </a:t>
            </a:r>
            <a:r>
              <a:rPr lang="de-DE" sz="1400" dirty="0" err="1">
                <a:solidFill>
                  <a:srgbClr val="002060"/>
                </a:solidFill>
              </a:rPr>
              <a:t>list</a:t>
            </a:r>
            <a:r>
              <a:rPr lang="de-DE" sz="1400" dirty="0">
                <a:solidFill>
                  <a:srgbClr val="002060"/>
                </a:solidFill>
              </a:rPr>
              <a:t> „</a:t>
            </a:r>
            <a:r>
              <a:rPr lang="de-DE" sz="1400" dirty="0" err="1">
                <a:solidFill>
                  <a:srgbClr val="002060"/>
                </a:solidFill>
              </a:rPr>
              <a:t>Currencies</a:t>
            </a:r>
            <a:r>
              <a:rPr lang="de-DE" sz="1400" dirty="0">
                <a:solidFill>
                  <a:srgbClr val="002060"/>
                </a:solidFill>
              </a:rPr>
              <a:t>“.</a:t>
            </a:r>
            <a:r>
              <a:rPr lang="de-DE" dirty="0">
                <a:solidFill>
                  <a:srgbClr val="002060"/>
                </a:solidFill>
              </a:rPr>
              <a:t> </a:t>
            </a:r>
            <a:endParaRPr lang="en-GB"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59999" y="1901072"/>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a:t>
            </a:r>
            <a:r>
              <a:rPr lang="de-DE" sz="1400" dirty="0" err="1">
                <a:solidFill>
                  <a:srgbClr val="002060"/>
                </a:solidFill>
              </a:rPr>
              <a:t>My</a:t>
            </a:r>
            <a:r>
              <a:rPr lang="de-DE" sz="1400" dirty="0">
                <a:solidFill>
                  <a:srgbClr val="002060"/>
                </a:solidFill>
              </a:rPr>
              <a:t> </a:t>
            </a:r>
            <a:r>
              <a:rPr lang="de-DE" sz="1400" dirty="0" err="1">
                <a:solidFill>
                  <a:srgbClr val="002060"/>
                </a:solidFill>
              </a:rPr>
              <a:t>first</a:t>
            </a:r>
            <a:r>
              <a:rPr lang="de-DE" sz="1400" dirty="0">
                <a:solidFill>
                  <a:srgbClr val="002060"/>
                </a:solidFill>
              </a:rPr>
              <a:t>) AL Project</a:t>
            </a:r>
            <a:endParaRPr lang="en-GB" sz="1400" dirty="0">
              <a:solidFill>
                <a:srgbClr val="002060"/>
              </a:solidFill>
            </a:endParaRPr>
          </a:p>
        </p:txBody>
      </p:sp>
      <p:sp>
        <p:nvSpPr>
          <p:cNvPr id="31" name="Rechteck 30">
            <a:extLst>
              <a:ext uri="{FF2B5EF4-FFF2-40B4-BE49-F238E27FC236}">
                <a16:creationId xmlns:a16="http://schemas.microsoft.com/office/drawing/2014/main" id="{D6401B4D-5D4B-4D99-B3CA-E1B297F51122}"/>
              </a:ext>
            </a:extLst>
          </p:cNvPr>
          <p:cNvSpPr/>
          <p:nvPr/>
        </p:nvSpPr>
        <p:spPr>
          <a:xfrm>
            <a:off x="359999" y="5973905"/>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and Test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027653" y="2266197"/>
            <a:ext cx="0" cy="2378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3AF9E647-BC98-4C5C-B0C9-C74E6FDEA65B}"/>
              </a:ext>
            </a:extLst>
          </p:cNvPr>
          <p:cNvCxnSpPr>
            <a:cxnSpLocks/>
            <a:stCxn id="52" idx="2"/>
            <a:endCxn id="37" idx="0"/>
          </p:cNvCxnSpPr>
          <p:nvPr/>
        </p:nvCxnSpPr>
        <p:spPr>
          <a:xfrm>
            <a:off x="2027653" y="3571573"/>
            <a:ext cx="0" cy="30900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7" name="Rechteck 36">
            <a:extLst>
              <a:ext uri="{FF2B5EF4-FFF2-40B4-BE49-F238E27FC236}">
                <a16:creationId xmlns:a16="http://schemas.microsoft.com/office/drawing/2014/main" id="{CBDC96EF-71D4-4D1C-A2EF-DE6AD687CA7F}"/>
              </a:ext>
            </a:extLst>
          </p:cNvPr>
          <p:cNvSpPr/>
          <p:nvPr/>
        </p:nvSpPr>
        <p:spPr>
          <a:xfrm>
            <a:off x="359999" y="3880576"/>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Verify</a:t>
            </a:r>
            <a:r>
              <a:rPr lang="de-DE" sz="1400" dirty="0">
                <a:solidFill>
                  <a:srgbClr val="002060"/>
                </a:solidFill>
              </a:rPr>
              <a:t> </a:t>
            </a:r>
            <a:r>
              <a:rPr lang="de-DE" sz="1400" dirty="0" err="1">
                <a:solidFill>
                  <a:srgbClr val="002060"/>
                </a:solidFill>
              </a:rPr>
              <a:t>functionality</a:t>
            </a:r>
            <a:endParaRPr lang="en-GB" sz="1400" dirty="0">
              <a:solidFill>
                <a:srgbClr val="002060"/>
              </a:solidFill>
            </a:endParaRPr>
          </a:p>
        </p:txBody>
      </p:sp>
      <p:cxnSp>
        <p:nvCxnSpPr>
          <p:cNvPr id="38" name="Gerade Verbindung mit Pfeil 37">
            <a:extLst>
              <a:ext uri="{FF2B5EF4-FFF2-40B4-BE49-F238E27FC236}">
                <a16:creationId xmlns:a16="http://schemas.microsoft.com/office/drawing/2014/main" id="{771B51F3-76CB-40EA-9ACA-27632D1E2160}"/>
              </a:ext>
            </a:extLst>
          </p:cNvPr>
          <p:cNvCxnSpPr>
            <a:cxnSpLocks/>
            <a:stCxn id="47" idx="2"/>
            <a:endCxn id="31" idx="0"/>
          </p:cNvCxnSpPr>
          <p:nvPr/>
        </p:nvCxnSpPr>
        <p:spPr>
          <a:xfrm>
            <a:off x="2027653" y="4900050"/>
            <a:ext cx="0" cy="107385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2" name="Rechteck 51">
            <a:extLst>
              <a:ext uri="{FF2B5EF4-FFF2-40B4-BE49-F238E27FC236}">
                <a16:creationId xmlns:a16="http://schemas.microsoft.com/office/drawing/2014/main" id="{F6E6F97F-B4AE-4153-80C1-D9FAD03B3CB2}"/>
              </a:ext>
            </a:extLst>
          </p:cNvPr>
          <p:cNvSpPr/>
          <p:nvPr/>
        </p:nvSpPr>
        <p:spPr>
          <a:xfrm>
            <a:off x="359999" y="3206448"/>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a:t>
            </a:r>
            <a:r>
              <a:rPr lang="de-DE" sz="1400" dirty="0" err="1">
                <a:solidFill>
                  <a:srgbClr val="002060"/>
                </a:solidFill>
              </a:rPr>
              <a:t>page</a:t>
            </a:r>
            <a:r>
              <a:rPr lang="de-DE" sz="1400" dirty="0">
                <a:solidFill>
                  <a:srgbClr val="002060"/>
                </a:solidFill>
              </a:rPr>
              <a:t> </a:t>
            </a:r>
            <a:r>
              <a:rPr lang="de-DE" sz="1400" dirty="0" err="1">
                <a:solidFill>
                  <a:srgbClr val="002060"/>
                </a:solidFill>
              </a:rPr>
              <a:t>without</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action</a:t>
            </a:r>
            <a:endParaRPr lang="en-GB" sz="1400" dirty="0">
              <a:solidFill>
                <a:srgbClr val="002060"/>
              </a:solidFill>
            </a:endParaRPr>
          </a:p>
        </p:txBody>
      </p:sp>
      <p:cxnSp>
        <p:nvCxnSpPr>
          <p:cNvPr id="54" name="Gerade Verbindung mit Pfeil 53">
            <a:extLst>
              <a:ext uri="{FF2B5EF4-FFF2-40B4-BE49-F238E27FC236}">
                <a16:creationId xmlns:a16="http://schemas.microsoft.com/office/drawing/2014/main" id="{B9A892CF-486B-475B-AFDD-667F578AB9BA}"/>
              </a:ext>
            </a:extLst>
          </p:cNvPr>
          <p:cNvCxnSpPr>
            <a:cxnSpLocks/>
            <a:stCxn id="9" idx="2"/>
            <a:endCxn id="52" idx="0"/>
          </p:cNvCxnSpPr>
          <p:nvPr/>
        </p:nvCxnSpPr>
        <p:spPr>
          <a:xfrm>
            <a:off x="2027653" y="2869164"/>
            <a:ext cx="0" cy="33728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35" name="Grafik 34">
            <a:extLst>
              <a:ext uri="{FF2B5EF4-FFF2-40B4-BE49-F238E27FC236}">
                <a16:creationId xmlns:a16="http://schemas.microsoft.com/office/drawing/2014/main" id="{CC1C7BFC-AE24-410F-BF85-19EC4DD896D0}"/>
              </a:ext>
            </a:extLst>
          </p:cNvPr>
          <p:cNvPicPr>
            <a:picLocks noChangeAspect="1"/>
          </p:cNvPicPr>
          <p:nvPr/>
        </p:nvPicPr>
        <p:blipFill>
          <a:blip r:embed="rId4"/>
          <a:stretch>
            <a:fillRect/>
          </a:stretch>
        </p:blipFill>
        <p:spPr>
          <a:xfrm>
            <a:off x="5335565" y="3045510"/>
            <a:ext cx="3312189" cy="3350407"/>
          </a:xfrm>
          <a:prstGeom prst="rect">
            <a:avLst/>
          </a:prstGeom>
        </p:spPr>
      </p:pic>
      <p:sp>
        <p:nvSpPr>
          <p:cNvPr id="47" name="Rechteck 46">
            <a:extLst>
              <a:ext uri="{FF2B5EF4-FFF2-40B4-BE49-F238E27FC236}">
                <a16:creationId xmlns:a16="http://schemas.microsoft.com/office/drawing/2014/main" id="{B6242831-67B2-4A59-B878-AC2B8C78CE8C}"/>
              </a:ext>
            </a:extLst>
          </p:cNvPr>
          <p:cNvSpPr/>
          <p:nvPr/>
        </p:nvSpPr>
        <p:spPr>
          <a:xfrm>
            <a:off x="359999" y="4534925"/>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Implement </a:t>
            </a:r>
            <a:r>
              <a:rPr lang="de-DE" sz="1400" dirty="0" err="1">
                <a:solidFill>
                  <a:srgbClr val="002060"/>
                </a:solidFill>
              </a:rPr>
              <a:t>the</a:t>
            </a:r>
            <a:r>
              <a:rPr lang="de-DE" sz="1400" dirty="0">
                <a:solidFill>
                  <a:srgbClr val="002060"/>
                </a:solidFill>
              </a:rPr>
              <a:t> </a:t>
            </a:r>
            <a:r>
              <a:rPr lang="de-DE" sz="1400" dirty="0" err="1">
                <a:solidFill>
                  <a:srgbClr val="002060"/>
                </a:solidFill>
              </a:rPr>
              <a:t>desired</a:t>
            </a:r>
            <a:r>
              <a:rPr lang="de-DE" sz="1400" dirty="0">
                <a:solidFill>
                  <a:srgbClr val="002060"/>
                </a:solidFill>
              </a:rPr>
              <a:t> </a:t>
            </a:r>
            <a:r>
              <a:rPr lang="de-DE" sz="1400" dirty="0" err="1">
                <a:solidFill>
                  <a:srgbClr val="002060"/>
                </a:solidFill>
              </a:rPr>
              <a:t>action</a:t>
            </a:r>
            <a:endParaRPr lang="en-GB" sz="1400" dirty="0">
              <a:solidFill>
                <a:srgbClr val="002060"/>
              </a:solidFill>
            </a:endParaRPr>
          </a:p>
        </p:txBody>
      </p:sp>
      <p:cxnSp>
        <p:nvCxnSpPr>
          <p:cNvPr id="53" name="Gerade Verbindung mit Pfeil 52">
            <a:extLst>
              <a:ext uri="{FF2B5EF4-FFF2-40B4-BE49-F238E27FC236}">
                <a16:creationId xmlns:a16="http://schemas.microsoft.com/office/drawing/2014/main" id="{D0ED4038-F663-4DBF-AC08-D304C2173600}"/>
              </a:ext>
            </a:extLst>
          </p:cNvPr>
          <p:cNvCxnSpPr>
            <a:cxnSpLocks/>
            <a:stCxn id="47" idx="3"/>
            <a:endCxn id="35" idx="1"/>
          </p:cNvCxnSpPr>
          <p:nvPr/>
        </p:nvCxnSpPr>
        <p:spPr>
          <a:xfrm>
            <a:off x="3695306" y="4717488"/>
            <a:ext cx="1640259" cy="322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Gerade Verbindung mit Pfeil 63">
            <a:extLst>
              <a:ext uri="{FF2B5EF4-FFF2-40B4-BE49-F238E27FC236}">
                <a16:creationId xmlns:a16="http://schemas.microsoft.com/office/drawing/2014/main" id="{517564DE-1C56-4E68-A772-F8B71509BF52}"/>
              </a:ext>
            </a:extLst>
          </p:cNvPr>
          <p:cNvCxnSpPr>
            <a:cxnSpLocks/>
            <a:stCxn id="37" idx="2"/>
            <a:endCxn id="47" idx="0"/>
          </p:cNvCxnSpPr>
          <p:nvPr/>
        </p:nvCxnSpPr>
        <p:spPr>
          <a:xfrm>
            <a:off x="2027653" y="4245701"/>
            <a:ext cx="0" cy="28922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48365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GB" dirty="0">
                <a:solidFill>
                  <a:schemeClr val="bg2"/>
                </a:solidFill>
              </a:rPr>
              <a:t>The Truth about Programming in AL</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a:t> </a:t>
            </a:r>
            <a:fld id="{F0389FF0-EA6C-204E-82DF-16D97CC1B00E}" type="slidenum">
              <a:rPr lang="de-DE" smtClean="0"/>
              <a:pPr/>
              <a:t>92</a:t>
            </a:fld>
            <a:endParaRPr lang="de-DE"/>
          </a:p>
        </p:txBody>
      </p:sp>
      <p:sp>
        <p:nvSpPr>
          <p:cNvPr id="14" name="Rechteck 13">
            <a:extLst>
              <a:ext uri="{FF2B5EF4-FFF2-40B4-BE49-F238E27FC236}">
                <a16:creationId xmlns:a16="http://schemas.microsoft.com/office/drawing/2014/main" id="{CAB194F0-3903-44F0-A9B2-8CF8DE334EF6}"/>
              </a:ext>
            </a:extLst>
          </p:cNvPr>
          <p:cNvSpPr/>
          <p:nvPr/>
        </p:nvSpPr>
        <p:spPr>
          <a:xfrm>
            <a:off x="1709442" y="1654627"/>
            <a:ext cx="8729571" cy="3195133"/>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a:p>
            <a:pPr algn="ctr"/>
            <a:r>
              <a:rPr lang="de-DE" dirty="0" err="1"/>
              <a:t>Don‘t</a:t>
            </a:r>
            <a:r>
              <a:rPr lang="de-DE" dirty="0"/>
              <a:t> </a:t>
            </a:r>
            <a:r>
              <a:rPr lang="de-DE" dirty="0" err="1"/>
              <a:t>know</a:t>
            </a:r>
            <a:r>
              <a:rPr lang="de-DE" dirty="0"/>
              <a:t> </a:t>
            </a:r>
            <a:r>
              <a:rPr lang="de-DE" dirty="0" err="1"/>
              <a:t>how</a:t>
            </a:r>
            <a:r>
              <a:rPr lang="de-DE" dirty="0"/>
              <a:t> </a:t>
            </a:r>
            <a:r>
              <a:rPr lang="de-DE" dirty="0" err="1"/>
              <a:t>to</a:t>
            </a:r>
            <a:r>
              <a:rPr lang="de-DE" dirty="0"/>
              <a:t> do </a:t>
            </a:r>
            <a:r>
              <a:rPr lang="de-DE" dirty="0" err="1"/>
              <a:t>it</a:t>
            </a:r>
            <a:r>
              <a:rPr lang="de-DE" dirty="0"/>
              <a:t> in AL?</a:t>
            </a:r>
          </a:p>
          <a:p>
            <a:pPr algn="ctr"/>
            <a:endParaRPr lang="de-DE" dirty="0"/>
          </a:p>
          <a:p>
            <a:pPr algn="ctr"/>
            <a:r>
              <a:rPr lang="de-DE" dirty="0"/>
              <a:t>But: </a:t>
            </a:r>
            <a:r>
              <a:rPr lang="de-DE" dirty="0" err="1"/>
              <a:t>If</a:t>
            </a:r>
            <a:r>
              <a:rPr lang="de-DE" dirty="0"/>
              <a:t> </a:t>
            </a:r>
            <a:r>
              <a:rPr lang="de-DE" dirty="0" err="1"/>
              <a:t>you</a:t>
            </a:r>
            <a:r>
              <a:rPr lang="de-DE" dirty="0"/>
              <a:t> </a:t>
            </a:r>
            <a:r>
              <a:rPr lang="de-DE" dirty="0" err="1"/>
              <a:t>know</a:t>
            </a:r>
            <a:r>
              <a:rPr lang="de-DE" dirty="0"/>
              <a:t> </a:t>
            </a:r>
            <a:r>
              <a:rPr lang="de-DE" dirty="0" err="1"/>
              <a:t>how</a:t>
            </a:r>
            <a:r>
              <a:rPr lang="de-DE" dirty="0"/>
              <a:t> </a:t>
            </a:r>
            <a:r>
              <a:rPr lang="de-DE" dirty="0" err="1"/>
              <a:t>the</a:t>
            </a:r>
            <a:r>
              <a:rPr lang="de-DE" dirty="0"/>
              <a:t> Standard </a:t>
            </a:r>
            <a:r>
              <a:rPr lang="de-DE" dirty="0" err="1"/>
              <a:t>does</a:t>
            </a:r>
            <a:r>
              <a:rPr lang="de-DE" dirty="0"/>
              <a:t> </a:t>
            </a:r>
            <a:r>
              <a:rPr lang="de-DE" dirty="0" err="1"/>
              <a:t>it</a:t>
            </a:r>
            <a:r>
              <a:rPr lang="de-DE" dirty="0"/>
              <a:t> in C/Side</a:t>
            </a:r>
          </a:p>
          <a:p>
            <a:endParaRPr lang="de-DE" dirty="0"/>
          </a:p>
          <a:p>
            <a:endParaRPr lang="de-DE" dirty="0"/>
          </a:p>
          <a:p>
            <a:endParaRPr lang="de-DE" dirty="0"/>
          </a:p>
          <a:p>
            <a:r>
              <a:rPr lang="de-DE" dirty="0"/>
              <a:t>    Always </a:t>
            </a:r>
            <a:r>
              <a:rPr lang="de-DE" dirty="0" err="1"/>
              <a:t>Remember</a:t>
            </a:r>
            <a:r>
              <a:rPr lang="de-DE" dirty="0"/>
              <a:t>                                                                                                                              </a:t>
            </a:r>
          </a:p>
        </p:txBody>
      </p:sp>
      <p:sp>
        <p:nvSpPr>
          <p:cNvPr id="15" name="Rechteck 14">
            <a:extLst>
              <a:ext uri="{FF2B5EF4-FFF2-40B4-BE49-F238E27FC236}">
                <a16:creationId xmlns:a16="http://schemas.microsoft.com/office/drawing/2014/main" id="{F430CC19-D9CC-4BF7-B845-CADCF9EDFF0C}"/>
              </a:ext>
            </a:extLst>
          </p:cNvPr>
          <p:cNvSpPr/>
          <p:nvPr/>
        </p:nvSpPr>
        <p:spPr>
          <a:xfrm>
            <a:off x="4132288" y="3982570"/>
            <a:ext cx="5605883" cy="4716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4276E"/>
                </a:solidFill>
              </a:rPr>
              <a:t>If</a:t>
            </a:r>
            <a:r>
              <a:rPr lang="de-DE" dirty="0">
                <a:solidFill>
                  <a:srgbClr val="04276E"/>
                </a:solidFill>
              </a:rPr>
              <a:t> </a:t>
            </a:r>
            <a:r>
              <a:rPr lang="de-DE" dirty="0" err="1">
                <a:solidFill>
                  <a:srgbClr val="04276E"/>
                </a:solidFill>
              </a:rPr>
              <a:t>you</a:t>
            </a:r>
            <a:r>
              <a:rPr lang="de-DE" dirty="0">
                <a:solidFill>
                  <a:srgbClr val="04276E"/>
                </a:solidFill>
              </a:rPr>
              <a:t> </a:t>
            </a:r>
            <a:r>
              <a:rPr lang="de-DE" dirty="0" err="1">
                <a:solidFill>
                  <a:srgbClr val="04276E"/>
                </a:solidFill>
              </a:rPr>
              <a:t>don‘t</a:t>
            </a:r>
            <a:r>
              <a:rPr lang="de-DE" dirty="0">
                <a:solidFill>
                  <a:srgbClr val="04276E"/>
                </a:solidFill>
              </a:rPr>
              <a:t> </a:t>
            </a:r>
            <a:r>
              <a:rPr lang="de-DE" dirty="0" err="1">
                <a:solidFill>
                  <a:srgbClr val="04276E"/>
                </a:solidFill>
              </a:rPr>
              <a:t>know</a:t>
            </a:r>
            <a:r>
              <a:rPr lang="de-DE" dirty="0">
                <a:solidFill>
                  <a:srgbClr val="04276E"/>
                </a:solidFill>
              </a:rPr>
              <a:t>, </a:t>
            </a:r>
            <a:r>
              <a:rPr lang="de-DE" dirty="0" err="1">
                <a:solidFill>
                  <a:srgbClr val="04276E"/>
                </a:solidFill>
              </a:rPr>
              <a:t>what</a:t>
            </a:r>
            <a:r>
              <a:rPr lang="de-DE" dirty="0">
                <a:solidFill>
                  <a:srgbClr val="04276E"/>
                </a:solidFill>
              </a:rPr>
              <a:t> </a:t>
            </a:r>
            <a:r>
              <a:rPr lang="de-DE" dirty="0" err="1">
                <a:solidFill>
                  <a:srgbClr val="04276E"/>
                </a:solidFill>
              </a:rPr>
              <a:t>to</a:t>
            </a:r>
            <a:r>
              <a:rPr lang="de-DE" dirty="0">
                <a:solidFill>
                  <a:srgbClr val="04276E"/>
                </a:solidFill>
              </a:rPr>
              <a:t> do - 2: Use Txt2AL Converter</a:t>
            </a:r>
            <a:endParaRPr lang="en-GB" dirty="0">
              <a:solidFill>
                <a:srgbClr val="04276E"/>
              </a:solidFill>
            </a:endParaRPr>
          </a:p>
        </p:txBody>
      </p:sp>
      <p:sp>
        <p:nvSpPr>
          <p:cNvPr id="9" name="Textfeld 8">
            <a:extLst>
              <a:ext uri="{FF2B5EF4-FFF2-40B4-BE49-F238E27FC236}">
                <a16:creationId xmlns:a16="http://schemas.microsoft.com/office/drawing/2014/main" id="{E6CD2CA1-9397-4857-A6F0-75F68C897368}"/>
              </a:ext>
            </a:extLst>
          </p:cNvPr>
          <p:cNvSpPr txBox="1"/>
          <p:nvPr/>
        </p:nvSpPr>
        <p:spPr>
          <a:xfrm>
            <a:off x="1469572" y="5422138"/>
            <a:ext cx="9502473" cy="646331"/>
          </a:xfrm>
          <a:prstGeom prst="rect">
            <a:avLst/>
          </a:prstGeom>
          <a:noFill/>
        </p:spPr>
        <p:txBody>
          <a:bodyPr wrap="none" rtlCol="0">
            <a:spAutoFit/>
          </a:bodyPr>
          <a:lstStyle/>
          <a:p>
            <a:r>
              <a:rPr lang="de-DE" dirty="0" err="1"/>
              <a:t>You</a:t>
            </a:r>
            <a:r>
              <a:rPr lang="de-DE" dirty="0"/>
              <a:t> </a:t>
            </a:r>
            <a:r>
              <a:rPr lang="de-DE" dirty="0" err="1"/>
              <a:t>could</a:t>
            </a:r>
            <a:r>
              <a:rPr lang="de-DE" dirty="0"/>
              <a:t> </a:t>
            </a:r>
            <a:r>
              <a:rPr lang="de-DE" dirty="0" err="1"/>
              <a:t>think</a:t>
            </a:r>
            <a:r>
              <a:rPr lang="de-DE" dirty="0"/>
              <a:t> </a:t>
            </a:r>
            <a:r>
              <a:rPr lang="de-DE" dirty="0" err="1"/>
              <a:t>about</a:t>
            </a:r>
            <a:r>
              <a:rPr lang="de-DE" dirty="0"/>
              <a:t> </a:t>
            </a:r>
            <a:r>
              <a:rPr lang="de-DE" dirty="0" err="1"/>
              <a:t>scetching</a:t>
            </a:r>
            <a:r>
              <a:rPr lang="de-DE" dirty="0"/>
              <a:t> </a:t>
            </a:r>
            <a:r>
              <a:rPr lang="de-DE" dirty="0" err="1"/>
              <a:t>the</a:t>
            </a:r>
            <a:r>
              <a:rPr lang="de-DE" dirty="0"/>
              <a:t> „</a:t>
            </a:r>
            <a:r>
              <a:rPr lang="de-DE" dirty="0" err="1"/>
              <a:t>unknown</a:t>
            </a:r>
            <a:r>
              <a:rPr lang="de-DE" dirty="0"/>
              <a:t>“ </a:t>
            </a:r>
            <a:r>
              <a:rPr lang="de-DE" dirty="0" err="1"/>
              <a:t>syntax</a:t>
            </a:r>
            <a:r>
              <a:rPr lang="de-DE" dirty="0"/>
              <a:t> in C/Side </a:t>
            </a:r>
            <a:r>
              <a:rPr lang="de-DE" dirty="0" err="1"/>
              <a:t>yourself</a:t>
            </a:r>
            <a:r>
              <a:rPr lang="de-DE" dirty="0"/>
              <a:t> and </a:t>
            </a:r>
            <a:r>
              <a:rPr lang="de-DE" dirty="0" err="1"/>
              <a:t>then</a:t>
            </a:r>
            <a:r>
              <a:rPr lang="de-DE" dirty="0"/>
              <a:t> …</a:t>
            </a:r>
          </a:p>
          <a:p>
            <a:r>
              <a:rPr lang="de-DE" dirty="0" err="1"/>
              <a:t>You</a:t>
            </a:r>
            <a:r>
              <a:rPr lang="de-DE" dirty="0"/>
              <a:t> </a:t>
            </a:r>
            <a:r>
              <a:rPr lang="de-DE" dirty="0" err="1"/>
              <a:t>could</a:t>
            </a:r>
            <a:r>
              <a:rPr lang="de-DE" dirty="0"/>
              <a:t> </a:t>
            </a:r>
            <a:r>
              <a:rPr lang="de-DE" dirty="0" err="1"/>
              <a:t>even</a:t>
            </a:r>
            <a:r>
              <a:rPr lang="de-DE" dirty="0"/>
              <a:t> </a:t>
            </a:r>
            <a:r>
              <a:rPr lang="de-DE" dirty="0" err="1"/>
              <a:t>think</a:t>
            </a:r>
            <a:r>
              <a:rPr lang="de-DE" dirty="0"/>
              <a:t> </a:t>
            </a:r>
            <a:r>
              <a:rPr lang="de-DE" dirty="0" err="1"/>
              <a:t>about</a:t>
            </a:r>
            <a:r>
              <a:rPr lang="de-DE" dirty="0"/>
              <a:t> </a:t>
            </a:r>
            <a:r>
              <a:rPr lang="de-DE" dirty="0" err="1"/>
              <a:t>implementing</a:t>
            </a:r>
            <a:r>
              <a:rPr lang="de-DE" dirty="0"/>
              <a:t> </a:t>
            </a:r>
            <a:r>
              <a:rPr lang="de-DE" dirty="0" err="1"/>
              <a:t>the</a:t>
            </a:r>
            <a:r>
              <a:rPr lang="de-DE" dirty="0"/>
              <a:t> </a:t>
            </a:r>
            <a:r>
              <a:rPr lang="de-DE" dirty="0" err="1"/>
              <a:t>desired</a:t>
            </a:r>
            <a:r>
              <a:rPr lang="de-DE" dirty="0"/>
              <a:t> </a:t>
            </a:r>
            <a:r>
              <a:rPr lang="de-DE" dirty="0" err="1"/>
              <a:t>functionality</a:t>
            </a:r>
            <a:r>
              <a:rPr lang="de-DE" dirty="0"/>
              <a:t> in C/Side </a:t>
            </a:r>
            <a:r>
              <a:rPr lang="de-DE" dirty="0" err="1"/>
              <a:t>as</a:t>
            </a:r>
            <a:r>
              <a:rPr lang="de-DE" dirty="0"/>
              <a:t> a </a:t>
            </a:r>
            <a:r>
              <a:rPr lang="de-DE" dirty="0" err="1"/>
              <a:t>whole</a:t>
            </a:r>
            <a:r>
              <a:rPr lang="de-DE" dirty="0"/>
              <a:t> and </a:t>
            </a:r>
            <a:r>
              <a:rPr lang="de-DE" dirty="0" err="1"/>
              <a:t>then</a:t>
            </a:r>
            <a:r>
              <a:rPr lang="de-DE" dirty="0"/>
              <a:t> …</a:t>
            </a:r>
            <a:endParaRPr lang="en-GB" dirty="0"/>
          </a:p>
        </p:txBody>
      </p:sp>
    </p:spTree>
    <p:extLst>
      <p:ext uri="{BB962C8B-B14F-4D97-AF65-F5344CB8AC3E}">
        <p14:creationId xmlns:p14="http://schemas.microsoft.com/office/powerpoint/2010/main" val="404673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11 | </a:t>
            </a:r>
            <a:r>
              <a:rPr lang="en-GB" dirty="0"/>
              <a:t>Object / File Structure</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93</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359999" y="2504039"/>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Reimplement</a:t>
            </a:r>
            <a:r>
              <a:rPr lang="de-DE" sz="1400" dirty="0">
                <a:solidFill>
                  <a:srgbClr val="002060"/>
                </a:solidFill>
              </a:rPr>
              <a:t> </a:t>
            </a:r>
            <a:r>
              <a:rPr lang="de-DE" sz="1400" dirty="0" err="1">
                <a:solidFill>
                  <a:srgbClr val="002060"/>
                </a:solidFill>
              </a:rPr>
              <a:t>the</a:t>
            </a:r>
            <a:r>
              <a:rPr lang="de-DE" sz="1400" dirty="0">
                <a:solidFill>
                  <a:srgbClr val="002060"/>
                </a:solidFill>
              </a:rPr>
              <a:t> Action</a:t>
            </a:r>
            <a:endParaRPr lang="en-GB" sz="1400" dirty="0">
              <a:solidFill>
                <a:srgbClr val="002060"/>
              </a:solidFill>
            </a:endParaRPr>
          </a:p>
        </p:txBody>
      </p:sp>
      <p:sp>
        <p:nvSpPr>
          <p:cNvPr id="13" name="Rechteck 12">
            <a:extLst>
              <a:ext uri="{FF2B5EF4-FFF2-40B4-BE49-F238E27FC236}">
                <a16:creationId xmlns:a16="http://schemas.microsoft.com/office/drawing/2014/main" id="{CDF65873-B406-43EC-B58D-A04B3B141D53}"/>
              </a:ext>
            </a:extLst>
          </p:cNvPr>
          <p:cNvSpPr/>
          <p:nvPr/>
        </p:nvSpPr>
        <p:spPr>
          <a:xfrm>
            <a:off x="359999" y="828101"/>
            <a:ext cx="9915213" cy="89514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dirty="0">
                <a:solidFill>
                  <a:srgbClr val="002060"/>
                </a:solidFill>
              </a:rPr>
              <a:t>Implement   „GAP-AL-003: Currency List </a:t>
            </a:r>
            <a:r>
              <a:rPr lang="de-DE" dirty="0" err="1">
                <a:solidFill>
                  <a:srgbClr val="002060"/>
                </a:solidFill>
              </a:rPr>
              <a:t>advanced</a:t>
            </a:r>
            <a:r>
              <a:rPr lang="de-DE" dirty="0">
                <a:solidFill>
                  <a:srgbClr val="002060"/>
                </a:solidFill>
              </a:rPr>
              <a:t>“</a:t>
            </a:r>
          </a:p>
          <a:p>
            <a:r>
              <a:rPr lang="de-DE" sz="1400" dirty="0" err="1">
                <a:solidFill>
                  <a:srgbClr val="002060"/>
                </a:solidFill>
              </a:rPr>
              <a:t>Extend</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functionality</a:t>
            </a:r>
            <a:r>
              <a:rPr lang="de-DE" sz="1400" dirty="0">
                <a:solidFill>
                  <a:srgbClr val="002060"/>
                </a:solidFill>
              </a:rPr>
              <a:t> </a:t>
            </a:r>
            <a:r>
              <a:rPr lang="de-DE" sz="1400" dirty="0" err="1">
                <a:solidFill>
                  <a:srgbClr val="002060"/>
                </a:solidFill>
              </a:rPr>
              <a:t>of</a:t>
            </a:r>
            <a:r>
              <a:rPr lang="de-DE" sz="1400" dirty="0">
                <a:solidFill>
                  <a:srgbClr val="002060"/>
                </a:solidFill>
              </a:rPr>
              <a:t> „GAP-AL-002 in a </a:t>
            </a:r>
            <a:r>
              <a:rPr lang="de-DE" sz="1400" dirty="0" err="1">
                <a:solidFill>
                  <a:srgbClr val="002060"/>
                </a:solidFill>
              </a:rPr>
              <a:t>way</a:t>
            </a:r>
            <a:r>
              <a:rPr lang="de-DE" sz="1400" dirty="0">
                <a:solidFill>
                  <a:srgbClr val="002060"/>
                </a:solidFill>
              </a:rPr>
              <a:t> </a:t>
            </a:r>
            <a:r>
              <a:rPr lang="de-DE" sz="1400" dirty="0" err="1">
                <a:solidFill>
                  <a:srgbClr val="002060"/>
                </a:solidFill>
              </a:rPr>
              <a:t>that</a:t>
            </a:r>
            <a:r>
              <a:rPr lang="de-DE" sz="1400" dirty="0">
                <a:solidFill>
                  <a:srgbClr val="002060"/>
                </a:solidFill>
              </a:rPr>
              <a:t> </a:t>
            </a:r>
            <a:r>
              <a:rPr lang="de-DE" sz="1400" dirty="0" err="1">
                <a:solidFill>
                  <a:srgbClr val="002060"/>
                </a:solidFill>
              </a:rPr>
              <a:t>the</a:t>
            </a:r>
            <a:r>
              <a:rPr lang="de-DE" sz="1400" dirty="0">
                <a:solidFill>
                  <a:srgbClr val="002060"/>
                </a:solidFill>
              </a:rPr>
              <a:t> </a:t>
            </a:r>
            <a:r>
              <a:rPr lang="de-DE" sz="1400" dirty="0" err="1">
                <a:solidFill>
                  <a:srgbClr val="002060"/>
                </a:solidFill>
              </a:rPr>
              <a:t>user</a:t>
            </a:r>
            <a:r>
              <a:rPr lang="de-DE" sz="1400" dirty="0">
                <a:solidFill>
                  <a:srgbClr val="002060"/>
                </a:solidFill>
              </a:rPr>
              <a:t> </a:t>
            </a:r>
            <a:r>
              <a:rPr lang="de-DE" sz="1400" dirty="0" err="1">
                <a:solidFill>
                  <a:srgbClr val="002060"/>
                </a:solidFill>
              </a:rPr>
              <a:t>is</a:t>
            </a:r>
            <a:r>
              <a:rPr lang="de-DE" sz="1400" dirty="0">
                <a:solidFill>
                  <a:srgbClr val="002060"/>
                </a:solidFill>
              </a:rPr>
              <a:t> </a:t>
            </a:r>
            <a:r>
              <a:rPr lang="de-DE" sz="1400" dirty="0" err="1">
                <a:solidFill>
                  <a:srgbClr val="002060"/>
                </a:solidFill>
              </a:rPr>
              <a:t>prompted</a:t>
            </a:r>
            <a:r>
              <a:rPr lang="de-DE" sz="1400" dirty="0">
                <a:solidFill>
                  <a:srgbClr val="002060"/>
                </a:solidFill>
              </a:rPr>
              <a:t> „Do </a:t>
            </a:r>
            <a:r>
              <a:rPr lang="de-DE" sz="1400" dirty="0" err="1">
                <a:solidFill>
                  <a:srgbClr val="002060"/>
                </a:solidFill>
              </a:rPr>
              <a:t>you</a:t>
            </a:r>
            <a:r>
              <a:rPr lang="de-DE" sz="1400" dirty="0">
                <a:solidFill>
                  <a:srgbClr val="002060"/>
                </a:solidFill>
              </a:rPr>
              <a:t> </a:t>
            </a:r>
            <a:r>
              <a:rPr lang="de-DE" sz="1400" dirty="0" err="1">
                <a:solidFill>
                  <a:srgbClr val="002060"/>
                </a:solidFill>
              </a:rPr>
              <a:t>want</a:t>
            </a:r>
            <a:r>
              <a:rPr lang="de-DE" sz="1400" dirty="0">
                <a:solidFill>
                  <a:srgbClr val="002060"/>
                </a:solidFill>
              </a:rPr>
              <a:t> </a:t>
            </a:r>
            <a:r>
              <a:rPr lang="de-DE" sz="1400" dirty="0" err="1">
                <a:solidFill>
                  <a:srgbClr val="002060"/>
                </a:solidFill>
              </a:rPr>
              <a:t>to</a:t>
            </a:r>
            <a:r>
              <a:rPr lang="de-DE" sz="1400" dirty="0">
                <a:solidFill>
                  <a:srgbClr val="002060"/>
                </a:solidFill>
              </a:rPr>
              <a:t> open </a:t>
            </a:r>
            <a:r>
              <a:rPr lang="de-DE" sz="1400" dirty="0" err="1">
                <a:solidFill>
                  <a:srgbClr val="002060"/>
                </a:solidFill>
              </a:rPr>
              <a:t>the</a:t>
            </a:r>
            <a:r>
              <a:rPr lang="de-DE" sz="1400" dirty="0">
                <a:solidFill>
                  <a:srgbClr val="002060"/>
                </a:solidFill>
              </a:rPr>
              <a:t> </a:t>
            </a:r>
            <a:r>
              <a:rPr lang="de-DE" sz="1400" dirty="0" err="1">
                <a:solidFill>
                  <a:srgbClr val="002060"/>
                </a:solidFill>
              </a:rPr>
              <a:t>standard</a:t>
            </a:r>
            <a:r>
              <a:rPr lang="de-DE" sz="1400" dirty="0">
                <a:solidFill>
                  <a:srgbClr val="002060"/>
                </a:solidFill>
              </a:rPr>
              <a:t> </a:t>
            </a:r>
            <a:r>
              <a:rPr lang="de-DE" sz="1400" dirty="0" err="1">
                <a:solidFill>
                  <a:srgbClr val="002060"/>
                </a:solidFill>
              </a:rPr>
              <a:t>currency</a:t>
            </a:r>
            <a:r>
              <a:rPr lang="de-DE" sz="1400" dirty="0">
                <a:solidFill>
                  <a:srgbClr val="002060"/>
                </a:solidFill>
              </a:rPr>
              <a:t> </a:t>
            </a:r>
            <a:r>
              <a:rPr lang="de-DE" sz="1400" dirty="0" err="1">
                <a:solidFill>
                  <a:srgbClr val="002060"/>
                </a:solidFill>
              </a:rPr>
              <a:t>list</a:t>
            </a:r>
            <a:r>
              <a:rPr lang="de-DE" sz="1400" dirty="0">
                <a:solidFill>
                  <a:srgbClr val="002060"/>
                </a:solidFill>
              </a:rPr>
              <a:t>“ </a:t>
            </a:r>
            <a:r>
              <a:rPr lang="de-DE" sz="1400" dirty="0" err="1">
                <a:solidFill>
                  <a:srgbClr val="002060"/>
                </a:solidFill>
              </a:rPr>
              <a:t>when</a:t>
            </a:r>
            <a:r>
              <a:rPr lang="de-DE" sz="1400" dirty="0">
                <a:solidFill>
                  <a:srgbClr val="002060"/>
                </a:solidFill>
              </a:rPr>
              <a:t> he </a:t>
            </a:r>
            <a:r>
              <a:rPr lang="de-DE" sz="1400" dirty="0" err="1">
                <a:solidFill>
                  <a:srgbClr val="002060"/>
                </a:solidFill>
              </a:rPr>
              <a:t>hits</a:t>
            </a:r>
            <a:r>
              <a:rPr lang="de-DE" sz="1400" dirty="0">
                <a:solidFill>
                  <a:srgbClr val="002060"/>
                </a:solidFill>
              </a:rPr>
              <a:t> </a:t>
            </a:r>
            <a:r>
              <a:rPr lang="de-DE" sz="1400" dirty="0" err="1">
                <a:solidFill>
                  <a:srgbClr val="002060"/>
                </a:solidFill>
              </a:rPr>
              <a:t>the</a:t>
            </a:r>
            <a:r>
              <a:rPr lang="de-DE" sz="1400" dirty="0">
                <a:solidFill>
                  <a:srgbClr val="002060"/>
                </a:solidFill>
              </a:rPr>
              <a:t> „Show </a:t>
            </a:r>
            <a:r>
              <a:rPr lang="de-DE" sz="1400" dirty="0" err="1">
                <a:solidFill>
                  <a:srgbClr val="002060"/>
                </a:solidFill>
              </a:rPr>
              <a:t>extended</a:t>
            </a:r>
            <a:r>
              <a:rPr lang="de-DE" sz="1400" dirty="0">
                <a:solidFill>
                  <a:srgbClr val="002060"/>
                </a:solidFill>
              </a:rPr>
              <a:t> List“ </a:t>
            </a:r>
            <a:r>
              <a:rPr lang="de-DE" sz="1400" dirty="0" err="1">
                <a:solidFill>
                  <a:srgbClr val="002060"/>
                </a:solidFill>
              </a:rPr>
              <a:t>button</a:t>
            </a:r>
            <a:r>
              <a:rPr lang="de-DE" sz="1400" dirty="0">
                <a:solidFill>
                  <a:srgbClr val="002060"/>
                </a:solidFill>
              </a:rPr>
              <a:t>.</a:t>
            </a:r>
            <a:r>
              <a:rPr lang="de-DE" dirty="0">
                <a:solidFill>
                  <a:srgbClr val="002060"/>
                </a:solidFill>
              </a:rPr>
              <a:t> </a:t>
            </a:r>
            <a:endParaRPr lang="en-GB"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59999" y="1901072"/>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Open (</a:t>
            </a:r>
            <a:r>
              <a:rPr lang="de-DE" sz="1400" dirty="0" err="1">
                <a:solidFill>
                  <a:srgbClr val="002060"/>
                </a:solidFill>
              </a:rPr>
              <a:t>My</a:t>
            </a:r>
            <a:r>
              <a:rPr lang="de-DE" sz="1400" dirty="0">
                <a:solidFill>
                  <a:srgbClr val="002060"/>
                </a:solidFill>
              </a:rPr>
              <a:t> </a:t>
            </a:r>
            <a:r>
              <a:rPr lang="de-DE" sz="1400" dirty="0" err="1">
                <a:solidFill>
                  <a:srgbClr val="002060"/>
                </a:solidFill>
              </a:rPr>
              <a:t>first</a:t>
            </a:r>
            <a:r>
              <a:rPr lang="de-DE" sz="1400" dirty="0">
                <a:solidFill>
                  <a:srgbClr val="002060"/>
                </a:solidFill>
              </a:rPr>
              <a:t>) AL Project</a:t>
            </a:r>
            <a:endParaRPr lang="en-GB" sz="1400" dirty="0">
              <a:solidFill>
                <a:srgbClr val="002060"/>
              </a:solidFill>
            </a:endParaRPr>
          </a:p>
        </p:txBody>
      </p:sp>
      <p:sp>
        <p:nvSpPr>
          <p:cNvPr id="31" name="Rechteck 30">
            <a:extLst>
              <a:ext uri="{FF2B5EF4-FFF2-40B4-BE49-F238E27FC236}">
                <a16:creationId xmlns:a16="http://schemas.microsoft.com/office/drawing/2014/main" id="{D6401B4D-5D4B-4D99-B3CA-E1B297F51122}"/>
              </a:ext>
            </a:extLst>
          </p:cNvPr>
          <p:cNvSpPr/>
          <p:nvPr/>
        </p:nvSpPr>
        <p:spPr>
          <a:xfrm>
            <a:off x="359999" y="5973905"/>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002060"/>
                </a:solidFill>
              </a:rPr>
              <a:t>Run and Test </a:t>
            </a:r>
            <a:r>
              <a:rPr lang="de-DE" sz="1400" dirty="0" err="1">
                <a:solidFill>
                  <a:srgbClr val="002060"/>
                </a:solidFill>
              </a:rPr>
              <a:t>the</a:t>
            </a:r>
            <a:r>
              <a:rPr lang="de-DE" sz="1400" dirty="0">
                <a:solidFill>
                  <a:srgbClr val="002060"/>
                </a:solidFill>
              </a:rPr>
              <a:t> Project</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2"/>
            <a:endCxn id="9" idx="0"/>
          </p:cNvCxnSpPr>
          <p:nvPr/>
        </p:nvCxnSpPr>
        <p:spPr>
          <a:xfrm>
            <a:off x="2027653" y="2266197"/>
            <a:ext cx="0" cy="23784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a:extLst>
              <a:ext uri="{FF2B5EF4-FFF2-40B4-BE49-F238E27FC236}">
                <a16:creationId xmlns:a16="http://schemas.microsoft.com/office/drawing/2014/main" id="{771B51F3-76CB-40EA-9ACA-27632D1E2160}"/>
              </a:ext>
            </a:extLst>
          </p:cNvPr>
          <p:cNvCxnSpPr>
            <a:cxnSpLocks/>
            <a:stCxn id="9" idx="2"/>
            <a:endCxn id="31" idx="0"/>
          </p:cNvCxnSpPr>
          <p:nvPr/>
        </p:nvCxnSpPr>
        <p:spPr>
          <a:xfrm>
            <a:off x="2027653" y="2869164"/>
            <a:ext cx="0" cy="3104741"/>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7" name="Rechteck 26">
            <a:extLst>
              <a:ext uri="{FF2B5EF4-FFF2-40B4-BE49-F238E27FC236}">
                <a16:creationId xmlns:a16="http://schemas.microsoft.com/office/drawing/2014/main" id="{EE09B8EE-1850-43F8-BAC9-DEB6F34BE18D}"/>
              </a:ext>
            </a:extLst>
          </p:cNvPr>
          <p:cNvSpPr/>
          <p:nvPr/>
        </p:nvSpPr>
        <p:spPr>
          <a:xfrm>
            <a:off x="4646954" y="2113368"/>
            <a:ext cx="3452013" cy="44137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Page: </a:t>
            </a:r>
            <a:r>
              <a:rPr lang="de-DE" sz="1200" dirty="0" err="1">
                <a:solidFill>
                  <a:srgbClr val="04276E"/>
                </a:solidFill>
              </a:rPr>
              <a:t>OnAction</a:t>
            </a:r>
            <a:r>
              <a:rPr lang="de-DE" sz="1200" dirty="0">
                <a:solidFill>
                  <a:srgbClr val="04276E"/>
                </a:solidFill>
              </a:rPr>
              <a:t> Trigger</a:t>
            </a:r>
          </a:p>
          <a:p>
            <a:r>
              <a:rPr lang="de-DE" sz="1200" dirty="0">
                <a:solidFill>
                  <a:srgbClr val="04276E"/>
                </a:solidFill>
              </a:rPr>
              <a:t>	</a:t>
            </a:r>
            <a:r>
              <a:rPr lang="de-DE" sz="1200" i="1" dirty="0" err="1">
                <a:solidFill>
                  <a:srgbClr val="04276E"/>
                </a:solidFill>
              </a:rPr>
              <a:t>calls</a:t>
            </a:r>
            <a:r>
              <a:rPr lang="de-DE" sz="1200" i="1" dirty="0">
                <a:solidFill>
                  <a:srgbClr val="04276E"/>
                </a:solidFill>
              </a:rPr>
              <a:t> </a:t>
            </a:r>
            <a:r>
              <a:rPr lang="de-DE" sz="1200" i="1" dirty="0" err="1">
                <a:solidFill>
                  <a:srgbClr val="04276E"/>
                </a:solidFill>
              </a:rPr>
              <a:t>Object</a:t>
            </a:r>
            <a:r>
              <a:rPr lang="de-DE" sz="1200" i="1" dirty="0">
                <a:solidFill>
                  <a:srgbClr val="04276E"/>
                </a:solidFill>
              </a:rPr>
              <a:t> CU</a:t>
            </a:r>
          </a:p>
        </p:txBody>
      </p:sp>
      <p:sp>
        <p:nvSpPr>
          <p:cNvPr id="28" name="Rechteck 27">
            <a:extLst>
              <a:ext uri="{FF2B5EF4-FFF2-40B4-BE49-F238E27FC236}">
                <a16:creationId xmlns:a16="http://schemas.microsoft.com/office/drawing/2014/main" id="{86CF19BC-D5D6-4647-88F8-A499F1A77903}"/>
              </a:ext>
            </a:extLst>
          </p:cNvPr>
          <p:cNvSpPr/>
          <p:nvPr/>
        </p:nvSpPr>
        <p:spPr>
          <a:xfrm>
            <a:off x="4646954" y="2754417"/>
            <a:ext cx="3452016" cy="80849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ObjectCU</a:t>
            </a:r>
            <a:r>
              <a:rPr lang="de-DE" sz="1200" dirty="0">
                <a:solidFill>
                  <a:srgbClr val="04276E"/>
                </a:solidFill>
              </a:rPr>
              <a:t>(Page): </a:t>
            </a:r>
          </a:p>
          <a:p>
            <a:r>
              <a:rPr lang="de-DE" sz="1200" dirty="0">
                <a:solidFill>
                  <a:srgbClr val="04276E"/>
                </a:solidFill>
              </a:rPr>
              <a:t>- </a:t>
            </a:r>
            <a:r>
              <a:rPr lang="de-DE" sz="1200" dirty="0" err="1">
                <a:solidFill>
                  <a:srgbClr val="04276E"/>
                </a:solidFill>
              </a:rPr>
              <a:t>HandleOnActionShowExtendedListTrigger</a:t>
            </a:r>
            <a:r>
              <a:rPr lang="de-DE" sz="1200" dirty="0">
                <a:solidFill>
                  <a:srgbClr val="04276E"/>
                </a:solidFill>
              </a:rPr>
              <a:t> </a:t>
            </a:r>
            <a:r>
              <a:rPr lang="de-DE" sz="1200" dirty="0" err="1">
                <a:solidFill>
                  <a:srgbClr val="04276E"/>
                </a:solidFill>
              </a:rPr>
              <a:t>calls</a:t>
            </a:r>
            <a:r>
              <a:rPr lang="de-DE" sz="1200" dirty="0">
                <a:solidFill>
                  <a:srgbClr val="04276E"/>
                </a:solidFill>
              </a:rPr>
              <a:t> </a:t>
            </a:r>
          </a:p>
          <a:p>
            <a:r>
              <a:rPr lang="de-DE" sz="1200" dirty="0">
                <a:solidFill>
                  <a:srgbClr val="04276E"/>
                </a:solidFill>
              </a:rPr>
              <a:t>- </a:t>
            </a:r>
            <a:r>
              <a:rPr lang="de-DE" sz="1200" dirty="0" err="1">
                <a:solidFill>
                  <a:srgbClr val="04276E"/>
                </a:solidFill>
              </a:rPr>
              <a:t>QueryLaunchExtendedList</a:t>
            </a:r>
            <a:r>
              <a:rPr lang="de-DE" sz="1200" dirty="0">
                <a:solidFill>
                  <a:srgbClr val="04276E"/>
                </a:solidFill>
              </a:rPr>
              <a:t>(…)</a:t>
            </a:r>
          </a:p>
          <a:p>
            <a:r>
              <a:rPr lang="de-DE" sz="1200" dirty="0">
                <a:solidFill>
                  <a:srgbClr val="04276E"/>
                </a:solidFill>
              </a:rPr>
              <a:t>	</a:t>
            </a:r>
            <a:r>
              <a:rPr lang="de-DE" sz="1200" i="1" dirty="0" err="1">
                <a:solidFill>
                  <a:srgbClr val="04276E"/>
                </a:solidFill>
              </a:rPr>
              <a:t>calls</a:t>
            </a:r>
            <a:r>
              <a:rPr lang="de-DE" sz="1200" i="1" dirty="0">
                <a:solidFill>
                  <a:srgbClr val="04276E"/>
                </a:solidFill>
              </a:rPr>
              <a:t> „Agent“</a:t>
            </a:r>
          </a:p>
        </p:txBody>
      </p:sp>
      <p:sp>
        <p:nvSpPr>
          <p:cNvPr id="29" name="Rechteck 28">
            <a:extLst>
              <a:ext uri="{FF2B5EF4-FFF2-40B4-BE49-F238E27FC236}">
                <a16:creationId xmlns:a16="http://schemas.microsoft.com/office/drawing/2014/main" id="{03FDB19F-3E0B-440C-B285-D9FAA8DCF538}"/>
              </a:ext>
            </a:extLst>
          </p:cNvPr>
          <p:cNvSpPr/>
          <p:nvPr/>
        </p:nvSpPr>
        <p:spPr>
          <a:xfrm>
            <a:off x="8420633" y="2125845"/>
            <a:ext cx="3704691" cy="42470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solidFill>
                  <a:srgbClr val="04276E"/>
                </a:solidFill>
              </a:rPr>
              <a:t>Table Currency: </a:t>
            </a:r>
            <a:r>
              <a:rPr lang="de-DE" sz="1200" dirty="0" err="1">
                <a:solidFill>
                  <a:srgbClr val="04276E"/>
                </a:solidFill>
              </a:rPr>
              <a:t>CCOLaunchExtendedList</a:t>
            </a:r>
            <a:r>
              <a:rPr lang="de-DE" sz="1200" dirty="0">
                <a:solidFill>
                  <a:srgbClr val="04276E"/>
                </a:solidFill>
              </a:rPr>
              <a:t>(</a:t>
            </a:r>
            <a:r>
              <a:rPr lang="de-DE" sz="1200" dirty="0" err="1">
                <a:solidFill>
                  <a:srgbClr val="04276E"/>
                </a:solidFill>
              </a:rPr>
              <a:t>HideDialog</a:t>
            </a:r>
            <a:r>
              <a:rPr lang="de-DE" sz="1200" dirty="0">
                <a:solidFill>
                  <a:srgbClr val="04276E"/>
                </a:solidFill>
              </a:rPr>
              <a:t>, …)</a:t>
            </a:r>
          </a:p>
          <a:p>
            <a:r>
              <a:rPr lang="de-DE" sz="1200" dirty="0">
                <a:solidFill>
                  <a:srgbClr val="04276E"/>
                </a:solidFill>
              </a:rPr>
              <a:t>	</a:t>
            </a:r>
            <a:r>
              <a:rPr lang="de-DE" sz="1200" i="1" dirty="0" err="1">
                <a:solidFill>
                  <a:srgbClr val="04276E"/>
                </a:solidFill>
              </a:rPr>
              <a:t>calls</a:t>
            </a:r>
            <a:r>
              <a:rPr lang="de-DE" sz="1200" i="1" dirty="0">
                <a:solidFill>
                  <a:srgbClr val="04276E"/>
                </a:solidFill>
              </a:rPr>
              <a:t> </a:t>
            </a:r>
            <a:r>
              <a:rPr lang="de-DE" sz="1200" i="1" dirty="0" err="1">
                <a:solidFill>
                  <a:srgbClr val="04276E"/>
                </a:solidFill>
              </a:rPr>
              <a:t>Object</a:t>
            </a:r>
            <a:r>
              <a:rPr lang="de-DE" sz="1200" i="1" dirty="0">
                <a:solidFill>
                  <a:srgbClr val="04276E"/>
                </a:solidFill>
              </a:rPr>
              <a:t> CU</a:t>
            </a:r>
          </a:p>
        </p:txBody>
      </p:sp>
      <p:sp>
        <p:nvSpPr>
          <p:cNvPr id="30" name="Rechteck 29">
            <a:extLst>
              <a:ext uri="{FF2B5EF4-FFF2-40B4-BE49-F238E27FC236}">
                <a16:creationId xmlns:a16="http://schemas.microsoft.com/office/drawing/2014/main" id="{9294D889-1A3B-44B4-A3F0-FA9D5D5B7DFB}"/>
              </a:ext>
            </a:extLst>
          </p:cNvPr>
          <p:cNvSpPr/>
          <p:nvPr/>
        </p:nvSpPr>
        <p:spPr>
          <a:xfrm>
            <a:off x="8420634" y="2766846"/>
            <a:ext cx="3704690" cy="50514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rgbClr val="04276E"/>
                </a:solidFill>
              </a:rPr>
              <a:t>ObjectCU</a:t>
            </a:r>
            <a:r>
              <a:rPr lang="de-DE" sz="1200" dirty="0">
                <a:solidFill>
                  <a:srgbClr val="04276E"/>
                </a:solidFill>
              </a:rPr>
              <a:t>(Table) : </a:t>
            </a:r>
            <a:r>
              <a:rPr lang="de-DE" sz="1200" dirty="0" err="1">
                <a:solidFill>
                  <a:srgbClr val="04276E"/>
                </a:solidFill>
              </a:rPr>
              <a:t>LaunchExtendedList</a:t>
            </a:r>
            <a:r>
              <a:rPr lang="de-DE" sz="1200" dirty="0">
                <a:solidFill>
                  <a:srgbClr val="04276E"/>
                </a:solidFill>
              </a:rPr>
              <a:t>(</a:t>
            </a:r>
            <a:r>
              <a:rPr lang="de-DE" sz="1200" dirty="0" err="1">
                <a:solidFill>
                  <a:srgbClr val="04276E"/>
                </a:solidFill>
              </a:rPr>
              <a:t>HideDialog</a:t>
            </a:r>
            <a:r>
              <a:rPr lang="de-DE" sz="1200" dirty="0">
                <a:solidFill>
                  <a:srgbClr val="04276E"/>
                </a:solidFill>
              </a:rPr>
              <a:t>, …)</a:t>
            </a:r>
          </a:p>
          <a:p>
            <a:r>
              <a:rPr lang="de-DE" sz="1200" dirty="0">
                <a:solidFill>
                  <a:srgbClr val="04276E"/>
                </a:solidFill>
              </a:rPr>
              <a:t>	</a:t>
            </a:r>
            <a:r>
              <a:rPr lang="de-DE" sz="1200" i="1" dirty="0" err="1">
                <a:solidFill>
                  <a:srgbClr val="04276E"/>
                </a:solidFill>
              </a:rPr>
              <a:t>contains</a:t>
            </a:r>
            <a:r>
              <a:rPr lang="de-DE" sz="1200" i="1" dirty="0">
                <a:solidFill>
                  <a:srgbClr val="04276E"/>
                </a:solidFill>
              </a:rPr>
              <a:t> </a:t>
            </a:r>
            <a:r>
              <a:rPr lang="de-DE" sz="1200" i="1" dirty="0" err="1">
                <a:solidFill>
                  <a:srgbClr val="04276E"/>
                </a:solidFill>
              </a:rPr>
              <a:t>functionality</a:t>
            </a:r>
            <a:endParaRPr lang="de-DE" sz="1200" i="1" dirty="0">
              <a:solidFill>
                <a:srgbClr val="04276E"/>
              </a:solidFill>
            </a:endParaRPr>
          </a:p>
        </p:txBody>
      </p:sp>
      <p:cxnSp>
        <p:nvCxnSpPr>
          <p:cNvPr id="5" name="Verbinder: gewinkelt 4">
            <a:extLst>
              <a:ext uri="{FF2B5EF4-FFF2-40B4-BE49-F238E27FC236}">
                <a16:creationId xmlns:a16="http://schemas.microsoft.com/office/drawing/2014/main" id="{B537FDA0-140A-484D-81B4-48B76A48FA52}"/>
              </a:ext>
            </a:extLst>
          </p:cNvPr>
          <p:cNvCxnSpPr>
            <a:cxnSpLocks/>
            <a:stCxn id="28" idx="3"/>
            <a:endCxn id="29" idx="0"/>
          </p:cNvCxnSpPr>
          <p:nvPr/>
        </p:nvCxnSpPr>
        <p:spPr>
          <a:xfrm flipV="1">
            <a:off x="8098970" y="2125845"/>
            <a:ext cx="2174009" cy="1032818"/>
          </a:xfrm>
          <a:prstGeom prst="bentConnector4">
            <a:avLst>
              <a:gd name="adj1" fmla="val 7398"/>
              <a:gd name="adj2" fmla="val 122134"/>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FD4936FE-7C94-4D1E-9C6F-4D02BD1C9487}"/>
              </a:ext>
            </a:extLst>
          </p:cNvPr>
          <p:cNvCxnSpPr>
            <a:cxnSpLocks/>
            <a:stCxn id="27" idx="2"/>
            <a:endCxn id="28" idx="0"/>
          </p:cNvCxnSpPr>
          <p:nvPr/>
        </p:nvCxnSpPr>
        <p:spPr>
          <a:xfrm>
            <a:off x="6372961" y="2554742"/>
            <a:ext cx="1" cy="19967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4B8B85FA-32FB-4B49-8BAB-A77EB163F756}"/>
              </a:ext>
            </a:extLst>
          </p:cNvPr>
          <p:cNvCxnSpPr>
            <a:cxnSpLocks/>
            <a:stCxn id="29" idx="2"/>
            <a:endCxn id="30" idx="0"/>
          </p:cNvCxnSpPr>
          <p:nvPr/>
        </p:nvCxnSpPr>
        <p:spPr>
          <a:xfrm>
            <a:off x="10272979" y="2550552"/>
            <a:ext cx="0" cy="21629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323A09E5-8A17-4A63-8293-6B4034B64B03}"/>
              </a:ext>
            </a:extLst>
          </p:cNvPr>
          <p:cNvSpPr txBox="1"/>
          <p:nvPr/>
        </p:nvSpPr>
        <p:spPr>
          <a:xfrm>
            <a:off x="8571874" y="3510735"/>
            <a:ext cx="3457998" cy="246221"/>
          </a:xfrm>
          <a:prstGeom prst="rect">
            <a:avLst/>
          </a:prstGeom>
          <a:noFill/>
        </p:spPr>
        <p:txBody>
          <a:bodyPr wrap="none" rtlCol="0">
            <a:spAutoFit/>
          </a:bodyPr>
          <a:lstStyle/>
          <a:p>
            <a:r>
              <a:rPr lang="de-DE" sz="1000" dirty="0" err="1"/>
              <a:t>There</a:t>
            </a:r>
            <a:r>
              <a:rPr lang="de-DE" sz="1000" dirty="0"/>
              <a:t> </a:t>
            </a:r>
            <a:r>
              <a:rPr lang="de-DE" sz="1000" dirty="0" err="1"/>
              <a:t>might</a:t>
            </a:r>
            <a:r>
              <a:rPr lang="de-DE" sz="1000" dirty="0"/>
              <a:t> </a:t>
            </a:r>
            <a:r>
              <a:rPr lang="de-DE" sz="1000" dirty="0" err="1"/>
              <a:t>be</a:t>
            </a:r>
            <a:r>
              <a:rPr lang="de-DE" sz="1000" dirty="0"/>
              <a:t> </a:t>
            </a:r>
            <a:r>
              <a:rPr lang="de-DE" sz="1000" dirty="0" err="1"/>
              <a:t>other</a:t>
            </a:r>
            <a:r>
              <a:rPr lang="de-DE" sz="1000" dirty="0"/>
              <a:t> </a:t>
            </a:r>
            <a:r>
              <a:rPr lang="de-DE" sz="1000" dirty="0" err="1"/>
              <a:t>ways</a:t>
            </a:r>
            <a:r>
              <a:rPr lang="de-DE" sz="1000" dirty="0"/>
              <a:t> </a:t>
            </a:r>
            <a:r>
              <a:rPr lang="de-DE" sz="1000" dirty="0" err="1"/>
              <a:t>of</a:t>
            </a:r>
            <a:r>
              <a:rPr lang="de-DE" sz="1000" dirty="0"/>
              <a:t> </a:t>
            </a:r>
            <a:r>
              <a:rPr lang="de-DE" sz="1000" dirty="0" err="1"/>
              <a:t>carrying</a:t>
            </a:r>
            <a:r>
              <a:rPr lang="de-DE" sz="1000" dirty="0"/>
              <a:t> out </a:t>
            </a:r>
            <a:r>
              <a:rPr lang="de-DE" sz="1000" dirty="0" err="1"/>
              <a:t>this</a:t>
            </a:r>
            <a:r>
              <a:rPr lang="de-DE" sz="1000" dirty="0"/>
              <a:t> </a:t>
            </a:r>
            <a:r>
              <a:rPr lang="de-DE" sz="1000" dirty="0" err="1"/>
              <a:t>implementation</a:t>
            </a:r>
            <a:endParaRPr lang="en-GB" sz="1000" dirty="0"/>
          </a:p>
        </p:txBody>
      </p:sp>
      <p:cxnSp>
        <p:nvCxnSpPr>
          <p:cNvPr id="57" name="Verbinder: gewinkelt 56">
            <a:extLst>
              <a:ext uri="{FF2B5EF4-FFF2-40B4-BE49-F238E27FC236}">
                <a16:creationId xmlns:a16="http://schemas.microsoft.com/office/drawing/2014/main" id="{06806E00-351D-4613-892B-147EDFF9CEAC}"/>
              </a:ext>
            </a:extLst>
          </p:cNvPr>
          <p:cNvCxnSpPr>
            <a:cxnSpLocks/>
            <a:stCxn id="9" idx="3"/>
            <a:endCxn id="50" idx="1"/>
          </p:cNvCxnSpPr>
          <p:nvPr/>
        </p:nvCxnSpPr>
        <p:spPr>
          <a:xfrm>
            <a:off x="3695306" y="2686602"/>
            <a:ext cx="951648" cy="2617246"/>
          </a:xfrm>
          <a:prstGeom prst="bentConnector3">
            <a:avLst>
              <a:gd name="adj1" fmla="val 50000"/>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pic>
        <p:nvPicPr>
          <p:cNvPr id="50" name="Grafik 49">
            <a:extLst>
              <a:ext uri="{FF2B5EF4-FFF2-40B4-BE49-F238E27FC236}">
                <a16:creationId xmlns:a16="http://schemas.microsoft.com/office/drawing/2014/main" id="{797C0016-2E01-4307-BB36-BA41B94AC94F}"/>
              </a:ext>
            </a:extLst>
          </p:cNvPr>
          <p:cNvPicPr>
            <a:picLocks noChangeAspect="1"/>
          </p:cNvPicPr>
          <p:nvPr/>
        </p:nvPicPr>
        <p:blipFill>
          <a:blip r:embed="rId4"/>
          <a:stretch>
            <a:fillRect/>
          </a:stretch>
        </p:blipFill>
        <p:spPr>
          <a:xfrm>
            <a:off x="4646954" y="3761444"/>
            <a:ext cx="3305151" cy="3084808"/>
          </a:xfrm>
          <a:prstGeom prst="rect">
            <a:avLst/>
          </a:prstGeom>
        </p:spPr>
      </p:pic>
      <p:cxnSp>
        <p:nvCxnSpPr>
          <p:cNvPr id="61" name="Verbinder: gewinkelt 60">
            <a:extLst>
              <a:ext uri="{FF2B5EF4-FFF2-40B4-BE49-F238E27FC236}">
                <a16:creationId xmlns:a16="http://schemas.microsoft.com/office/drawing/2014/main" id="{A6191154-4577-4D72-B833-9E48AAD10609}"/>
              </a:ext>
            </a:extLst>
          </p:cNvPr>
          <p:cNvCxnSpPr>
            <a:cxnSpLocks/>
            <a:stCxn id="9" idx="3"/>
            <a:endCxn id="27" idx="0"/>
          </p:cNvCxnSpPr>
          <p:nvPr/>
        </p:nvCxnSpPr>
        <p:spPr>
          <a:xfrm flipV="1">
            <a:off x="3695306" y="2113368"/>
            <a:ext cx="2677655" cy="573234"/>
          </a:xfrm>
          <a:prstGeom prst="bentConnector4">
            <a:avLst>
              <a:gd name="adj1" fmla="val 17770"/>
              <a:gd name="adj2" fmla="val 139879"/>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96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7" grpId="0" animBg="1"/>
      <p:bldP spid="28" grpId="0" animBg="1"/>
      <p:bldP spid="29" grpId="0" animBg="1"/>
      <p:bldP spid="30" grpId="0" animBg="1"/>
      <p:bldP spid="2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19EEE04-21C1-4FB3-BCA4-4081703DA885}"/>
              </a:ext>
            </a:extLst>
          </p:cNvPr>
          <p:cNvSpPr>
            <a:spLocks noGrp="1"/>
          </p:cNvSpPr>
          <p:nvPr>
            <p:ph type="body" sz="quarter" idx="10"/>
          </p:nvPr>
        </p:nvSpPr>
        <p:spPr>
          <a:xfrm>
            <a:off x="359999" y="1416926"/>
            <a:ext cx="11466000" cy="1621476"/>
          </a:xfrm>
        </p:spPr>
        <p:txBody>
          <a:bodyPr/>
          <a:lstStyle/>
          <a:p>
            <a:r>
              <a:rPr lang="de-DE" dirty="0">
                <a:hlinkClick r:id="rId2"/>
              </a:rPr>
              <a:t>https://docs.microsoft.com/en-us/dynamics365/business-central/dev-itpro/developer/devenv-table-object</a:t>
            </a:r>
            <a:endParaRPr lang="de-DE" dirty="0"/>
          </a:p>
          <a:p>
            <a:r>
              <a:rPr lang="de-DE" dirty="0"/>
              <a:t>Snippet „</a:t>
            </a:r>
            <a:r>
              <a:rPr lang="de-DE" dirty="0" err="1"/>
              <a:t>ttable</a:t>
            </a:r>
            <a:r>
              <a:rPr lang="de-DE" dirty="0"/>
              <a:t>“</a:t>
            </a:r>
          </a:p>
          <a:p>
            <a:endParaRPr lang="de-DE" dirty="0"/>
          </a:p>
          <a:p>
            <a:r>
              <a:rPr lang="de-DE" dirty="0" err="1"/>
              <a:t>Naming</a:t>
            </a:r>
            <a:endParaRPr lang="de-DE" dirty="0"/>
          </a:p>
          <a:p>
            <a:endParaRPr lang="de-DE" dirty="0"/>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Tables</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p:txBody>
          <a:bodyPr/>
          <a:lstStyle/>
          <a:p>
            <a:r>
              <a:rPr lang="de-DE"/>
              <a:t> </a:t>
            </a:r>
            <a:fld id="{F0389FF0-EA6C-204E-82DF-16D97CC1B00E}" type="slidenum">
              <a:rPr lang="de-DE" smtClean="0"/>
              <a:pPr/>
              <a:t>94</a:t>
            </a:fld>
            <a:endParaRPr lang="de-DE"/>
          </a:p>
        </p:txBody>
      </p:sp>
      <p:sp>
        <p:nvSpPr>
          <p:cNvPr id="16" name="Textplatzhalter 11">
            <a:extLst>
              <a:ext uri="{FF2B5EF4-FFF2-40B4-BE49-F238E27FC236}">
                <a16:creationId xmlns:a16="http://schemas.microsoft.com/office/drawing/2014/main" id="{5F8B105E-500A-4225-9FDD-D31716DD6571}"/>
              </a:ext>
            </a:extLst>
          </p:cNvPr>
          <p:cNvSpPr txBox="1">
            <a:spLocks/>
          </p:cNvSpPr>
          <p:nvPr/>
        </p:nvSpPr>
        <p:spPr>
          <a:xfrm>
            <a:off x="359999" y="4323354"/>
            <a:ext cx="11466000" cy="1877024"/>
          </a:xfrm>
          <a:prstGeom prst="rect">
            <a:avLst/>
          </a:prstGeom>
          <a:noFill/>
          <a:ln w="12700">
            <a:noFill/>
            <a:miter lim="800000"/>
          </a:ln>
        </p:spPr>
        <p:txBody>
          <a:bodyPr vert="horz" lIns="0" tIns="0" rIns="0" bIns="0" rtlCol="0">
            <a:noAutofit/>
          </a:bodyPr>
          <a:lstStyle>
            <a:lvl1pPr marL="228600" indent="-228600" algn="l" defTabSz="914400" rtl="0" eaLnBrk="1" latinLnBrk="0" hangingPunct="1">
              <a:lnSpc>
                <a:spcPct val="100000"/>
              </a:lnSpc>
              <a:spcBef>
                <a:spcPts val="1000"/>
              </a:spcBef>
              <a:buClr>
                <a:srgbClr val="F5A748"/>
              </a:buClr>
              <a:buSzPct val="100000"/>
              <a:buFontTx/>
              <a:buBlip>
                <a:blip r:embed="rId3"/>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4"/>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de-DE" dirty="0" err="1"/>
              <a:t>Example</a:t>
            </a:r>
            <a:endParaRPr lang="de-DE" dirty="0"/>
          </a:p>
          <a:p>
            <a:pPr marL="914400" lvl="2" indent="0">
              <a:buNone/>
            </a:pPr>
            <a:r>
              <a:rPr lang="de-DE" dirty="0"/>
              <a:t>			</a:t>
            </a:r>
            <a:r>
              <a:rPr lang="de-DE" dirty="0" err="1"/>
              <a:t>Object</a:t>
            </a:r>
            <a:r>
              <a:rPr lang="de-DE" dirty="0"/>
              <a:t> Name		</a:t>
            </a:r>
            <a:r>
              <a:rPr lang="de-DE" dirty="0" err="1"/>
              <a:t>Object</a:t>
            </a:r>
            <a:r>
              <a:rPr lang="de-DE" dirty="0"/>
              <a:t> File			</a:t>
            </a:r>
            <a:r>
              <a:rPr lang="de-DE" dirty="0" err="1"/>
              <a:t>Object</a:t>
            </a:r>
            <a:r>
              <a:rPr lang="de-DE" dirty="0"/>
              <a:t> Folder</a:t>
            </a:r>
          </a:p>
          <a:p>
            <a:pPr lvl="2"/>
            <a:r>
              <a:rPr lang="de-DE" dirty="0"/>
              <a:t>New Table „</a:t>
            </a:r>
            <a:r>
              <a:rPr lang="de-DE" dirty="0" err="1"/>
              <a:t>My</a:t>
            </a:r>
            <a:r>
              <a:rPr lang="de-DE" dirty="0"/>
              <a:t> </a:t>
            </a:r>
            <a:r>
              <a:rPr lang="de-DE" dirty="0" err="1"/>
              <a:t>new</a:t>
            </a:r>
            <a:r>
              <a:rPr lang="de-DE" dirty="0"/>
              <a:t> Table“	„CCO </a:t>
            </a:r>
            <a:r>
              <a:rPr lang="de-DE" dirty="0" err="1"/>
              <a:t>My</a:t>
            </a:r>
            <a:r>
              <a:rPr lang="de-DE" dirty="0"/>
              <a:t> </a:t>
            </a:r>
            <a:r>
              <a:rPr lang="de-DE" dirty="0" err="1"/>
              <a:t>new</a:t>
            </a:r>
            <a:r>
              <a:rPr lang="de-DE" dirty="0"/>
              <a:t> Table“		„TAB.MyNewTable.cc.al“		TAB.MyNewTable.cc</a:t>
            </a:r>
          </a:p>
          <a:p>
            <a:pPr lvl="2"/>
            <a:endParaRPr lang="de-DE" dirty="0"/>
          </a:p>
          <a:p>
            <a:pPr lvl="1"/>
            <a:endParaRPr lang="de-DE" dirty="0"/>
          </a:p>
          <a:p>
            <a:pPr lvl="1"/>
            <a:r>
              <a:rPr lang="de-DE" dirty="0"/>
              <a:t>Note </a:t>
            </a:r>
            <a:r>
              <a:rPr lang="de-DE" dirty="0" err="1"/>
              <a:t>that</a:t>
            </a:r>
            <a:r>
              <a:rPr lang="de-DE" dirty="0"/>
              <a:t> all Table </a:t>
            </a:r>
            <a:r>
              <a:rPr lang="de-DE" dirty="0" err="1"/>
              <a:t>files</a:t>
            </a:r>
            <a:r>
              <a:rPr lang="de-DE" dirty="0"/>
              <a:t> </a:t>
            </a:r>
            <a:r>
              <a:rPr lang="de-DE" dirty="0" err="1"/>
              <a:t>have</a:t>
            </a:r>
            <a:r>
              <a:rPr lang="de-DE" dirty="0"/>
              <a:t> a „.cc“ in </a:t>
            </a:r>
            <a:r>
              <a:rPr lang="de-DE" dirty="0" err="1"/>
              <a:t>their</a:t>
            </a:r>
            <a:r>
              <a:rPr lang="de-DE" dirty="0"/>
              <a:t> </a:t>
            </a:r>
            <a:r>
              <a:rPr lang="de-DE" dirty="0" err="1"/>
              <a:t>names</a:t>
            </a:r>
            <a:r>
              <a:rPr lang="de-DE" dirty="0"/>
              <a:t> …. all </a:t>
            </a:r>
            <a:r>
              <a:rPr lang="de-DE" dirty="0" err="1"/>
              <a:t>of</a:t>
            </a:r>
            <a:r>
              <a:rPr lang="de-DE" dirty="0"/>
              <a:t> </a:t>
            </a:r>
            <a:r>
              <a:rPr lang="de-DE" dirty="0" err="1"/>
              <a:t>them</a:t>
            </a:r>
            <a:r>
              <a:rPr lang="de-DE" dirty="0"/>
              <a:t> </a:t>
            </a:r>
            <a:r>
              <a:rPr lang="de-DE" dirty="0" err="1"/>
              <a:t>are</a:t>
            </a:r>
            <a:r>
              <a:rPr lang="de-DE" dirty="0"/>
              <a:t> </a:t>
            </a:r>
            <a:r>
              <a:rPr lang="de-DE" dirty="0" err="1"/>
              <a:t>new</a:t>
            </a:r>
            <a:r>
              <a:rPr lang="de-DE" dirty="0"/>
              <a:t>, </a:t>
            </a:r>
            <a:r>
              <a:rPr lang="de-DE" dirty="0" err="1"/>
              <a:t>always</a:t>
            </a:r>
            <a:r>
              <a:rPr lang="de-DE" dirty="0"/>
              <a:t>!</a:t>
            </a:r>
          </a:p>
        </p:txBody>
      </p:sp>
      <p:sp>
        <p:nvSpPr>
          <p:cNvPr id="17" name="Rechteck 16">
            <a:extLst>
              <a:ext uri="{FF2B5EF4-FFF2-40B4-BE49-F238E27FC236}">
                <a16:creationId xmlns:a16="http://schemas.microsoft.com/office/drawing/2014/main" id="{BAE65F65-9FBB-4591-8C63-DFFB3B17342D}"/>
              </a:ext>
            </a:extLst>
          </p:cNvPr>
          <p:cNvSpPr/>
          <p:nvPr/>
        </p:nvSpPr>
        <p:spPr>
          <a:xfrm>
            <a:off x="3843579" y="2621328"/>
            <a:ext cx="837555"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TAB</a:t>
            </a:r>
            <a:endParaRPr lang="en-GB" sz="1600" dirty="0"/>
          </a:p>
        </p:txBody>
      </p:sp>
      <p:sp>
        <p:nvSpPr>
          <p:cNvPr id="18" name="Rechteck 17">
            <a:extLst>
              <a:ext uri="{FF2B5EF4-FFF2-40B4-BE49-F238E27FC236}">
                <a16:creationId xmlns:a16="http://schemas.microsoft.com/office/drawing/2014/main" id="{966EDBF6-04A5-4979-A68A-BA7351F07D84}"/>
              </a:ext>
            </a:extLst>
          </p:cNvPr>
          <p:cNvSpPr/>
          <p:nvPr/>
        </p:nvSpPr>
        <p:spPr>
          <a:xfrm>
            <a:off x="5080285" y="2621328"/>
            <a:ext cx="3614979"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&lt;Agent </a:t>
            </a:r>
            <a:r>
              <a:rPr lang="de-DE" sz="1600" dirty="0" err="1"/>
              <a:t>Object</a:t>
            </a:r>
            <a:r>
              <a:rPr lang="de-DE" sz="1600" dirty="0"/>
              <a:t> Name, </a:t>
            </a:r>
            <a:r>
              <a:rPr lang="de-DE" sz="1600" dirty="0" err="1"/>
              <a:t>abbreviated</a:t>
            </a:r>
            <a:r>
              <a:rPr lang="de-DE" sz="1600" dirty="0"/>
              <a:t>&gt;</a:t>
            </a:r>
            <a:endParaRPr lang="en-GB" sz="1600" dirty="0"/>
          </a:p>
        </p:txBody>
      </p:sp>
      <p:sp>
        <p:nvSpPr>
          <p:cNvPr id="20" name="Rechteck 19">
            <a:extLst>
              <a:ext uri="{FF2B5EF4-FFF2-40B4-BE49-F238E27FC236}">
                <a16:creationId xmlns:a16="http://schemas.microsoft.com/office/drawing/2014/main" id="{E8E8F6CC-450E-4A2B-A80A-ACD830AB0EFB}"/>
              </a:ext>
            </a:extLst>
          </p:cNvPr>
          <p:cNvSpPr/>
          <p:nvPr/>
        </p:nvSpPr>
        <p:spPr>
          <a:xfrm>
            <a:off x="8734125" y="2622983"/>
            <a:ext cx="425116"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i="1" dirty="0">
                <a:solidFill>
                  <a:schemeClr val="bg1"/>
                </a:solidFill>
              </a:rPr>
              <a:t>.cc</a:t>
            </a:r>
            <a:endParaRPr lang="en-GB" sz="1600" i="1" dirty="0">
              <a:solidFill>
                <a:schemeClr val="bg1"/>
              </a:solidFill>
            </a:endParaRPr>
          </a:p>
        </p:txBody>
      </p:sp>
      <p:sp>
        <p:nvSpPr>
          <p:cNvPr id="21" name="Rechteck 20">
            <a:extLst>
              <a:ext uri="{FF2B5EF4-FFF2-40B4-BE49-F238E27FC236}">
                <a16:creationId xmlns:a16="http://schemas.microsoft.com/office/drawing/2014/main" id="{D6D98135-3507-4FEB-9B44-D15EF38CBBAC}"/>
              </a:ext>
            </a:extLst>
          </p:cNvPr>
          <p:cNvSpPr/>
          <p:nvPr/>
        </p:nvSpPr>
        <p:spPr>
          <a:xfrm>
            <a:off x="9198102" y="2620984"/>
            <a:ext cx="425116"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.al</a:t>
            </a:r>
            <a:endParaRPr lang="en-GB" sz="1600" dirty="0"/>
          </a:p>
        </p:txBody>
      </p:sp>
      <p:sp>
        <p:nvSpPr>
          <p:cNvPr id="22" name="Rechteck 21">
            <a:extLst>
              <a:ext uri="{FF2B5EF4-FFF2-40B4-BE49-F238E27FC236}">
                <a16:creationId xmlns:a16="http://schemas.microsoft.com/office/drawing/2014/main" id="{F71A7ABE-D2BF-4797-A056-18E7171CA7DD}"/>
              </a:ext>
            </a:extLst>
          </p:cNvPr>
          <p:cNvSpPr/>
          <p:nvPr/>
        </p:nvSpPr>
        <p:spPr>
          <a:xfrm>
            <a:off x="3843579" y="3038748"/>
            <a:ext cx="837555"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CCO</a:t>
            </a:r>
            <a:endParaRPr lang="en-GB" sz="1600" dirty="0"/>
          </a:p>
        </p:txBody>
      </p:sp>
      <p:sp>
        <p:nvSpPr>
          <p:cNvPr id="23" name="Rechteck 22">
            <a:extLst>
              <a:ext uri="{FF2B5EF4-FFF2-40B4-BE49-F238E27FC236}">
                <a16:creationId xmlns:a16="http://schemas.microsoft.com/office/drawing/2014/main" id="{C442AC32-B06F-49D7-BE1B-50CDD4507681}"/>
              </a:ext>
            </a:extLst>
          </p:cNvPr>
          <p:cNvSpPr/>
          <p:nvPr/>
        </p:nvSpPr>
        <p:spPr>
          <a:xfrm>
            <a:off x="4717965" y="3038748"/>
            <a:ext cx="3991212"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&lt;Agent </a:t>
            </a:r>
            <a:r>
              <a:rPr lang="de-DE" sz="1600" dirty="0" err="1"/>
              <a:t>Object</a:t>
            </a:r>
            <a:r>
              <a:rPr lang="de-DE" sz="1600" dirty="0"/>
              <a:t> Name&gt;</a:t>
            </a:r>
            <a:endParaRPr lang="en-GB" sz="1600" dirty="0"/>
          </a:p>
        </p:txBody>
      </p:sp>
      <p:sp>
        <p:nvSpPr>
          <p:cNvPr id="25" name="Rechteck 24">
            <a:extLst>
              <a:ext uri="{FF2B5EF4-FFF2-40B4-BE49-F238E27FC236}">
                <a16:creationId xmlns:a16="http://schemas.microsoft.com/office/drawing/2014/main" id="{22FE6C9E-989F-4768-B982-5B14E15B755E}"/>
              </a:ext>
            </a:extLst>
          </p:cNvPr>
          <p:cNvSpPr/>
          <p:nvPr/>
        </p:nvSpPr>
        <p:spPr>
          <a:xfrm>
            <a:off x="4717964" y="2621328"/>
            <a:ext cx="334553" cy="309859"/>
          </a:xfrm>
          <a:prstGeom prst="rect">
            <a:avLst/>
          </a:prstGeom>
          <a:solidFill>
            <a:srgbClr val="0427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t>.</a:t>
            </a:r>
            <a:endParaRPr lang="en-GB" sz="1600" dirty="0"/>
          </a:p>
        </p:txBody>
      </p:sp>
      <p:sp>
        <p:nvSpPr>
          <p:cNvPr id="27" name="Rechteck 26">
            <a:extLst>
              <a:ext uri="{FF2B5EF4-FFF2-40B4-BE49-F238E27FC236}">
                <a16:creationId xmlns:a16="http://schemas.microsoft.com/office/drawing/2014/main" id="{9803371F-9B9B-4534-9763-6DE709E5F1DB}"/>
              </a:ext>
            </a:extLst>
          </p:cNvPr>
          <p:cNvSpPr/>
          <p:nvPr/>
        </p:nvSpPr>
        <p:spPr>
          <a:xfrm>
            <a:off x="2219550" y="2620983"/>
            <a:ext cx="1459721" cy="309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rgbClr val="04276E"/>
                </a:solidFill>
              </a:rPr>
              <a:t>File </a:t>
            </a:r>
            <a:r>
              <a:rPr lang="de-DE" sz="1600" dirty="0" err="1">
                <a:solidFill>
                  <a:srgbClr val="04276E"/>
                </a:solidFill>
              </a:rPr>
              <a:t>Names</a:t>
            </a:r>
            <a:endParaRPr lang="en-GB" sz="1600" dirty="0">
              <a:solidFill>
                <a:srgbClr val="04276E"/>
              </a:solidFill>
            </a:endParaRPr>
          </a:p>
        </p:txBody>
      </p:sp>
      <p:sp>
        <p:nvSpPr>
          <p:cNvPr id="28" name="Rechteck 27">
            <a:extLst>
              <a:ext uri="{FF2B5EF4-FFF2-40B4-BE49-F238E27FC236}">
                <a16:creationId xmlns:a16="http://schemas.microsoft.com/office/drawing/2014/main" id="{33305801-D7D7-48AF-B661-1D9707B5A93C}"/>
              </a:ext>
            </a:extLst>
          </p:cNvPr>
          <p:cNvSpPr/>
          <p:nvPr/>
        </p:nvSpPr>
        <p:spPr>
          <a:xfrm>
            <a:off x="2219550" y="3038402"/>
            <a:ext cx="1459721" cy="309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err="1">
                <a:solidFill>
                  <a:srgbClr val="04276E"/>
                </a:solidFill>
              </a:rPr>
              <a:t>Object</a:t>
            </a:r>
            <a:r>
              <a:rPr lang="de-DE" sz="1600" dirty="0">
                <a:solidFill>
                  <a:srgbClr val="04276E"/>
                </a:solidFill>
              </a:rPr>
              <a:t> </a:t>
            </a:r>
            <a:r>
              <a:rPr lang="de-DE" sz="1600" dirty="0" err="1">
                <a:solidFill>
                  <a:srgbClr val="04276E"/>
                </a:solidFill>
              </a:rPr>
              <a:t>Names</a:t>
            </a:r>
            <a:endParaRPr lang="en-GB" sz="1600" dirty="0">
              <a:solidFill>
                <a:srgbClr val="04276E"/>
              </a:solidFill>
            </a:endParaRPr>
          </a:p>
        </p:txBody>
      </p:sp>
      <p:sp>
        <p:nvSpPr>
          <p:cNvPr id="29" name="Rechteck 28">
            <a:extLst>
              <a:ext uri="{FF2B5EF4-FFF2-40B4-BE49-F238E27FC236}">
                <a16:creationId xmlns:a16="http://schemas.microsoft.com/office/drawing/2014/main" id="{EF37BE8D-081E-42BC-AD37-CEFA77E17A44}"/>
              </a:ext>
            </a:extLst>
          </p:cNvPr>
          <p:cNvSpPr/>
          <p:nvPr/>
        </p:nvSpPr>
        <p:spPr>
          <a:xfrm>
            <a:off x="5393477" y="3484641"/>
            <a:ext cx="5910594" cy="61101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err="1">
                <a:solidFill>
                  <a:schemeClr val="accent6">
                    <a:lumMod val="40000"/>
                    <a:lumOff val="60000"/>
                  </a:schemeClr>
                </a:solidFill>
              </a:rPr>
              <a:t>means</a:t>
            </a:r>
            <a:r>
              <a:rPr lang="de-DE" sz="1200" dirty="0">
                <a:solidFill>
                  <a:schemeClr val="accent6">
                    <a:lumMod val="40000"/>
                    <a:lumOff val="60000"/>
                  </a:schemeClr>
                </a:solidFill>
              </a:rPr>
              <a:t> </a:t>
            </a:r>
            <a:r>
              <a:rPr lang="de-DE" sz="1200" dirty="0" err="1">
                <a:solidFill>
                  <a:schemeClr val="accent6">
                    <a:lumMod val="40000"/>
                    <a:lumOff val="60000"/>
                  </a:schemeClr>
                </a:solidFill>
              </a:rPr>
              <a:t>without</a:t>
            </a:r>
            <a:r>
              <a:rPr lang="de-DE" sz="1200" dirty="0">
                <a:solidFill>
                  <a:schemeClr val="accent6">
                    <a:lumMod val="40000"/>
                    <a:lumOff val="60000"/>
                  </a:schemeClr>
                </a:solidFill>
              </a:rPr>
              <a:t> </a:t>
            </a:r>
            <a:r>
              <a:rPr lang="de-DE" sz="1200" dirty="0" err="1">
                <a:solidFill>
                  <a:schemeClr val="accent6">
                    <a:lumMod val="40000"/>
                    <a:lumOff val="60000"/>
                  </a:schemeClr>
                </a:solidFill>
              </a:rPr>
              <a:t>spaces</a:t>
            </a:r>
            <a:r>
              <a:rPr lang="de-DE" sz="1200" dirty="0">
                <a:solidFill>
                  <a:schemeClr val="accent6">
                    <a:lumMod val="40000"/>
                    <a:lumOff val="60000"/>
                  </a:schemeClr>
                </a:solidFill>
              </a:rPr>
              <a:t> …,</a:t>
            </a:r>
          </a:p>
          <a:p>
            <a:r>
              <a:rPr lang="de-DE" sz="1200" dirty="0" err="1">
                <a:solidFill>
                  <a:schemeClr val="accent6">
                    <a:lumMod val="40000"/>
                    <a:lumOff val="60000"/>
                  </a:schemeClr>
                </a:solidFill>
              </a:rPr>
              <a:t>as</a:t>
            </a:r>
            <a:r>
              <a:rPr lang="de-DE" sz="1200" dirty="0">
                <a:solidFill>
                  <a:schemeClr val="accent6">
                    <a:lumMod val="40000"/>
                    <a:lumOff val="60000"/>
                  </a:schemeClr>
                </a:solidFill>
              </a:rPr>
              <a:t> </a:t>
            </a:r>
            <a:r>
              <a:rPr lang="de-DE" sz="1200" dirty="0" err="1">
                <a:solidFill>
                  <a:schemeClr val="accent6">
                    <a:lumMod val="40000"/>
                    <a:lumOff val="60000"/>
                  </a:schemeClr>
                </a:solidFill>
              </a:rPr>
              <a:t>suggested</a:t>
            </a:r>
            <a:r>
              <a:rPr lang="de-DE" sz="1200" dirty="0">
                <a:solidFill>
                  <a:schemeClr val="accent6">
                    <a:lumMod val="40000"/>
                    <a:lumOff val="60000"/>
                  </a:schemeClr>
                </a:solidFill>
              </a:rPr>
              <a:t> </a:t>
            </a:r>
            <a:r>
              <a:rPr lang="de-DE" sz="1200" dirty="0" err="1">
                <a:solidFill>
                  <a:schemeClr val="accent6">
                    <a:lumMod val="40000"/>
                    <a:lumOff val="60000"/>
                  </a:schemeClr>
                </a:solidFill>
              </a:rPr>
              <a:t>as</a:t>
            </a:r>
            <a:r>
              <a:rPr lang="de-DE" sz="1200" dirty="0">
                <a:solidFill>
                  <a:schemeClr val="accent6">
                    <a:lumMod val="40000"/>
                    <a:lumOff val="60000"/>
                  </a:schemeClr>
                </a:solidFill>
              </a:rPr>
              <a:t> Variable Name </a:t>
            </a:r>
            <a:r>
              <a:rPr lang="de-DE" sz="1200" dirty="0" err="1">
                <a:solidFill>
                  <a:schemeClr val="accent6">
                    <a:lumMod val="40000"/>
                    <a:lumOff val="60000"/>
                  </a:schemeClr>
                </a:solidFill>
              </a:rPr>
              <a:t>by</a:t>
            </a:r>
            <a:r>
              <a:rPr lang="de-DE" sz="1200" dirty="0">
                <a:solidFill>
                  <a:schemeClr val="accent6">
                    <a:lumMod val="40000"/>
                    <a:lumOff val="60000"/>
                  </a:schemeClr>
                </a:solidFill>
              </a:rPr>
              <a:t> </a:t>
            </a:r>
            <a:r>
              <a:rPr lang="de-DE" sz="1200" dirty="0" err="1">
                <a:solidFill>
                  <a:schemeClr val="accent6">
                    <a:lumMod val="40000"/>
                    <a:lumOff val="60000"/>
                  </a:schemeClr>
                </a:solidFill>
              </a:rPr>
              <a:t>the</a:t>
            </a:r>
            <a:r>
              <a:rPr lang="de-DE" sz="1200" dirty="0">
                <a:solidFill>
                  <a:schemeClr val="accent6">
                    <a:lumMod val="40000"/>
                    <a:lumOff val="60000"/>
                  </a:schemeClr>
                </a:solidFill>
              </a:rPr>
              <a:t> </a:t>
            </a:r>
            <a:r>
              <a:rPr lang="de-DE" sz="1200" dirty="0" err="1">
                <a:solidFill>
                  <a:schemeClr val="accent6">
                    <a:lumMod val="40000"/>
                    <a:lumOff val="60000"/>
                  </a:schemeClr>
                </a:solidFill>
              </a:rPr>
              <a:t>Object</a:t>
            </a:r>
            <a:r>
              <a:rPr lang="de-DE" sz="1200" dirty="0">
                <a:solidFill>
                  <a:schemeClr val="accent6">
                    <a:lumMod val="40000"/>
                    <a:lumOff val="60000"/>
                  </a:schemeClr>
                </a:solidFill>
              </a:rPr>
              <a:t> Designer</a:t>
            </a:r>
          </a:p>
          <a:p>
            <a:r>
              <a:rPr lang="de-DE" sz="1200" dirty="0">
                <a:solidFill>
                  <a:schemeClr val="accent6">
                    <a:lumMod val="40000"/>
                    <a:lumOff val="60000"/>
                  </a:schemeClr>
                </a:solidFill>
              </a:rPr>
              <a:t>„</a:t>
            </a:r>
            <a:r>
              <a:rPr lang="de-DE" sz="1200" dirty="0" err="1">
                <a:solidFill>
                  <a:schemeClr val="accent6">
                    <a:lumMod val="40000"/>
                    <a:lumOff val="60000"/>
                  </a:schemeClr>
                </a:solidFill>
              </a:rPr>
              <a:t>Purchase</a:t>
            </a:r>
            <a:r>
              <a:rPr lang="de-DE" sz="1200" dirty="0">
                <a:solidFill>
                  <a:schemeClr val="accent6">
                    <a:lumMod val="40000"/>
                    <a:lumOff val="60000"/>
                  </a:schemeClr>
                </a:solidFill>
              </a:rPr>
              <a:t> Header </a:t>
            </a:r>
            <a:r>
              <a:rPr lang="de-DE" sz="1200" dirty="0">
                <a:solidFill>
                  <a:schemeClr val="accent6">
                    <a:lumMod val="40000"/>
                    <a:lumOff val="60000"/>
                  </a:schemeClr>
                </a:solidFill>
                <a:sym typeface="Wingdings" panose="05000000000000000000" pitchFamily="2" charset="2"/>
              </a:rPr>
              <a:t> </a:t>
            </a:r>
            <a:r>
              <a:rPr lang="de-DE" sz="1200" dirty="0" err="1">
                <a:solidFill>
                  <a:schemeClr val="accent6">
                    <a:lumMod val="40000"/>
                    <a:lumOff val="60000"/>
                  </a:schemeClr>
                </a:solidFill>
                <a:sym typeface="Wingdings" panose="05000000000000000000" pitchFamily="2" charset="2"/>
              </a:rPr>
              <a:t>PurchaseHeader</a:t>
            </a:r>
            <a:r>
              <a:rPr lang="de-DE" sz="1200" dirty="0">
                <a:solidFill>
                  <a:schemeClr val="accent6">
                    <a:lumMod val="40000"/>
                    <a:lumOff val="60000"/>
                  </a:schemeClr>
                </a:solidFill>
                <a:sym typeface="Wingdings" panose="05000000000000000000" pitchFamily="2" charset="2"/>
              </a:rPr>
              <a:t>“</a:t>
            </a:r>
            <a:endParaRPr lang="en-GB" sz="1200" dirty="0">
              <a:solidFill>
                <a:schemeClr val="accent6">
                  <a:lumMod val="40000"/>
                  <a:lumOff val="60000"/>
                </a:schemeClr>
              </a:solidFill>
            </a:endParaRPr>
          </a:p>
        </p:txBody>
      </p:sp>
      <p:sp>
        <p:nvSpPr>
          <p:cNvPr id="30" name="Rechteck 29">
            <a:extLst>
              <a:ext uri="{FF2B5EF4-FFF2-40B4-BE49-F238E27FC236}">
                <a16:creationId xmlns:a16="http://schemas.microsoft.com/office/drawing/2014/main" id="{3557078A-6C7A-443E-AA64-E99EDC857922}"/>
              </a:ext>
            </a:extLst>
          </p:cNvPr>
          <p:cNvSpPr/>
          <p:nvPr/>
        </p:nvSpPr>
        <p:spPr>
          <a:xfrm>
            <a:off x="3843579" y="3484641"/>
            <a:ext cx="1447676" cy="611019"/>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accent6">
                    <a:lumMod val="40000"/>
                    <a:lumOff val="60000"/>
                  </a:schemeClr>
                </a:solidFill>
              </a:rPr>
              <a:t>„</a:t>
            </a:r>
            <a:r>
              <a:rPr lang="de-DE" sz="1200" dirty="0" err="1">
                <a:solidFill>
                  <a:schemeClr val="accent6">
                    <a:lumMod val="40000"/>
                    <a:lumOff val="60000"/>
                  </a:schemeClr>
                </a:solidFill>
              </a:rPr>
              <a:t>abbreviated</a:t>
            </a:r>
            <a:r>
              <a:rPr lang="de-DE" sz="1200" dirty="0">
                <a:solidFill>
                  <a:schemeClr val="accent6">
                    <a:lumMod val="40000"/>
                    <a:lumOff val="60000"/>
                  </a:schemeClr>
                </a:solidFill>
              </a:rPr>
              <a:t>“</a:t>
            </a:r>
            <a:endParaRPr lang="en-GB" sz="1200" dirty="0">
              <a:solidFill>
                <a:schemeClr val="accent6">
                  <a:lumMod val="40000"/>
                  <a:lumOff val="60000"/>
                </a:schemeClr>
              </a:solidFill>
            </a:endParaRPr>
          </a:p>
        </p:txBody>
      </p:sp>
    </p:spTree>
    <p:extLst>
      <p:ext uri="{BB962C8B-B14F-4D97-AF65-F5344CB8AC3E}">
        <p14:creationId xmlns:p14="http://schemas.microsoft.com/office/powerpoint/2010/main" val="236416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7" grpId="0" animBg="1"/>
      <p:bldP spid="18" grpId="0" animBg="1"/>
      <p:bldP spid="20" grpId="0" animBg="1"/>
      <p:bldP spid="21" grpId="0" animBg="1"/>
      <p:bldP spid="22" grpId="0" animBg="1"/>
      <p:bldP spid="23" grpId="0" animBg="1"/>
      <p:bldP spid="25" grpId="0" animBg="1"/>
      <p:bldP spid="27" grpId="0" animBg="1"/>
      <p:bldP spid="28" grpId="0" animBg="1"/>
      <p:bldP spid="29" grpId="0" animBg="1"/>
      <p:bldP spid="3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19EEE04-21C1-4FB3-BCA4-4081703DA885}"/>
              </a:ext>
            </a:extLst>
          </p:cNvPr>
          <p:cNvSpPr>
            <a:spLocks noGrp="1"/>
          </p:cNvSpPr>
          <p:nvPr>
            <p:ph type="body" sz="quarter" idx="10"/>
          </p:nvPr>
        </p:nvSpPr>
        <p:spPr>
          <a:xfrm>
            <a:off x="359999" y="1275409"/>
            <a:ext cx="5104630" cy="3668066"/>
          </a:xfrm>
        </p:spPr>
        <p:txBody>
          <a:bodyPr/>
          <a:lstStyle/>
          <a:p>
            <a:r>
              <a:rPr lang="de-DE" dirty="0" err="1"/>
              <a:t>Structure</a:t>
            </a:r>
            <a:endParaRPr lang="de-DE" dirty="0"/>
          </a:p>
          <a:p>
            <a:pPr marL="457200" lvl="1" indent="0">
              <a:buNone/>
            </a:pPr>
            <a:r>
              <a:rPr lang="de-DE" i="1" dirty="0"/>
              <a:t>Table &lt;ID&gt; "&lt;Name&gt;"</a:t>
            </a:r>
            <a:endParaRPr lang="de-DE" dirty="0"/>
          </a:p>
          <a:p>
            <a:pPr marL="457200" lvl="1" indent="0">
              <a:buNone/>
            </a:pPr>
            <a:r>
              <a:rPr lang="de-DE" i="1" dirty="0"/>
              <a:t>{</a:t>
            </a:r>
            <a:endParaRPr lang="de-DE"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r>
              <a:rPr lang="de-DE" i="1" dirty="0"/>
              <a:t>}</a:t>
            </a:r>
            <a:endParaRPr lang="de-DE" dirty="0"/>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Tables</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a:t> </a:t>
            </a:r>
            <a:fld id="{F0389FF0-EA6C-204E-82DF-16D97CC1B00E}" type="slidenum">
              <a:rPr lang="de-DE" smtClean="0"/>
              <a:pPr/>
              <a:t>95</a:t>
            </a:fld>
            <a:endParaRPr lang="de-DE"/>
          </a:p>
        </p:txBody>
      </p:sp>
      <p:sp>
        <p:nvSpPr>
          <p:cNvPr id="20" name="Rechteck 19">
            <a:extLst>
              <a:ext uri="{FF2B5EF4-FFF2-40B4-BE49-F238E27FC236}">
                <a16:creationId xmlns:a16="http://schemas.microsoft.com/office/drawing/2014/main" id="{6E25C2D9-6542-4F03-9526-625986E70F04}"/>
              </a:ext>
            </a:extLst>
          </p:cNvPr>
          <p:cNvSpPr/>
          <p:nvPr/>
        </p:nvSpPr>
        <p:spPr>
          <a:xfrm>
            <a:off x="1186542" y="2192449"/>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[Properties]</a:t>
            </a:r>
            <a:endParaRPr lang="en-GB" sz="1600" dirty="0">
              <a:solidFill>
                <a:schemeClr val="accent5">
                  <a:lumMod val="60000"/>
                  <a:lumOff val="40000"/>
                </a:schemeClr>
              </a:solidFill>
            </a:endParaRPr>
          </a:p>
        </p:txBody>
      </p:sp>
      <p:sp>
        <p:nvSpPr>
          <p:cNvPr id="21" name="Rechteck 20">
            <a:extLst>
              <a:ext uri="{FF2B5EF4-FFF2-40B4-BE49-F238E27FC236}">
                <a16:creationId xmlns:a16="http://schemas.microsoft.com/office/drawing/2014/main" id="{E2E1E5C5-46FE-4405-80D2-4BE7CC8D541D}"/>
              </a:ext>
            </a:extLst>
          </p:cNvPr>
          <p:cNvSpPr/>
          <p:nvPr/>
        </p:nvSpPr>
        <p:spPr>
          <a:xfrm>
            <a:off x="1186542" y="3456689"/>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[Variables]</a:t>
            </a:r>
            <a:endParaRPr lang="en-GB" sz="1600" dirty="0">
              <a:solidFill>
                <a:schemeClr val="accent5">
                  <a:lumMod val="60000"/>
                  <a:lumOff val="40000"/>
                </a:schemeClr>
              </a:solidFill>
            </a:endParaRPr>
          </a:p>
        </p:txBody>
      </p:sp>
      <p:sp>
        <p:nvSpPr>
          <p:cNvPr id="22" name="Rechteck 21">
            <a:extLst>
              <a:ext uri="{FF2B5EF4-FFF2-40B4-BE49-F238E27FC236}">
                <a16:creationId xmlns:a16="http://schemas.microsoft.com/office/drawing/2014/main" id="{4C362058-0844-4EC1-90CB-1718A7A261E1}"/>
              </a:ext>
            </a:extLst>
          </p:cNvPr>
          <p:cNvSpPr/>
          <p:nvPr/>
        </p:nvSpPr>
        <p:spPr>
          <a:xfrm>
            <a:off x="1186542" y="3772749"/>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[Triggers]</a:t>
            </a:r>
            <a:endParaRPr lang="en-GB" sz="1600" dirty="0">
              <a:solidFill>
                <a:schemeClr val="accent5">
                  <a:lumMod val="60000"/>
                  <a:lumOff val="40000"/>
                </a:schemeClr>
              </a:solidFill>
            </a:endParaRPr>
          </a:p>
        </p:txBody>
      </p:sp>
      <p:sp>
        <p:nvSpPr>
          <p:cNvPr id="23" name="Rechteck 22">
            <a:extLst>
              <a:ext uri="{FF2B5EF4-FFF2-40B4-BE49-F238E27FC236}">
                <a16:creationId xmlns:a16="http://schemas.microsoft.com/office/drawing/2014/main" id="{A06F8D84-0ED7-4DC1-8AF1-4DEA904DE79C}"/>
              </a:ext>
            </a:extLst>
          </p:cNvPr>
          <p:cNvSpPr/>
          <p:nvPr/>
        </p:nvSpPr>
        <p:spPr>
          <a:xfrm>
            <a:off x="1186542" y="4088808"/>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a:t>
            </a:r>
            <a:r>
              <a:rPr lang="de-DE" sz="1600" i="1" dirty="0" err="1">
                <a:solidFill>
                  <a:schemeClr val="accent5">
                    <a:lumMod val="60000"/>
                    <a:lumOff val="40000"/>
                  </a:schemeClr>
                </a:solidFill>
              </a:rPr>
              <a:t>Procedures</a:t>
            </a:r>
            <a:r>
              <a:rPr lang="de-DE" sz="1600" i="1" dirty="0">
                <a:solidFill>
                  <a:schemeClr val="accent5">
                    <a:lumMod val="60000"/>
                    <a:lumOff val="40000"/>
                  </a:schemeClr>
                </a:solidFill>
              </a:rPr>
              <a:t>]</a:t>
            </a:r>
            <a:endParaRPr lang="en-GB" sz="1600" dirty="0">
              <a:solidFill>
                <a:schemeClr val="accent5">
                  <a:lumMod val="60000"/>
                  <a:lumOff val="40000"/>
                </a:schemeClr>
              </a:solidFill>
            </a:endParaRPr>
          </a:p>
        </p:txBody>
      </p:sp>
      <p:sp>
        <p:nvSpPr>
          <p:cNvPr id="24" name="Rechteck 23">
            <a:extLst>
              <a:ext uri="{FF2B5EF4-FFF2-40B4-BE49-F238E27FC236}">
                <a16:creationId xmlns:a16="http://schemas.microsoft.com/office/drawing/2014/main" id="{6A326263-EE5F-4739-8A36-D9E00302C104}"/>
              </a:ext>
            </a:extLst>
          </p:cNvPr>
          <p:cNvSpPr/>
          <p:nvPr/>
        </p:nvSpPr>
        <p:spPr>
          <a:xfrm>
            <a:off x="1186542" y="2508509"/>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[Fields]</a:t>
            </a:r>
            <a:endParaRPr lang="en-GB" sz="1600" dirty="0">
              <a:solidFill>
                <a:schemeClr val="accent5">
                  <a:lumMod val="60000"/>
                  <a:lumOff val="40000"/>
                </a:schemeClr>
              </a:solidFill>
            </a:endParaRPr>
          </a:p>
        </p:txBody>
      </p:sp>
      <p:sp>
        <p:nvSpPr>
          <p:cNvPr id="25" name="Rechteck 24">
            <a:extLst>
              <a:ext uri="{FF2B5EF4-FFF2-40B4-BE49-F238E27FC236}">
                <a16:creationId xmlns:a16="http://schemas.microsoft.com/office/drawing/2014/main" id="{C82AAF42-B3F8-4EA5-BD50-03198532ED2B}"/>
              </a:ext>
            </a:extLst>
          </p:cNvPr>
          <p:cNvSpPr/>
          <p:nvPr/>
        </p:nvSpPr>
        <p:spPr>
          <a:xfrm>
            <a:off x="1186542" y="3140629"/>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[Keys]</a:t>
            </a:r>
            <a:endParaRPr lang="en-GB" sz="1600" dirty="0">
              <a:solidFill>
                <a:schemeClr val="accent5">
                  <a:lumMod val="60000"/>
                  <a:lumOff val="40000"/>
                </a:schemeClr>
              </a:solidFill>
            </a:endParaRPr>
          </a:p>
        </p:txBody>
      </p:sp>
      <p:cxnSp>
        <p:nvCxnSpPr>
          <p:cNvPr id="8" name="Gerader Verbinder 7">
            <a:extLst>
              <a:ext uri="{FF2B5EF4-FFF2-40B4-BE49-F238E27FC236}">
                <a16:creationId xmlns:a16="http://schemas.microsoft.com/office/drawing/2014/main" id="{B20A9A12-F094-4E31-90FB-1172D647477F}"/>
              </a:ext>
            </a:extLst>
          </p:cNvPr>
          <p:cNvCxnSpPr>
            <a:cxnSpLocks/>
            <a:stCxn id="25" idx="3"/>
            <a:endCxn id="30" idx="1"/>
          </p:cNvCxnSpPr>
          <p:nvPr/>
        </p:nvCxnSpPr>
        <p:spPr>
          <a:xfrm>
            <a:off x="2558142" y="3293028"/>
            <a:ext cx="3850566" cy="5254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4C40CE1A-97EC-4698-9223-E1AECE675419}"/>
              </a:ext>
            </a:extLst>
          </p:cNvPr>
          <p:cNvSpPr txBox="1"/>
          <p:nvPr/>
        </p:nvSpPr>
        <p:spPr>
          <a:xfrm>
            <a:off x="3984171" y="3854024"/>
            <a:ext cx="1203856" cy="276999"/>
          </a:xfrm>
          <a:prstGeom prst="rect">
            <a:avLst/>
          </a:prstGeom>
          <a:noFill/>
        </p:spPr>
        <p:txBody>
          <a:bodyPr wrap="none" rtlCol="0">
            <a:spAutoFit/>
          </a:bodyPr>
          <a:lstStyle/>
          <a:p>
            <a:r>
              <a:rPr lang="de-DE" sz="1200" dirty="0"/>
              <a:t>Syntax </a:t>
            </a:r>
            <a:r>
              <a:rPr lang="de-DE" sz="1200" dirty="0" err="1"/>
              <a:t>as</a:t>
            </a:r>
            <a:r>
              <a:rPr lang="de-DE" sz="1200" dirty="0"/>
              <a:t> </a:t>
            </a:r>
            <a:r>
              <a:rPr lang="de-DE" sz="1200" dirty="0" err="1"/>
              <a:t>before</a:t>
            </a:r>
            <a:endParaRPr lang="en-GB" sz="1200" dirty="0"/>
          </a:p>
        </p:txBody>
      </p:sp>
      <p:cxnSp>
        <p:nvCxnSpPr>
          <p:cNvPr id="29" name="Gerader Verbinder 28">
            <a:extLst>
              <a:ext uri="{FF2B5EF4-FFF2-40B4-BE49-F238E27FC236}">
                <a16:creationId xmlns:a16="http://schemas.microsoft.com/office/drawing/2014/main" id="{502368CB-7703-4F4D-AD54-6A734CBB97F0}"/>
              </a:ext>
            </a:extLst>
          </p:cNvPr>
          <p:cNvCxnSpPr>
            <a:cxnSpLocks/>
            <a:stCxn id="20" idx="3"/>
            <a:endCxn id="12" idx="1"/>
          </p:cNvCxnSpPr>
          <p:nvPr/>
        </p:nvCxnSpPr>
        <p:spPr>
          <a:xfrm>
            <a:off x="2558142" y="2344848"/>
            <a:ext cx="1426029" cy="1647676"/>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3C9CCF3C-5D9D-4E1C-A990-1A3FCDE862FB}"/>
              </a:ext>
            </a:extLst>
          </p:cNvPr>
          <p:cNvCxnSpPr>
            <a:cxnSpLocks/>
            <a:stCxn id="21" idx="3"/>
            <a:endCxn id="12" idx="1"/>
          </p:cNvCxnSpPr>
          <p:nvPr/>
        </p:nvCxnSpPr>
        <p:spPr>
          <a:xfrm>
            <a:off x="2558142" y="3609088"/>
            <a:ext cx="1426029" cy="383436"/>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407DC8C6-6C1C-4511-8F76-6A1644107838}"/>
              </a:ext>
            </a:extLst>
          </p:cNvPr>
          <p:cNvCxnSpPr>
            <a:cxnSpLocks/>
            <a:stCxn id="22" idx="3"/>
            <a:endCxn id="12" idx="1"/>
          </p:cNvCxnSpPr>
          <p:nvPr/>
        </p:nvCxnSpPr>
        <p:spPr>
          <a:xfrm>
            <a:off x="2558142" y="3925148"/>
            <a:ext cx="1426029" cy="67376"/>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26E9C793-A01F-4F20-B03E-16E7689FC4FD}"/>
              </a:ext>
            </a:extLst>
          </p:cNvPr>
          <p:cNvCxnSpPr>
            <a:cxnSpLocks/>
            <a:stCxn id="23" idx="3"/>
            <a:endCxn id="12" idx="1"/>
          </p:cNvCxnSpPr>
          <p:nvPr/>
        </p:nvCxnSpPr>
        <p:spPr>
          <a:xfrm flipV="1">
            <a:off x="2558142" y="3992524"/>
            <a:ext cx="1426029" cy="248683"/>
          </a:xfrm>
          <a:prstGeom prst="line">
            <a:avLst/>
          </a:prstGeom>
          <a:ln>
            <a:solidFill>
              <a:srgbClr val="04276E"/>
            </a:solidFill>
          </a:ln>
        </p:spPr>
        <p:style>
          <a:lnRef idx="1">
            <a:schemeClr val="accent1"/>
          </a:lnRef>
          <a:fillRef idx="0">
            <a:schemeClr val="accent1"/>
          </a:fillRef>
          <a:effectRef idx="0">
            <a:schemeClr val="accent1"/>
          </a:effectRef>
          <a:fontRef idx="minor">
            <a:schemeClr val="tx1"/>
          </a:fontRef>
        </p:style>
      </p:cxnSp>
      <p:sp>
        <p:nvSpPr>
          <p:cNvPr id="26" name="Rechteck 25">
            <a:extLst>
              <a:ext uri="{FF2B5EF4-FFF2-40B4-BE49-F238E27FC236}">
                <a16:creationId xmlns:a16="http://schemas.microsoft.com/office/drawing/2014/main" id="{84191148-5F02-43D9-B59C-1585936DCD08}"/>
              </a:ext>
            </a:extLst>
          </p:cNvPr>
          <p:cNvSpPr/>
          <p:nvPr/>
        </p:nvSpPr>
        <p:spPr>
          <a:xfrm>
            <a:off x="1186542" y="2824569"/>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[Fieldgroups]</a:t>
            </a:r>
            <a:endParaRPr lang="en-GB" sz="1600" dirty="0">
              <a:solidFill>
                <a:schemeClr val="accent5">
                  <a:lumMod val="60000"/>
                  <a:lumOff val="40000"/>
                </a:schemeClr>
              </a:solidFill>
            </a:endParaRPr>
          </a:p>
        </p:txBody>
      </p:sp>
      <p:cxnSp>
        <p:nvCxnSpPr>
          <p:cNvPr id="27" name="Gerader Verbinder 26">
            <a:extLst>
              <a:ext uri="{FF2B5EF4-FFF2-40B4-BE49-F238E27FC236}">
                <a16:creationId xmlns:a16="http://schemas.microsoft.com/office/drawing/2014/main" id="{1ABCCD4D-5E3D-4622-98AE-DC8684A6A2E5}"/>
              </a:ext>
            </a:extLst>
          </p:cNvPr>
          <p:cNvCxnSpPr>
            <a:cxnSpLocks/>
            <a:stCxn id="24" idx="3"/>
            <a:endCxn id="34" idx="1"/>
          </p:cNvCxnSpPr>
          <p:nvPr/>
        </p:nvCxnSpPr>
        <p:spPr>
          <a:xfrm>
            <a:off x="2558142" y="2660908"/>
            <a:ext cx="1426029" cy="1250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DA31D5E3-38C9-4F24-99BC-08F7EE439C37}"/>
              </a:ext>
            </a:extLst>
          </p:cNvPr>
          <p:cNvCxnSpPr>
            <a:cxnSpLocks/>
            <a:stCxn id="26" idx="3"/>
            <a:endCxn id="34" idx="1"/>
          </p:cNvCxnSpPr>
          <p:nvPr/>
        </p:nvCxnSpPr>
        <p:spPr>
          <a:xfrm flipV="1">
            <a:off x="2558142" y="2785957"/>
            <a:ext cx="1426029" cy="1910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C51CB763-90E5-4DAC-9E89-D153BDDE6D3D}"/>
              </a:ext>
            </a:extLst>
          </p:cNvPr>
          <p:cNvSpPr txBox="1"/>
          <p:nvPr/>
        </p:nvSpPr>
        <p:spPr>
          <a:xfrm>
            <a:off x="3984171" y="2647457"/>
            <a:ext cx="780022" cy="276999"/>
          </a:xfrm>
          <a:prstGeom prst="rect">
            <a:avLst/>
          </a:prstGeom>
          <a:noFill/>
        </p:spPr>
        <p:txBody>
          <a:bodyPr wrap="none" rtlCol="0">
            <a:spAutoFit/>
          </a:bodyPr>
          <a:lstStyle/>
          <a:p>
            <a:r>
              <a:rPr lang="de-DE" sz="1200" dirty="0" err="1"/>
              <a:t>c.f</a:t>
            </a:r>
            <a:r>
              <a:rPr lang="de-DE" sz="1200" dirty="0"/>
              <a:t>. </a:t>
            </a:r>
            <a:r>
              <a:rPr lang="de-DE" sz="1200" dirty="0" err="1"/>
              <a:t>below</a:t>
            </a:r>
            <a:endParaRPr lang="en-GB" sz="1200" dirty="0"/>
          </a:p>
        </p:txBody>
      </p:sp>
      <p:pic>
        <p:nvPicPr>
          <p:cNvPr id="30" name="Grafik 29">
            <a:extLst>
              <a:ext uri="{FF2B5EF4-FFF2-40B4-BE49-F238E27FC236}">
                <a16:creationId xmlns:a16="http://schemas.microsoft.com/office/drawing/2014/main" id="{A8EDB656-16B3-4138-98BB-9FFFAFCC1041}"/>
              </a:ext>
            </a:extLst>
          </p:cNvPr>
          <p:cNvPicPr>
            <a:picLocks noChangeAspect="1"/>
          </p:cNvPicPr>
          <p:nvPr/>
        </p:nvPicPr>
        <p:blipFill>
          <a:blip r:embed="rId2"/>
          <a:stretch>
            <a:fillRect/>
          </a:stretch>
        </p:blipFill>
        <p:spPr>
          <a:xfrm>
            <a:off x="6408708" y="1764529"/>
            <a:ext cx="5009518" cy="4107805"/>
          </a:xfrm>
          <a:prstGeom prst="rect">
            <a:avLst/>
          </a:prstGeom>
        </p:spPr>
      </p:pic>
      <p:sp>
        <p:nvSpPr>
          <p:cNvPr id="43" name="Rechteck 42">
            <a:extLst>
              <a:ext uri="{FF2B5EF4-FFF2-40B4-BE49-F238E27FC236}">
                <a16:creationId xmlns:a16="http://schemas.microsoft.com/office/drawing/2014/main" id="{9497AC1C-E1EA-4F9F-9BDC-2C85D6CB83BF}"/>
              </a:ext>
            </a:extLst>
          </p:cNvPr>
          <p:cNvSpPr/>
          <p:nvPr/>
        </p:nvSpPr>
        <p:spPr>
          <a:xfrm>
            <a:off x="1174185" y="3131266"/>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b="1" i="1" dirty="0">
                <a:solidFill>
                  <a:srgbClr val="04276E"/>
                </a:solidFill>
              </a:rPr>
              <a:t>[Keys]</a:t>
            </a:r>
            <a:endParaRPr lang="en-GB" sz="1600" b="1" dirty="0">
              <a:solidFill>
                <a:srgbClr val="04276E"/>
              </a:solidFill>
            </a:endParaRPr>
          </a:p>
        </p:txBody>
      </p:sp>
      <p:sp>
        <p:nvSpPr>
          <p:cNvPr id="2" name="Textfeld 1">
            <a:extLst>
              <a:ext uri="{FF2B5EF4-FFF2-40B4-BE49-F238E27FC236}">
                <a16:creationId xmlns:a16="http://schemas.microsoft.com/office/drawing/2014/main" id="{93BCE366-9495-4AFE-B364-39248489DB18}"/>
              </a:ext>
            </a:extLst>
          </p:cNvPr>
          <p:cNvSpPr txBox="1"/>
          <p:nvPr/>
        </p:nvSpPr>
        <p:spPr>
          <a:xfrm>
            <a:off x="2325159" y="5401768"/>
            <a:ext cx="2137636" cy="461665"/>
          </a:xfrm>
          <a:prstGeom prst="rect">
            <a:avLst/>
          </a:prstGeom>
          <a:noFill/>
        </p:spPr>
        <p:txBody>
          <a:bodyPr wrap="none" rtlCol="0">
            <a:spAutoFit/>
          </a:bodyPr>
          <a:lstStyle/>
          <a:p>
            <a:pPr marL="171450" indent="-171450">
              <a:buFontTx/>
              <a:buChar char="-"/>
            </a:pPr>
            <a:r>
              <a:rPr lang="de-DE" sz="1200" dirty="0" err="1"/>
              <a:t>key</a:t>
            </a:r>
            <a:r>
              <a:rPr lang="de-DE" sz="1200" dirty="0"/>
              <a:t> </a:t>
            </a:r>
            <a:r>
              <a:rPr lang="de-DE" sz="1200" dirty="0" err="1"/>
              <a:t>name</a:t>
            </a:r>
            <a:r>
              <a:rPr lang="de-DE" sz="1200" dirty="0"/>
              <a:t>: must </a:t>
            </a:r>
            <a:r>
              <a:rPr lang="de-DE" sz="1200" dirty="0" err="1"/>
              <a:t>be</a:t>
            </a:r>
            <a:r>
              <a:rPr lang="de-DE" sz="1200" dirty="0"/>
              <a:t> </a:t>
            </a:r>
            <a:r>
              <a:rPr lang="de-DE" sz="1200" dirty="0" err="1"/>
              <a:t>prefixed</a:t>
            </a:r>
            <a:endParaRPr lang="de-DE" sz="1200" dirty="0"/>
          </a:p>
          <a:p>
            <a:pPr marL="171450" indent="-171450">
              <a:buFontTx/>
              <a:buChar char="-"/>
            </a:pPr>
            <a:r>
              <a:rPr lang="de-DE" sz="1200" dirty="0"/>
              <a:t>First </a:t>
            </a:r>
            <a:r>
              <a:rPr lang="de-DE" sz="1200" dirty="0" err="1"/>
              <a:t>key</a:t>
            </a:r>
            <a:r>
              <a:rPr lang="de-DE" sz="1200" dirty="0"/>
              <a:t> in </a:t>
            </a:r>
            <a:r>
              <a:rPr lang="de-DE" sz="1200" dirty="0" err="1"/>
              <a:t>list</a:t>
            </a:r>
            <a:r>
              <a:rPr lang="de-DE" sz="1200" dirty="0"/>
              <a:t> </a:t>
            </a:r>
            <a:r>
              <a:rPr lang="de-DE" sz="1200" dirty="0" err="1"/>
              <a:t>is</a:t>
            </a:r>
            <a:r>
              <a:rPr lang="de-DE" sz="1200" dirty="0"/>
              <a:t> </a:t>
            </a:r>
            <a:r>
              <a:rPr lang="de-DE" sz="1200" dirty="0" err="1"/>
              <a:t>primary</a:t>
            </a:r>
            <a:r>
              <a:rPr lang="de-DE" sz="1200" dirty="0"/>
              <a:t> </a:t>
            </a:r>
            <a:r>
              <a:rPr lang="de-DE" sz="1200" dirty="0" err="1"/>
              <a:t>key</a:t>
            </a:r>
            <a:endParaRPr lang="de-DE" sz="1200" dirty="0"/>
          </a:p>
        </p:txBody>
      </p:sp>
      <p:cxnSp>
        <p:nvCxnSpPr>
          <p:cNvPr id="32" name="Gerader Verbinder 31">
            <a:extLst>
              <a:ext uri="{FF2B5EF4-FFF2-40B4-BE49-F238E27FC236}">
                <a16:creationId xmlns:a16="http://schemas.microsoft.com/office/drawing/2014/main" id="{819E426F-4CC6-4855-AE50-668C402847B2}"/>
              </a:ext>
            </a:extLst>
          </p:cNvPr>
          <p:cNvCxnSpPr>
            <a:cxnSpLocks/>
            <a:stCxn id="2" idx="3"/>
          </p:cNvCxnSpPr>
          <p:nvPr/>
        </p:nvCxnSpPr>
        <p:spPr>
          <a:xfrm flipV="1">
            <a:off x="4462795" y="3676651"/>
            <a:ext cx="2606417" cy="19559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94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4" grpId="0"/>
      <p:bldP spid="43" grpId="0"/>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19EEE04-21C1-4FB3-BCA4-4081703DA885}"/>
              </a:ext>
            </a:extLst>
          </p:cNvPr>
          <p:cNvSpPr>
            <a:spLocks noGrp="1"/>
          </p:cNvSpPr>
          <p:nvPr>
            <p:ph type="body" sz="quarter" idx="10"/>
          </p:nvPr>
        </p:nvSpPr>
        <p:spPr>
          <a:xfrm>
            <a:off x="359999" y="1275409"/>
            <a:ext cx="2840401" cy="3668066"/>
          </a:xfrm>
        </p:spPr>
        <p:txBody>
          <a:bodyPr/>
          <a:lstStyle/>
          <a:p>
            <a:r>
              <a:rPr lang="de-DE" dirty="0" err="1"/>
              <a:t>Structure</a:t>
            </a:r>
            <a:endParaRPr lang="de-DE" dirty="0"/>
          </a:p>
          <a:p>
            <a:pPr marL="457200" lvl="1" indent="0">
              <a:buNone/>
            </a:pPr>
            <a:r>
              <a:rPr lang="de-DE" i="1" dirty="0"/>
              <a:t>Table &lt;ID&gt; "&lt;Name&gt;"</a:t>
            </a:r>
            <a:endParaRPr lang="de-DE" dirty="0"/>
          </a:p>
          <a:p>
            <a:pPr marL="457200" lvl="1" indent="0">
              <a:buNone/>
            </a:pPr>
            <a:r>
              <a:rPr lang="de-DE" i="1" dirty="0"/>
              <a:t>{</a:t>
            </a:r>
            <a:endParaRPr lang="de-DE"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r>
              <a:rPr lang="de-DE" i="1" dirty="0"/>
              <a:t>}</a:t>
            </a:r>
            <a:endParaRPr lang="de-DE" dirty="0"/>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Tables</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a:t> </a:t>
            </a:r>
            <a:fld id="{F0389FF0-EA6C-204E-82DF-16D97CC1B00E}" type="slidenum">
              <a:rPr lang="de-DE" smtClean="0"/>
              <a:pPr/>
              <a:t>96</a:t>
            </a:fld>
            <a:endParaRPr lang="de-DE"/>
          </a:p>
        </p:txBody>
      </p:sp>
      <p:sp>
        <p:nvSpPr>
          <p:cNvPr id="20" name="Rechteck 19">
            <a:extLst>
              <a:ext uri="{FF2B5EF4-FFF2-40B4-BE49-F238E27FC236}">
                <a16:creationId xmlns:a16="http://schemas.microsoft.com/office/drawing/2014/main" id="{6E25C2D9-6542-4F03-9526-625986E70F04}"/>
              </a:ext>
            </a:extLst>
          </p:cNvPr>
          <p:cNvSpPr/>
          <p:nvPr/>
        </p:nvSpPr>
        <p:spPr>
          <a:xfrm>
            <a:off x="1186542" y="2192449"/>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[Properties]</a:t>
            </a:r>
            <a:endParaRPr lang="en-GB" sz="1600" dirty="0">
              <a:solidFill>
                <a:schemeClr val="accent5">
                  <a:lumMod val="60000"/>
                  <a:lumOff val="40000"/>
                </a:schemeClr>
              </a:solidFill>
            </a:endParaRPr>
          </a:p>
        </p:txBody>
      </p:sp>
      <p:sp>
        <p:nvSpPr>
          <p:cNvPr id="21" name="Rechteck 20">
            <a:extLst>
              <a:ext uri="{FF2B5EF4-FFF2-40B4-BE49-F238E27FC236}">
                <a16:creationId xmlns:a16="http://schemas.microsoft.com/office/drawing/2014/main" id="{E2E1E5C5-46FE-4405-80D2-4BE7CC8D541D}"/>
              </a:ext>
            </a:extLst>
          </p:cNvPr>
          <p:cNvSpPr/>
          <p:nvPr/>
        </p:nvSpPr>
        <p:spPr>
          <a:xfrm>
            <a:off x="1186542" y="3456689"/>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[Variables]</a:t>
            </a:r>
            <a:endParaRPr lang="en-GB" sz="1600" dirty="0">
              <a:solidFill>
                <a:schemeClr val="accent5">
                  <a:lumMod val="60000"/>
                  <a:lumOff val="40000"/>
                </a:schemeClr>
              </a:solidFill>
            </a:endParaRPr>
          </a:p>
        </p:txBody>
      </p:sp>
      <p:sp>
        <p:nvSpPr>
          <p:cNvPr id="22" name="Rechteck 21">
            <a:extLst>
              <a:ext uri="{FF2B5EF4-FFF2-40B4-BE49-F238E27FC236}">
                <a16:creationId xmlns:a16="http://schemas.microsoft.com/office/drawing/2014/main" id="{4C362058-0844-4EC1-90CB-1718A7A261E1}"/>
              </a:ext>
            </a:extLst>
          </p:cNvPr>
          <p:cNvSpPr/>
          <p:nvPr/>
        </p:nvSpPr>
        <p:spPr>
          <a:xfrm>
            <a:off x="1186542" y="3772749"/>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[Triggers]</a:t>
            </a:r>
            <a:endParaRPr lang="en-GB" sz="1600" dirty="0">
              <a:solidFill>
                <a:schemeClr val="accent5">
                  <a:lumMod val="60000"/>
                  <a:lumOff val="40000"/>
                </a:schemeClr>
              </a:solidFill>
            </a:endParaRPr>
          </a:p>
        </p:txBody>
      </p:sp>
      <p:sp>
        <p:nvSpPr>
          <p:cNvPr id="23" name="Rechteck 22">
            <a:extLst>
              <a:ext uri="{FF2B5EF4-FFF2-40B4-BE49-F238E27FC236}">
                <a16:creationId xmlns:a16="http://schemas.microsoft.com/office/drawing/2014/main" id="{A06F8D84-0ED7-4DC1-8AF1-4DEA904DE79C}"/>
              </a:ext>
            </a:extLst>
          </p:cNvPr>
          <p:cNvSpPr/>
          <p:nvPr/>
        </p:nvSpPr>
        <p:spPr>
          <a:xfrm>
            <a:off x="1186542" y="4088808"/>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a:t>
            </a:r>
            <a:r>
              <a:rPr lang="de-DE" sz="1600" i="1" dirty="0" err="1">
                <a:solidFill>
                  <a:schemeClr val="accent5">
                    <a:lumMod val="60000"/>
                    <a:lumOff val="40000"/>
                  </a:schemeClr>
                </a:solidFill>
              </a:rPr>
              <a:t>Procedures</a:t>
            </a:r>
            <a:r>
              <a:rPr lang="de-DE" sz="1600" i="1" dirty="0">
                <a:solidFill>
                  <a:schemeClr val="accent5">
                    <a:lumMod val="60000"/>
                    <a:lumOff val="40000"/>
                  </a:schemeClr>
                </a:solidFill>
              </a:rPr>
              <a:t>]</a:t>
            </a:r>
            <a:endParaRPr lang="en-GB" sz="1600" dirty="0">
              <a:solidFill>
                <a:schemeClr val="accent5">
                  <a:lumMod val="60000"/>
                  <a:lumOff val="40000"/>
                </a:schemeClr>
              </a:solidFill>
            </a:endParaRPr>
          </a:p>
        </p:txBody>
      </p:sp>
      <p:sp>
        <p:nvSpPr>
          <p:cNvPr id="24" name="Rechteck 23">
            <a:extLst>
              <a:ext uri="{FF2B5EF4-FFF2-40B4-BE49-F238E27FC236}">
                <a16:creationId xmlns:a16="http://schemas.microsoft.com/office/drawing/2014/main" id="{6A326263-EE5F-4739-8A36-D9E00302C104}"/>
              </a:ext>
            </a:extLst>
          </p:cNvPr>
          <p:cNvSpPr/>
          <p:nvPr/>
        </p:nvSpPr>
        <p:spPr>
          <a:xfrm>
            <a:off x="1186542" y="2508509"/>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b="1" i="1" dirty="0">
                <a:solidFill>
                  <a:srgbClr val="04276E"/>
                </a:solidFill>
              </a:rPr>
              <a:t>[Fields]</a:t>
            </a:r>
            <a:endParaRPr lang="en-GB" sz="1600" b="1" dirty="0">
              <a:solidFill>
                <a:srgbClr val="04276E"/>
              </a:solidFill>
            </a:endParaRPr>
          </a:p>
        </p:txBody>
      </p:sp>
      <p:sp>
        <p:nvSpPr>
          <p:cNvPr id="25" name="Rechteck 24">
            <a:extLst>
              <a:ext uri="{FF2B5EF4-FFF2-40B4-BE49-F238E27FC236}">
                <a16:creationId xmlns:a16="http://schemas.microsoft.com/office/drawing/2014/main" id="{C82AAF42-B3F8-4EA5-BD50-03198532ED2B}"/>
              </a:ext>
            </a:extLst>
          </p:cNvPr>
          <p:cNvSpPr/>
          <p:nvPr/>
        </p:nvSpPr>
        <p:spPr>
          <a:xfrm>
            <a:off x="1186542" y="3140629"/>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[Keys]</a:t>
            </a:r>
            <a:endParaRPr lang="en-GB" sz="1600" dirty="0">
              <a:solidFill>
                <a:schemeClr val="accent5">
                  <a:lumMod val="60000"/>
                  <a:lumOff val="40000"/>
                </a:schemeClr>
              </a:solidFill>
            </a:endParaRPr>
          </a:p>
        </p:txBody>
      </p:sp>
      <p:sp>
        <p:nvSpPr>
          <p:cNvPr id="26" name="Rechteck 25">
            <a:extLst>
              <a:ext uri="{FF2B5EF4-FFF2-40B4-BE49-F238E27FC236}">
                <a16:creationId xmlns:a16="http://schemas.microsoft.com/office/drawing/2014/main" id="{84191148-5F02-43D9-B59C-1585936DCD08}"/>
              </a:ext>
            </a:extLst>
          </p:cNvPr>
          <p:cNvSpPr/>
          <p:nvPr/>
        </p:nvSpPr>
        <p:spPr>
          <a:xfrm>
            <a:off x="1186542" y="2824569"/>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[Fieldgroups]</a:t>
            </a:r>
            <a:endParaRPr lang="en-GB" sz="1600" dirty="0">
              <a:solidFill>
                <a:schemeClr val="accent5">
                  <a:lumMod val="60000"/>
                  <a:lumOff val="40000"/>
                </a:schemeClr>
              </a:solidFill>
            </a:endParaRPr>
          </a:p>
        </p:txBody>
      </p:sp>
      <p:cxnSp>
        <p:nvCxnSpPr>
          <p:cNvPr id="27" name="Gerader Verbinder 26">
            <a:extLst>
              <a:ext uri="{FF2B5EF4-FFF2-40B4-BE49-F238E27FC236}">
                <a16:creationId xmlns:a16="http://schemas.microsoft.com/office/drawing/2014/main" id="{1ABCCD4D-5E3D-4622-98AE-DC8684A6A2E5}"/>
              </a:ext>
            </a:extLst>
          </p:cNvPr>
          <p:cNvCxnSpPr>
            <a:cxnSpLocks/>
            <a:stCxn id="24" idx="3"/>
            <a:endCxn id="9" idx="1"/>
          </p:cNvCxnSpPr>
          <p:nvPr/>
        </p:nvCxnSpPr>
        <p:spPr>
          <a:xfrm>
            <a:off x="2558142" y="2660908"/>
            <a:ext cx="1358950" cy="48846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134C5DB3-89A1-414F-AC9A-1E82EC60E827}"/>
              </a:ext>
            </a:extLst>
          </p:cNvPr>
          <p:cNvPicPr>
            <a:picLocks noChangeAspect="1"/>
          </p:cNvPicPr>
          <p:nvPr/>
        </p:nvPicPr>
        <p:blipFill>
          <a:blip r:embed="rId2"/>
          <a:stretch>
            <a:fillRect/>
          </a:stretch>
        </p:blipFill>
        <p:spPr>
          <a:xfrm>
            <a:off x="6552861" y="1082249"/>
            <a:ext cx="4877481" cy="5258534"/>
          </a:xfrm>
          <a:prstGeom prst="rect">
            <a:avLst/>
          </a:prstGeom>
        </p:spPr>
      </p:pic>
      <p:sp>
        <p:nvSpPr>
          <p:cNvPr id="30" name="Rechteck 29">
            <a:extLst>
              <a:ext uri="{FF2B5EF4-FFF2-40B4-BE49-F238E27FC236}">
                <a16:creationId xmlns:a16="http://schemas.microsoft.com/office/drawing/2014/main" id="{60B9094C-40E3-46FD-865D-AF8B9D9A67FC}"/>
              </a:ext>
            </a:extLst>
          </p:cNvPr>
          <p:cNvSpPr/>
          <p:nvPr/>
        </p:nvSpPr>
        <p:spPr>
          <a:xfrm>
            <a:off x="4060938" y="2835831"/>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[Properties]</a:t>
            </a:r>
            <a:endParaRPr lang="en-GB" sz="1600" dirty="0">
              <a:solidFill>
                <a:schemeClr val="accent5">
                  <a:lumMod val="60000"/>
                  <a:lumOff val="40000"/>
                </a:schemeClr>
              </a:solidFill>
            </a:endParaRPr>
          </a:p>
        </p:txBody>
      </p:sp>
      <p:sp>
        <p:nvSpPr>
          <p:cNvPr id="31" name="Rechteck 30">
            <a:extLst>
              <a:ext uri="{FF2B5EF4-FFF2-40B4-BE49-F238E27FC236}">
                <a16:creationId xmlns:a16="http://schemas.microsoft.com/office/drawing/2014/main" id="{FA78F3A9-D245-4BA4-9310-B7C440DF524D}"/>
              </a:ext>
            </a:extLst>
          </p:cNvPr>
          <p:cNvSpPr/>
          <p:nvPr/>
        </p:nvSpPr>
        <p:spPr>
          <a:xfrm>
            <a:off x="4060938" y="3151891"/>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[Triggers]</a:t>
            </a:r>
            <a:endParaRPr lang="en-GB" sz="1600" dirty="0">
              <a:solidFill>
                <a:schemeClr val="accent5">
                  <a:lumMod val="60000"/>
                  <a:lumOff val="40000"/>
                </a:schemeClr>
              </a:solidFill>
            </a:endParaRPr>
          </a:p>
        </p:txBody>
      </p:sp>
      <p:sp>
        <p:nvSpPr>
          <p:cNvPr id="9" name="Geschweifte Klammer links 8">
            <a:extLst>
              <a:ext uri="{FF2B5EF4-FFF2-40B4-BE49-F238E27FC236}">
                <a16:creationId xmlns:a16="http://schemas.microsoft.com/office/drawing/2014/main" id="{AF13C7AB-84DF-455A-AA2F-ECD459B022D3}"/>
              </a:ext>
            </a:extLst>
          </p:cNvPr>
          <p:cNvSpPr/>
          <p:nvPr/>
        </p:nvSpPr>
        <p:spPr>
          <a:xfrm>
            <a:off x="3917092" y="2842060"/>
            <a:ext cx="143846" cy="614629"/>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2" name="Gerader Verbinder 31">
            <a:extLst>
              <a:ext uri="{FF2B5EF4-FFF2-40B4-BE49-F238E27FC236}">
                <a16:creationId xmlns:a16="http://schemas.microsoft.com/office/drawing/2014/main" id="{C86EEDD1-F9A6-4557-9E4E-782D95292B64}"/>
              </a:ext>
            </a:extLst>
          </p:cNvPr>
          <p:cNvCxnSpPr>
            <a:cxnSpLocks/>
            <a:stCxn id="30" idx="3"/>
          </p:cNvCxnSpPr>
          <p:nvPr/>
        </p:nvCxnSpPr>
        <p:spPr>
          <a:xfrm flipV="1">
            <a:off x="5432538" y="2320096"/>
            <a:ext cx="2302792" cy="6681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FF2B5EF4-FFF2-40B4-BE49-F238E27FC236}">
                <a16:creationId xmlns:a16="http://schemas.microsoft.com/office/drawing/2014/main" id="{2598684D-44F9-4CF9-BF5D-7771E2776DB6}"/>
              </a:ext>
            </a:extLst>
          </p:cNvPr>
          <p:cNvCxnSpPr>
            <a:cxnSpLocks/>
            <a:stCxn id="31" idx="3"/>
          </p:cNvCxnSpPr>
          <p:nvPr/>
        </p:nvCxnSpPr>
        <p:spPr>
          <a:xfrm flipV="1">
            <a:off x="5432538" y="3149374"/>
            <a:ext cx="2302792" cy="15491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397F8BB3-4491-4367-B13E-E8DA1DBB6351}"/>
              </a:ext>
            </a:extLst>
          </p:cNvPr>
          <p:cNvCxnSpPr>
            <a:cxnSpLocks/>
            <a:stCxn id="31" idx="3"/>
          </p:cNvCxnSpPr>
          <p:nvPr/>
        </p:nvCxnSpPr>
        <p:spPr>
          <a:xfrm>
            <a:off x="5432538" y="3304290"/>
            <a:ext cx="2302792" cy="13542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Pfeil: nach unten 1">
            <a:extLst>
              <a:ext uri="{FF2B5EF4-FFF2-40B4-BE49-F238E27FC236}">
                <a16:creationId xmlns:a16="http://schemas.microsoft.com/office/drawing/2014/main" id="{DC71A7BC-8262-4042-9958-3C60CD4ED64C}"/>
              </a:ext>
            </a:extLst>
          </p:cNvPr>
          <p:cNvSpPr/>
          <p:nvPr/>
        </p:nvSpPr>
        <p:spPr>
          <a:xfrm>
            <a:off x="761658" y="5440927"/>
            <a:ext cx="4766554"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rgbClr val="04276E"/>
                </a:solidFill>
              </a:rPr>
              <a:t>Excercise</a:t>
            </a:r>
            <a:r>
              <a:rPr lang="de-DE" dirty="0">
                <a:solidFill>
                  <a:srgbClr val="04276E"/>
                </a:solidFill>
              </a:rPr>
              <a:t>: </a:t>
            </a:r>
            <a:r>
              <a:rPr lang="de-DE" dirty="0" err="1">
                <a:solidFill>
                  <a:srgbClr val="04276E"/>
                </a:solidFill>
              </a:rPr>
              <a:t>TableRelation</a:t>
            </a:r>
            <a:r>
              <a:rPr lang="de-DE" dirty="0">
                <a:solidFill>
                  <a:srgbClr val="04276E"/>
                </a:solidFill>
              </a:rPr>
              <a:t> Syntax</a:t>
            </a:r>
            <a:endParaRPr lang="en-GB" dirty="0">
              <a:solidFill>
                <a:srgbClr val="04276E"/>
              </a:solidFill>
            </a:endParaRPr>
          </a:p>
        </p:txBody>
      </p:sp>
    </p:spTree>
    <p:extLst>
      <p:ext uri="{BB962C8B-B14F-4D97-AF65-F5344CB8AC3E}">
        <p14:creationId xmlns:p14="http://schemas.microsoft.com/office/powerpoint/2010/main" val="46251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HandsOn</a:t>
            </a:r>
            <a:r>
              <a:rPr lang="de-DE" dirty="0"/>
              <a:t> – </a:t>
            </a:r>
            <a:r>
              <a:rPr lang="de-DE" dirty="0" err="1"/>
              <a:t>Exercise</a:t>
            </a:r>
            <a:r>
              <a:rPr lang="de-DE" dirty="0"/>
              <a:t> 11.5 | </a:t>
            </a:r>
            <a:r>
              <a:rPr lang="en-GB" dirty="0"/>
              <a:t>Table Relations and the Txt2AL converter</a:t>
            </a:r>
            <a:endParaRPr lang="en-US" dirty="0"/>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dirty="0"/>
              <a:t> </a:t>
            </a:r>
            <a:fld id="{F0389FF0-EA6C-204E-82DF-16D97CC1B00E}" type="slidenum">
              <a:rPr lang="de-DE" smtClean="0"/>
              <a:pPr/>
              <a:t>97</a:t>
            </a:fld>
            <a:endParaRPr lang="de-DE" dirty="0"/>
          </a:p>
        </p:txBody>
      </p:sp>
      <p:sp>
        <p:nvSpPr>
          <p:cNvPr id="7" name="Rechteck 6">
            <a:extLst>
              <a:ext uri="{FF2B5EF4-FFF2-40B4-BE49-F238E27FC236}">
                <a16:creationId xmlns:a16="http://schemas.microsoft.com/office/drawing/2014/main" id="{391ECC9F-A818-489B-B702-9A76815DA570}"/>
              </a:ext>
            </a:extLst>
          </p:cNvPr>
          <p:cNvSpPr/>
          <p:nvPr/>
        </p:nvSpPr>
        <p:spPr>
          <a:xfrm>
            <a:off x="11212657" y="360000"/>
            <a:ext cx="812387" cy="89514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de-DE" sz="1000" dirty="0" err="1">
                <a:solidFill>
                  <a:srgbClr val="04276E"/>
                </a:solidFill>
              </a:rPr>
              <a:t>HandsOn</a:t>
            </a:r>
            <a:endParaRPr lang="en-GB" sz="1000" dirty="0">
              <a:solidFill>
                <a:srgbClr val="04276E"/>
              </a:solidFill>
            </a:endParaRPr>
          </a:p>
        </p:txBody>
      </p:sp>
      <p:pic>
        <p:nvPicPr>
          <p:cNvPr id="8" name="Grafik 7" descr="Zahnräder">
            <a:extLst>
              <a:ext uri="{FF2B5EF4-FFF2-40B4-BE49-F238E27FC236}">
                <a16:creationId xmlns:a16="http://schemas.microsoft.com/office/drawing/2014/main" id="{17BE8100-FEE5-485B-BED0-7DE524372F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40928" y="462751"/>
            <a:ext cx="530833" cy="530833"/>
          </a:xfrm>
          <a:prstGeom prst="rect">
            <a:avLst/>
          </a:prstGeom>
        </p:spPr>
      </p:pic>
      <p:sp>
        <p:nvSpPr>
          <p:cNvPr id="9" name="Rechteck 8">
            <a:extLst>
              <a:ext uri="{FF2B5EF4-FFF2-40B4-BE49-F238E27FC236}">
                <a16:creationId xmlns:a16="http://schemas.microsoft.com/office/drawing/2014/main" id="{E6AD9450-9F5F-4EC0-A730-EC290942626C}"/>
              </a:ext>
            </a:extLst>
          </p:cNvPr>
          <p:cNvSpPr/>
          <p:nvPr/>
        </p:nvSpPr>
        <p:spPr>
          <a:xfrm>
            <a:off x="4230250" y="1709683"/>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Convert</a:t>
            </a:r>
            <a:r>
              <a:rPr lang="de-DE" sz="1400" dirty="0">
                <a:solidFill>
                  <a:srgbClr val="002060"/>
                </a:solidFill>
              </a:rPr>
              <a:t> Table 39 „</a:t>
            </a:r>
            <a:r>
              <a:rPr lang="de-DE" sz="1400" dirty="0" err="1">
                <a:solidFill>
                  <a:srgbClr val="002060"/>
                </a:solidFill>
              </a:rPr>
              <a:t>Purchase</a:t>
            </a:r>
            <a:r>
              <a:rPr lang="de-DE" sz="1400" dirty="0">
                <a:solidFill>
                  <a:srgbClr val="002060"/>
                </a:solidFill>
              </a:rPr>
              <a:t> Line“</a:t>
            </a:r>
            <a:endParaRPr lang="en-GB" sz="1400" dirty="0">
              <a:solidFill>
                <a:srgbClr val="002060"/>
              </a:solidFill>
            </a:endParaRPr>
          </a:p>
        </p:txBody>
      </p:sp>
      <p:sp>
        <p:nvSpPr>
          <p:cNvPr id="13" name="Rechteck 12">
            <a:extLst>
              <a:ext uri="{FF2B5EF4-FFF2-40B4-BE49-F238E27FC236}">
                <a16:creationId xmlns:a16="http://schemas.microsoft.com/office/drawing/2014/main" id="{CDF65873-B406-43EC-B58D-A04B3B141D53}"/>
              </a:ext>
            </a:extLst>
          </p:cNvPr>
          <p:cNvSpPr/>
          <p:nvPr/>
        </p:nvSpPr>
        <p:spPr>
          <a:xfrm>
            <a:off x="359999" y="828101"/>
            <a:ext cx="9915213" cy="40321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de-DE" dirty="0">
                <a:solidFill>
                  <a:srgbClr val="002060"/>
                </a:solidFill>
              </a:rPr>
              <a:t>Gain </a:t>
            </a:r>
            <a:r>
              <a:rPr lang="de-DE" dirty="0" err="1">
                <a:solidFill>
                  <a:srgbClr val="002060"/>
                </a:solidFill>
              </a:rPr>
              <a:t>insight</a:t>
            </a:r>
            <a:r>
              <a:rPr lang="de-DE" dirty="0">
                <a:solidFill>
                  <a:srgbClr val="002060"/>
                </a:solidFill>
              </a:rPr>
              <a:t> </a:t>
            </a:r>
            <a:r>
              <a:rPr lang="de-DE" dirty="0" err="1">
                <a:solidFill>
                  <a:srgbClr val="002060"/>
                </a:solidFill>
              </a:rPr>
              <a:t>into</a:t>
            </a:r>
            <a:r>
              <a:rPr lang="de-DE" dirty="0">
                <a:solidFill>
                  <a:srgbClr val="002060"/>
                </a:solidFill>
              </a:rPr>
              <a:t> </a:t>
            </a:r>
            <a:r>
              <a:rPr lang="de-DE" dirty="0" err="1">
                <a:solidFill>
                  <a:srgbClr val="002060"/>
                </a:solidFill>
              </a:rPr>
              <a:t>the</a:t>
            </a:r>
            <a:r>
              <a:rPr lang="de-DE" dirty="0">
                <a:solidFill>
                  <a:srgbClr val="002060"/>
                </a:solidFill>
              </a:rPr>
              <a:t> </a:t>
            </a:r>
            <a:r>
              <a:rPr lang="de-DE" dirty="0" err="1">
                <a:solidFill>
                  <a:srgbClr val="002060"/>
                </a:solidFill>
              </a:rPr>
              <a:t>syntax</a:t>
            </a:r>
            <a:r>
              <a:rPr lang="de-DE" dirty="0">
                <a:solidFill>
                  <a:srgbClr val="002060"/>
                </a:solidFill>
              </a:rPr>
              <a:t> </a:t>
            </a:r>
            <a:r>
              <a:rPr lang="de-DE" dirty="0" err="1">
                <a:solidFill>
                  <a:srgbClr val="002060"/>
                </a:solidFill>
              </a:rPr>
              <a:t>of</a:t>
            </a:r>
            <a:r>
              <a:rPr lang="de-DE" dirty="0">
                <a:solidFill>
                  <a:srgbClr val="002060"/>
                </a:solidFill>
              </a:rPr>
              <a:t> Table Relations </a:t>
            </a:r>
            <a:r>
              <a:rPr lang="de-DE" dirty="0" err="1">
                <a:solidFill>
                  <a:srgbClr val="002060"/>
                </a:solidFill>
              </a:rPr>
              <a:t>by</a:t>
            </a:r>
            <a:r>
              <a:rPr lang="de-DE" dirty="0">
                <a:solidFill>
                  <a:srgbClr val="002060"/>
                </a:solidFill>
              </a:rPr>
              <a:t> „Txt2AL </a:t>
            </a:r>
            <a:r>
              <a:rPr lang="de-DE" dirty="0" err="1">
                <a:solidFill>
                  <a:srgbClr val="002060"/>
                </a:solidFill>
              </a:rPr>
              <a:t>Converting</a:t>
            </a:r>
            <a:r>
              <a:rPr lang="de-DE" dirty="0">
                <a:solidFill>
                  <a:srgbClr val="002060"/>
                </a:solidFill>
              </a:rPr>
              <a:t>“ </a:t>
            </a:r>
            <a:r>
              <a:rPr lang="de-DE" dirty="0" err="1">
                <a:solidFill>
                  <a:srgbClr val="002060"/>
                </a:solidFill>
              </a:rPr>
              <a:t>table</a:t>
            </a:r>
            <a:r>
              <a:rPr lang="de-DE" dirty="0">
                <a:solidFill>
                  <a:srgbClr val="002060"/>
                </a:solidFill>
              </a:rPr>
              <a:t> 39 „</a:t>
            </a:r>
            <a:r>
              <a:rPr lang="de-DE" dirty="0" err="1">
                <a:solidFill>
                  <a:srgbClr val="002060"/>
                </a:solidFill>
              </a:rPr>
              <a:t>Purchase</a:t>
            </a:r>
            <a:r>
              <a:rPr lang="de-DE" dirty="0">
                <a:solidFill>
                  <a:srgbClr val="002060"/>
                </a:solidFill>
              </a:rPr>
              <a:t> Line“</a:t>
            </a:r>
            <a:endParaRPr lang="en-GB" dirty="0">
              <a:solidFill>
                <a:srgbClr val="002060"/>
              </a:solidFill>
            </a:endParaRPr>
          </a:p>
        </p:txBody>
      </p:sp>
      <p:sp>
        <p:nvSpPr>
          <p:cNvPr id="16" name="Rechteck 15">
            <a:extLst>
              <a:ext uri="{FF2B5EF4-FFF2-40B4-BE49-F238E27FC236}">
                <a16:creationId xmlns:a16="http://schemas.microsoft.com/office/drawing/2014/main" id="{632DE605-2B56-49DD-9CBF-36DE1CACF8D5}"/>
              </a:ext>
            </a:extLst>
          </p:cNvPr>
          <p:cNvSpPr/>
          <p:nvPr/>
        </p:nvSpPr>
        <p:spPr>
          <a:xfrm>
            <a:off x="359999" y="1709683"/>
            <a:ext cx="3335307" cy="365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002060"/>
                </a:solidFill>
              </a:rPr>
              <a:t>Configure</a:t>
            </a:r>
            <a:r>
              <a:rPr lang="de-DE" sz="1400" dirty="0">
                <a:solidFill>
                  <a:srgbClr val="002060"/>
                </a:solidFill>
              </a:rPr>
              <a:t> Txt2AL </a:t>
            </a:r>
            <a:r>
              <a:rPr lang="de-DE" sz="1400" dirty="0" err="1">
                <a:solidFill>
                  <a:srgbClr val="002060"/>
                </a:solidFill>
              </a:rPr>
              <a:t>COnverter</a:t>
            </a:r>
            <a:endParaRPr lang="en-GB" sz="1400" dirty="0">
              <a:solidFill>
                <a:srgbClr val="002060"/>
              </a:solidFill>
            </a:endParaRPr>
          </a:p>
        </p:txBody>
      </p:sp>
      <p:cxnSp>
        <p:nvCxnSpPr>
          <p:cNvPr id="43" name="Gerade Verbindung mit Pfeil 42">
            <a:extLst>
              <a:ext uri="{FF2B5EF4-FFF2-40B4-BE49-F238E27FC236}">
                <a16:creationId xmlns:a16="http://schemas.microsoft.com/office/drawing/2014/main" id="{3746EEC9-93DA-49A3-AFC5-C36487523C60}"/>
              </a:ext>
            </a:extLst>
          </p:cNvPr>
          <p:cNvCxnSpPr>
            <a:cxnSpLocks/>
            <a:stCxn id="16" idx="3"/>
            <a:endCxn id="9" idx="1"/>
          </p:cNvCxnSpPr>
          <p:nvPr/>
        </p:nvCxnSpPr>
        <p:spPr>
          <a:xfrm>
            <a:off x="3695306" y="1892246"/>
            <a:ext cx="534944"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Verbinder: gewinkelt 50">
            <a:extLst>
              <a:ext uri="{FF2B5EF4-FFF2-40B4-BE49-F238E27FC236}">
                <a16:creationId xmlns:a16="http://schemas.microsoft.com/office/drawing/2014/main" id="{48865260-B65E-4A17-B2EB-99224C35FF0B}"/>
              </a:ext>
            </a:extLst>
          </p:cNvPr>
          <p:cNvCxnSpPr>
            <a:cxnSpLocks/>
            <a:stCxn id="52" idx="2"/>
            <a:endCxn id="10" idx="0"/>
          </p:cNvCxnSpPr>
          <p:nvPr/>
        </p:nvCxnSpPr>
        <p:spPr>
          <a:xfrm rot="5400000">
            <a:off x="7753133" y="487136"/>
            <a:ext cx="442428" cy="3593561"/>
          </a:xfrm>
          <a:prstGeom prst="bentConnector3">
            <a:avLst>
              <a:gd name="adj1" fmla="val 50000"/>
            </a:avLst>
          </a:prstGeom>
          <a:ln>
            <a:solidFill>
              <a:srgbClr val="04276E"/>
            </a:solidFill>
            <a:tailEnd type="triangle"/>
          </a:ln>
        </p:spPr>
        <p:style>
          <a:lnRef idx="1">
            <a:schemeClr val="accent1"/>
          </a:lnRef>
          <a:fillRef idx="0">
            <a:schemeClr val="accent1"/>
          </a:fillRef>
          <a:effectRef idx="0">
            <a:schemeClr val="accent1"/>
          </a:effectRef>
          <a:fontRef idx="minor">
            <a:schemeClr val="tx1"/>
          </a:fontRef>
        </p:style>
      </p:cxnSp>
      <p:sp>
        <p:nvSpPr>
          <p:cNvPr id="52" name="Rechteck 51">
            <a:extLst>
              <a:ext uri="{FF2B5EF4-FFF2-40B4-BE49-F238E27FC236}">
                <a16:creationId xmlns:a16="http://schemas.microsoft.com/office/drawing/2014/main" id="{F6E6F97F-B4AE-4153-80C1-D9FAD03B3CB2}"/>
              </a:ext>
            </a:extLst>
          </p:cNvPr>
          <p:cNvSpPr/>
          <p:nvPr/>
        </p:nvSpPr>
        <p:spPr>
          <a:xfrm>
            <a:off x="7935909" y="1697577"/>
            <a:ext cx="3670435" cy="36512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FF0000"/>
                </a:solidFill>
              </a:rPr>
              <a:t>Learn</a:t>
            </a:r>
            <a:r>
              <a:rPr lang="de-DE" sz="1400" dirty="0">
                <a:solidFill>
                  <a:srgbClr val="FF0000"/>
                </a:solidFill>
              </a:rPr>
              <a:t> </a:t>
            </a:r>
            <a:r>
              <a:rPr lang="de-DE" sz="1400" dirty="0" err="1">
                <a:solidFill>
                  <a:srgbClr val="FF0000"/>
                </a:solidFill>
              </a:rPr>
              <a:t>the</a:t>
            </a:r>
            <a:r>
              <a:rPr lang="de-DE" sz="1400" dirty="0">
                <a:solidFill>
                  <a:srgbClr val="FF0000"/>
                </a:solidFill>
              </a:rPr>
              <a:t> </a:t>
            </a:r>
            <a:r>
              <a:rPr lang="de-DE" sz="1400" dirty="0" err="1">
                <a:solidFill>
                  <a:srgbClr val="FF0000"/>
                </a:solidFill>
              </a:rPr>
              <a:t>syntax</a:t>
            </a:r>
            <a:r>
              <a:rPr lang="de-DE" sz="1400" dirty="0">
                <a:solidFill>
                  <a:srgbClr val="FF0000"/>
                </a:solidFill>
              </a:rPr>
              <a:t> </a:t>
            </a:r>
            <a:r>
              <a:rPr lang="de-DE" sz="1400" dirty="0" err="1">
                <a:solidFill>
                  <a:srgbClr val="FF0000"/>
                </a:solidFill>
              </a:rPr>
              <a:t>of</a:t>
            </a:r>
            <a:r>
              <a:rPr lang="de-DE" sz="1400" dirty="0">
                <a:solidFill>
                  <a:srgbClr val="FF0000"/>
                </a:solidFill>
              </a:rPr>
              <a:t> „Table Relation Property“</a:t>
            </a:r>
            <a:endParaRPr lang="en-GB" sz="1400" dirty="0">
              <a:solidFill>
                <a:srgbClr val="FF0000"/>
              </a:solidFill>
            </a:endParaRPr>
          </a:p>
        </p:txBody>
      </p:sp>
      <p:cxnSp>
        <p:nvCxnSpPr>
          <p:cNvPr id="54" name="Gerade Verbindung mit Pfeil 53">
            <a:extLst>
              <a:ext uri="{FF2B5EF4-FFF2-40B4-BE49-F238E27FC236}">
                <a16:creationId xmlns:a16="http://schemas.microsoft.com/office/drawing/2014/main" id="{B9A892CF-486B-475B-AFDD-667F578AB9BA}"/>
              </a:ext>
            </a:extLst>
          </p:cNvPr>
          <p:cNvCxnSpPr>
            <a:cxnSpLocks/>
            <a:stCxn id="9" idx="3"/>
            <a:endCxn id="52" idx="1"/>
          </p:cNvCxnSpPr>
          <p:nvPr/>
        </p:nvCxnSpPr>
        <p:spPr>
          <a:xfrm flipV="1">
            <a:off x="7565557" y="1880140"/>
            <a:ext cx="370352" cy="12106"/>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0" name="Grafik 9">
            <a:extLst>
              <a:ext uri="{FF2B5EF4-FFF2-40B4-BE49-F238E27FC236}">
                <a16:creationId xmlns:a16="http://schemas.microsoft.com/office/drawing/2014/main" id="{9498B103-FF7E-4C51-BCAD-E00B8107BFE7}"/>
              </a:ext>
            </a:extLst>
          </p:cNvPr>
          <p:cNvPicPr>
            <a:picLocks noChangeAspect="1"/>
          </p:cNvPicPr>
          <p:nvPr/>
        </p:nvPicPr>
        <p:blipFill>
          <a:blip r:embed="rId4"/>
          <a:stretch>
            <a:fillRect/>
          </a:stretch>
        </p:blipFill>
        <p:spPr>
          <a:xfrm>
            <a:off x="330087" y="2505130"/>
            <a:ext cx="11694957" cy="3967194"/>
          </a:xfrm>
          <a:prstGeom prst="rect">
            <a:avLst/>
          </a:prstGeom>
        </p:spPr>
      </p:pic>
    </p:spTree>
    <p:extLst>
      <p:ext uri="{BB962C8B-B14F-4D97-AF65-F5344CB8AC3E}">
        <p14:creationId xmlns:p14="http://schemas.microsoft.com/office/powerpoint/2010/main" val="16483118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11">
            <a:extLst>
              <a:ext uri="{FF2B5EF4-FFF2-40B4-BE49-F238E27FC236}">
                <a16:creationId xmlns:a16="http://schemas.microsoft.com/office/drawing/2014/main" id="{919EEE04-21C1-4FB3-BCA4-4081703DA885}"/>
              </a:ext>
            </a:extLst>
          </p:cNvPr>
          <p:cNvSpPr>
            <a:spLocks noGrp="1"/>
          </p:cNvSpPr>
          <p:nvPr>
            <p:ph type="body" sz="quarter" idx="10"/>
          </p:nvPr>
        </p:nvSpPr>
        <p:spPr>
          <a:xfrm>
            <a:off x="359999" y="1275409"/>
            <a:ext cx="2951612" cy="3668066"/>
          </a:xfrm>
        </p:spPr>
        <p:txBody>
          <a:bodyPr/>
          <a:lstStyle/>
          <a:p>
            <a:r>
              <a:rPr lang="de-DE" dirty="0" err="1"/>
              <a:t>Structure</a:t>
            </a:r>
            <a:endParaRPr lang="de-DE" dirty="0"/>
          </a:p>
          <a:p>
            <a:pPr marL="457200" lvl="1" indent="0">
              <a:buNone/>
            </a:pPr>
            <a:r>
              <a:rPr lang="de-DE" i="1" dirty="0"/>
              <a:t>Table &lt;ID&gt; "&lt;Name&gt;"</a:t>
            </a:r>
            <a:endParaRPr lang="de-DE" dirty="0"/>
          </a:p>
          <a:p>
            <a:pPr marL="457200" lvl="1" indent="0">
              <a:buNone/>
            </a:pPr>
            <a:r>
              <a:rPr lang="de-DE" i="1" dirty="0"/>
              <a:t>{</a:t>
            </a:r>
            <a:endParaRPr lang="de-DE"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endParaRPr lang="de-DE" i="1" dirty="0"/>
          </a:p>
          <a:p>
            <a:pPr marL="457200" lvl="1" indent="0">
              <a:buNone/>
            </a:pPr>
            <a:r>
              <a:rPr lang="de-DE" i="1" dirty="0"/>
              <a:t>}</a:t>
            </a:r>
            <a:endParaRPr lang="de-DE" dirty="0"/>
          </a:p>
        </p:txBody>
      </p:sp>
      <p:sp>
        <p:nvSpPr>
          <p:cNvPr id="11" name="Titel 1">
            <a:extLst>
              <a:ext uri="{FF2B5EF4-FFF2-40B4-BE49-F238E27FC236}">
                <a16:creationId xmlns:a16="http://schemas.microsoft.com/office/drawing/2014/main" id="{26DF39EB-9203-4B02-A889-F13AB2E6B875}"/>
              </a:ext>
            </a:extLst>
          </p:cNvPr>
          <p:cNvSpPr txBox="1">
            <a:spLocks/>
          </p:cNvSpPr>
          <p:nvPr/>
        </p:nvSpPr>
        <p:spPr>
          <a:xfrm>
            <a:off x="359999" y="362249"/>
            <a:ext cx="11466000" cy="72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b="0" i="0" kern="1200" cap="none" baseline="0">
                <a:solidFill>
                  <a:schemeClr val="accent6"/>
                </a:solidFill>
                <a:latin typeface="Calibri Light"/>
                <a:ea typeface="+mj-ea"/>
                <a:cs typeface="Calibri Light"/>
              </a:defRPr>
            </a:lvl1p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Tables</a:t>
            </a:r>
            <a:endParaRPr lang="de-DE" dirty="0">
              <a:solidFill>
                <a:schemeClr val="bg2"/>
              </a:solidFill>
            </a:endParaRPr>
          </a:p>
          <a:p>
            <a:endParaRPr lang="de-DE" dirty="0">
              <a:solidFill>
                <a:schemeClr val="bg2"/>
              </a:solidFill>
            </a:endParaRPr>
          </a:p>
        </p:txBody>
      </p:sp>
      <p:sp>
        <p:nvSpPr>
          <p:cNvPr id="3" name="Datumsplatzhalter 2">
            <a:extLst>
              <a:ext uri="{FF2B5EF4-FFF2-40B4-BE49-F238E27FC236}">
                <a16:creationId xmlns:a16="http://schemas.microsoft.com/office/drawing/2014/main" id="{63B2A5F3-40C7-4FA1-986C-F8426E246CB4}"/>
              </a:ext>
            </a:extLst>
          </p:cNvPr>
          <p:cNvSpPr>
            <a:spLocks noGrp="1"/>
          </p:cNvSpPr>
          <p:nvPr>
            <p:ph type="dt" sz="half" idx="2"/>
          </p:nvPr>
        </p:nvSpPr>
        <p:spPr>
          <a:xfrm>
            <a:off x="360000" y="6480000"/>
            <a:ext cx="2743200" cy="365125"/>
          </a:xfrm>
        </p:spPr>
        <p:txBody>
          <a:bodyPr/>
          <a:lstStyle/>
          <a:p>
            <a:r>
              <a:rPr lang="de-DE"/>
              <a:t>COSMO CONSULT-Gruppe</a:t>
            </a:r>
          </a:p>
        </p:txBody>
      </p:sp>
      <p:sp>
        <p:nvSpPr>
          <p:cNvPr id="4" name="Foliennummernplatzhalter 3">
            <a:extLst>
              <a:ext uri="{FF2B5EF4-FFF2-40B4-BE49-F238E27FC236}">
                <a16:creationId xmlns:a16="http://schemas.microsoft.com/office/drawing/2014/main" id="{6FE894B6-793A-4AF6-96CD-F6EC8906997B}"/>
              </a:ext>
            </a:extLst>
          </p:cNvPr>
          <p:cNvSpPr>
            <a:spLocks noGrp="1"/>
          </p:cNvSpPr>
          <p:nvPr>
            <p:ph type="sldNum" sz="quarter" idx="4"/>
          </p:nvPr>
        </p:nvSpPr>
        <p:spPr>
          <a:xfrm>
            <a:off x="9306000" y="6480000"/>
            <a:ext cx="2520000" cy="365125"/>
          </a:xfrm>
        </p:spPr>
        <p:txBody>
          <a:bodyPr/>
          <a:lstStyle/>
          <a:p>
            <a:r>
              <a:rPr lang="de-DE"/>
              <a:t> </a:t>
            </a:r>
            <a:fld id="{F0389FF0-EA6C-204E-82DF-16D97CC1B00E}" type="slidenum">
              <a:rPr lang="de-DE" smtClean="0"/>
              <a:pPr/>
              <a:t>98</a:t>
            </a:fld>
            <a:endParaRPr lang="de-DE"/>
          </a:p>
        </p:txBody>
      </p:sp>
      <p:sp>
        <p:nvSpPr>
          <p:cNvPr id="20" name="Rechteck 19">
            <a:extLst>
              <a:ext uri="{FF2B5EF4-FFF2-40B4-BE49-F238E27FC236}">
                <a16:creationId xmlns:a16="http://schemas.microsoft.com/office/drawing/2014/main" id="{6E25C2D9-6542-4F03-9526-625986E70F04}"/>
              </a:ext>
            </a:extLst>
          </p:cNvPr>
          <p:cNvSpPr/>
          <p:nvPr/>
        </p:nvSpPr>
        <p:spPr>
          <a:xfrm>
            <a:off x="1186542" y="2192449"/>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[Properties]</a:t>
            </a:r>
            <a:endParaRPr lang="en-GB" sz="1600" dirty="0">
              <a:solidFill>
                <a:schemeClr val="accent5">
                  <a:lumMod val="60000"/>
                  <a:lumOff val="40000"/>
                </a:schemeClr>
              </a:solidFill>
            </a:endParaRPr>
          </a:p>
        </p:txBody>
      </p:sp>
      <p:sp>
        <p:nvSpPr>
          <p:cNvPr id="21" name="Rechteck 20">
            <a:extLst>
              <a:ext uri="{FF2B5EF4-FFF2-40B4-BE49-F238E27FC236}">
                <a16:creationId xmlns:a16="http://schemas.microsoft.com/office/drawing/2014/main" id="{E2E1E5C5-46FE-4405-80D2-4BE7CC8D541D}"/>
              </a:ext>
            </a:extLst>
          </p:cNvPr>
          <p:cNvSpPr/>
          <p:nvPr/>
        </p:nvSpPr>
        <p:spPr>
          <a:xfrm>
            <a:off x="1186542" y="3456689"/>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[Variables]</a:t>
            </a:r>
            <a:endParaRPr lang="en-GB" sz="1600" dirty="0">
              <a:solidFill>
                <a:schemeClr val="accent5">
                  <a:lumMod val="60000"/>
                  <a:lumOff val="40000"/>
                </a:schemeClr>
              </a:solidFill>
            </a:endParaRPr>
          </a:p>
        </p:txBody>
      </p:sp>
      <p:sp>
        <p:nvSpPr>
          <p:cNvPr id="22" name="Rechteck 21">
            <a:extLst>
              <a:ext uri="{FF2B5EF4-FFF2-40B4-BE49-F238E27FC236}">
                <a16:creationId xmlns:a16="http://schemas.microsoft.com/office/drawing/2014/main" id="{4C362058-0844-4EC1-90CB-1718A7A261E1}"/>
              </a:ext>
            </a:extLst>
          </p:cNvPr>
          <p:cNvSpPr/>
          <p:nvPr/>
        </p:nvSpPr>
        <p:spPr>
          <a:xfrm>
            <a:off x="1186542" y="3772749"/>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[Triggers]</a:t>
            </a:r>
            <a:endParaRPr lang="en-GB" sz="1600" dirty="0">
              <a:solidFill>
                <a:schemeClr val="accent5">
                  <a:lumMod val="60000"/>
                  <a:lumOff val="40000"/>
                </a:schemeClr>
              </a:solidFill>
            </a:endParaRPr>
          </a:p>
        </p:txBody>
      </p:sp>
      <p:sp>
        <p:nvSpPr>
          <p:cNvPr id="23" name="Rechteck 22">
            <a:extLst>
              <a:ext uri="{FF2B5EF4-FFF2-40B4-BE49-F238E27FC236}">
                <a16:creationId xmlns:a16="http://schemas.microsoft.com/office/drawing/2014/main" id="{A06F8D84-0ED7-4DC1-8AF1-4DEA904DE79C}"/>
              </a:ext>
            </a:extLst>
          </p:cNvPr>
          <p:cNvSpPr/>
          <p:nvPr/>
        </p:nvSpPr>
        <p:spPr>
          <a:xfrm>
            <a:off x="1186542" y="4088808"/>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a:t>
            </a:r>
            <a:r>
              <a:rPr lang="de-DE" sz="1600" i="1" dirty="0" err="1">
                <a:solidFill>
                  <a:schemeClr val="accent5">
                    <a:lumMod val="60000"/>
                    <a:lumOff val="40000"/>
                  </a:schemeClr>
                </a:solidFill>
              </a:rPr>
              <a:t>Procedures</a:t>
            </a:r>
            <a:r>
              <a:rPr lang="de-DE" sz="1600" i="1" dirty="0">
                <a:solidFill>
                  <a:schemeClr val="accent5">
                    <a:lumMod val="60000"/>
                    <a:lumOff val="40000"/>
                  </a:schemeClr>
                </a:solidFill>
              </a:rPr>
              <a:t>]</a:t>
            </a:r>
            <a:endParaRPr lang="en-GB" sz="1600" dirty="0">
              <a:solidFill>
                <a:schemeClr val="accent5">
                  <a:lumMod val="60000"/>
                  <a:lumOff val="40000"/>
                </a:schemeClr>
              </a:solidFill>
            </a:endParaRPr>
          </a:p>
        </p:txBody>
      </p:sp>
      <p:sp>
        <p:nvSpPr>
          <p:cNvPr id="24" name="Rechteck 23">
            <a:extLst>
              <a:ext uri="{FF2B5EF4-FFF2-40B4-BE49-F238E27FC236}">
                <a16:creationId xmlns:a16="http://schemas.microsoft.com/office/drawing/2014/main" id="{6A326263-EE5F-4739-8A36-D9E00302C104}"/>
              </a:ext>
            </a:extLst>
          </p:cNvPr>
          <p:cNvSpPr/>
          <p:nvPr/>
        </p:nvSpPr>
        <p:spPr>
          <a:xfrm>
            <a:off x="1186542" y="2508509"/>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b="1" i="1" dirty="0">
                <a:solidFill>
                  <a:schemeClr val="accent5">
                    <a:lumMod val="60000"/>
                    <a:lumOff val="40000"/>
                  </a:schemeClr>
                </a:solidFill>
              </a:rPr>
              <a:t>[</a:t>
            </a:r>
            <a:r>
              <a:rPr lang="de-DE" sz="1600" i="1" dirty="0">
                <a:solidFill>
                  <a:schemeClr val="accent5">
                    <a:lumMod val="60000"/>
                    <a:lumOff val="40000"/>
                  </a:schemeClr>
                </a:solidFill>
              </a:rPr>
              <a:t>Fields</a:t>
            </a:r>
            <a:r>
              <a:rPr lang="de-DE" sz="1600" b="1" i="1" dirty="0">
                <a:solidFill>
                  <a:schemeClr val="accent5">
                    <a:lumMod val="60000"/>
                    <a:lumOff val="40000"/>
                  </a:schemeClr>
                </a:solidFill>
              </a:rPr>
              <a:t>]</a:t>
            </a:r>
            <a:endParaRPr lang="en-GB" sz="1600" b="1" dirty="0">
              <a:solidFill>
                <a:schemeClr val="accent5">
                  <a:lumMod val="60000"/>
                  <a:lumOff val="40000"/>
                </a:schemeClr>
              </a:solidFill>
            </a:endParaRPr>
          </a:p>
        </p:txBody>
      </p:sp>
      <p:sp>
        <p:nvSpPr>
          <p:cNvPr id="25" name="Rechteck 24">
            <a:extLst>
              <a:ext uri="{FF2B5EF4-FFF2-40B4-BE49-F238E27FC236}">
                <a16:creationId xmlns:a16="http://schemas.microsoft.com/office/drawing/2014/main" id="{C82AAF42-B3F8-4EA5-BD50-03198532ED2B}"/>
              </a:ext>
            </a:extLst>
          </p:cNvPr>
          <p:cNvSpPr/>
          <p:nvPr/>
        </p:nvSpPr>
        <p:spPr>
          <a:xfrm>
            <a:off x="1186542" y="3140629"/>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i="1" dirty="0">
                <a:solidFill>
                  <a:schemeClr val="accent5">
                    <a:lumMod val="60000"/>
                    <a:lumOff val="40000"/>
                  </a:schemeClr>
                </a:solidFill>
              </a:rPr>
              <a:t>[Keys]</a:t>
            </a:r>
            <a:endParaRPr lang="en-GB" sz="1600" dirty="0">
              <a:solidFill>
                <a:schemeClr val="accent5">
                  <a:lumMod val="60000"/>
                  <a:lumOff val="40000"/>
                </a:schemeClr>
              </a:solidFill>
            </a:endParaRPr>
          </a:p>
        </p:txBody>
      </p:sp>
      <p:sp>
        <p:nvSpPr>
          <p:cNvPr id="26" name="Rechteck 25">
            <a:extLst>
              <a:ext uri="{FF2B5EF4-FFF2-40B4-BE49-F238E27FC236}">
                <a16:creationId xmlns:a16="http://schemas.microsoft.com/office/drawing/2014/main" id="{84191148-5F02-43D9-B59C-1585936DCD08}"/>
              </a:ext>
            </a:extLst>
          </p:cNvPr>
          <p:cNvSpPr/>
          <p:nvPr/>
        </p:nvSpPr>
        <p:spPr>
          <a:xfrm>
            <a:off x="1186542" y="2824569"/>
            <a:ext cx="1371600" cy="304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b="1" i="1" dirty="0">
                <a:solidFill>
                  <a:srgbClr val="04276E"/>
                </a:solidFill>
              </a:rPr>
              <a:t>[Fieldgroups]</a:t>
            </a:r>
            <a:endParaRPr lang="en-GB" sz="1600" b="1" dirty="0">
              <a:solidFill>
                <a:srgbClr val="04276E"/>
              </a:solidFill>
            </a:endParaRPr>
          </a:p>
        </p:txBody>
      </p:sp>
      <p:cxnSp>
        <p:nvCxnSpPr>
          <p:cNvPr id="27" name="Gerader Verbinder 26">
            <a:extLst>
              <a:ext uri="{FF2B5EF4-FFF2-40B4-BE49-F238E27FC236}">
                <a16:creationId xmlns:a16="http://schemas.microsoft.com/office/drawing/2014/main" id="{1ABCCD4D-5E3D-4622-98AE-DC8684A6A2E5}"/>
              </a:ext>
            </a:extLst>
          </p:cNvPr>
          <p:cNvCxnSpPr>
            <a:cxnSpLocks/>
            <a:stCxn id="26" idx="3"/>
            <a:endCxn id="8" idx="1"/>
          </p:cNvCxnSpPr>
          <p:nvPr/>
        </p:nvCxnSpPr>
        <p:spPr>
          <a:xfrm>
            <a:off x="2558142" y="2976968"/>
            <a:ext cx="1580012" cy="5463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A71FCD3E-1CCB-42E9-BB98-B0576DE116C7}"/>
              </a:ext>
            </a:extLst>
          </p:cNvPr>
          <p:cNvPicPr>
            <a:picLocks noChangeAspect="1"/>
          </p:cNvPicPr>
          <p:nvPr/>
        </p:nvPicPr>
        <p:blipFill>
          <a:blip r:embed="rId2"/>
          <a:stretch>
            <a:fillRect/>
          </a:stretch>
        </p:blipFill>
        <p:spPr>
          <a:xfrm>
            <a:off x="4138154" y="2508509"/>
            <a:ext cx="7945622" cy="2029629"/>
          </a:xfrm>
          <a:prstGeom prst="rect">
            <a:avLst/>
          </a:prstGeom>
        </p:spPr>
      </p:pic>
      <p:sp>
        <p:nvSpPr>
          <p:cNvPr id="2" name="Rechteck 1">
            <a:extLst>
              <a:ext uri="{FF2B5EF4-FFF2-40B4-BE49-F238E27FC236}">
                <a16:creationId xmlns:a16="http://schemas.microsoft.com/office/drawing/2014/main" id="{264891D5-0ABD-4E9A-8E83-862E052886A8}"/>
              </a:ext>
            </a:extLst>
          </p:cNvPr>
          <p:cNvSpPr/>
          <p:nvPr/>
        </p:nvSpPr>
        <p:spPr>
          <a:xfrm>
            <a:off x="5373665" y="3010304"/>
            <a:ext cx="722335" cy="2381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hteck 16">
            <a:extLst>
              <a:ext uri="{FF2B5EF4-FFF2-40B4-BE49-F238E27FC236}">
                <a16:creationId xmlns:a16="http://schemas.microsoft.com/office/drawing/2014/main" id="{D6AACAE7-E5FF-4D99-8E60-30769500F7B9}"/>
              </a:ext>
            </a:extLst>
          </p:cNvPr>
          <p:cNvSpPr/>
          <p:nvPr/>
        </p:nvSpPr>
        <p:spPr>
          <a:xfrm>
            <a:off x="5430815" y="3705629"/>
            <a:ext cx="417535" cy="2381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fik 4">
            <a:extLst>
              <a:ext uri="{FF2B5EF4-FFF2-40B4-BE49-F238E27FC236}">
                <a16:creationId xmlns:a16="http://schemas.microsoft.com/office/drawing/2014/main" id="{BAB66206-E9E2-46B2-8291-E39C1F6C354E}"/>
              </a:ext>
            </a:extLst>
          </p:cNvPr>
          <p:cNvPicPr>
            <a:picLocks noChangeAspect="1"/>
          </p:cNvPicPr>
          <p:nvPr/>
        </p:nvPicPr>
        <p:blipFill>
          <a:blip r:embed="rId3"/>
          <a:stretch>
            <a:fillRect/>
          </a:stretch>
        </p:blipFill>
        <p:spPr>
          <a:xfrm>
            <a:off x="6166979" y="4690537"/>
            <a:ext cx="1478452" cy="1938139"/>
          </a:xfrm>
          <a:prstGeom prst="rect">
            <a:avLst/>
          </a:prstGeom>
        </p:spPr>
      </p:pic>
      <p:cxnSp>
        <p:nvCxnSpPr>
          <p:cNvPr id="9" name="Verbinder: gewinkelt 8">
            <a:extLst>
              <a:ext uri="{FF2B5EF4-FFF2-40B4-BE49-F238E27FC236}">
                <a16:creationId xmlns:a16="http://schemas.microsoft.com/office/drawing/2014/main" id="{FB9B4E03-81F4-485F-8B6E-FA9C5BEED85D}"/>
              </a:ext>
            </a:extLst>
          </p:cNvPr>
          <p:cNvCxnSpPr>
            <a:stCxn id="17" idx="2"/>
            <a:endCxn id="5" idx="1"/>
          </p:cNvCxnSpPr>
          <p:nvPr/>
        </p:nvCxnSpPr>
        <p:spPr>
          <a:xfrm rot="16200000" flipH="1">
            <a:off x="5045355" y="4537982"/>
            <a:ext cx="1715853" cy="52739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67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393EE-B346-4B32-9C00-AC4CFD67FE0A}"/>
              </a:ext>
            </a:extLst>
          </p:cNvPr>
          <p:cNvSpPr>
            <a:spLocks noGrp="1"/>
          </p:cNvSpPr>
          <p:nvPr>
            <p:ph type="title"/>
          </p:nvPr>
        </p:nvSpPr>
        <p:spPr/>
        <p:txBody>
          <a:bodyPr/>
          <a:lstStyle/>
          <a:p>
            <a:r>
              <a:rPr lang="de-DE" dirty="0" err="1"/>
              <a:t>Programming</a:t>
            </a:r>
            <a:r>
              <a:rPr lang="de-DE" dirty="0"/>
              <a:t> in AL</a:t>
            </a:r>
            <a:br>
              <a:rPr lang="de-DE" dirty="0"/>
            </a:br>
            <a:r>
              <a:rPr lang="en-GB" dirty="0">
                <a:solidFill>
                  <a:schemeClr val="bg2"/>
                </a:solidFill>
              </a:rPr>
              <a:t>Object Types: Theory and </a:t>
            </a:r>
            <a:r>
              <a:rPr lang="en-GB" dirty="0" err="1">
                <a:solidFill>
                  <a:schemeClr val="bg2"/>
                </a:solidFill>
              </a:rPr>
              <a:t>HandsOn</a:t>
            </a:r>
            <a:r>
              <a:rPr lang="en-GB" dirty="0">
                <a:solidFill>
                  <a:schemeClr val="bg2"/>
                </a:solidFill>
              </a:rPr>
              <a:t> - Tables</a:t>
            </a:r>
            <a:endParaRPr lang="en-GB" dirty="0"/>
          </a:p>
        </p:txBody>
      </p:sp>
      <p:sp>
        <p:nvSpPr>
          <p:cNvPr id="3" name="Datumsplatzhalter 2">
            <a:extLst>
              <a:ext uri="{FF2B5EF4-FFF2-40B4-BE49-F238E27FC236}">
                <a16:creationId xmlns:a16="http://schemas.microsoft.com/office/drawing/2014/main" id="{27588994-FC10-4608-8AE4-E43C23C0B97F}"/>
              </a:ext>
            </a:extLst>
          </p:cNvPr>
          <p:cNvSpPr>
            <a:spLocks noGrp="1"/>
          </p:cNvSpPr>
          <p:nvPr>
            <p:ph type="dt" sz="half" idx="2"/>
          </p:nvPr>
        </p:nvSpPr>
        <p:spPr/>
        <p:txBody>
          <a:bodyPr/>
          <a:lstStyle/>
          <a:p>
            <a:r>
              <a:rPr lang="de-DE"/>
              <a:t>COSMO CONSULT-Gruppe</a:t>
            </a:r>
          </a:p>
        </p:txBody>
      </p:sp>
      <p:sp>
        <p:nvSpPr>
          <p:cNvPr id="4" name="Foliennummernplatzhalter 3">
            <a:extLst>
              <a:ext uri="{FF2B5EF4-FFF2-40B4-BE49-F238E27FC236}">
                <a16:creationId xmlns:a16="http://schemas.microsoft.com/office/drawing/2014/main" id="{1CC26E2B-B204-4B6D-BA1D-F35C5EFEE29B}"/>
              </a:ext>
            </a:extLst>
          </p:cNvPr>
          <p:cNvSpPr>
            <a:spLocks noGrp="1"/>
          </p:cNvSpPr>
          <p:nvPr>
            <p:ph type="sldNum" sz="quarter" idx="4"/>
          </p:nvPr>
        </p:nvSpPr>
        <p:spPr/>
        <p:txBody>
          <a:bodyPr/>
          <a:lstStyle/>
          <a:p>
            <a:r>
              <a:rPr lang="de-DE"/>
              <a:t> </a:t>
            </a:r>
            <a:fld id="{F0389FF0-EA6C-204E-82DF-16D97CC1B00E}" type="slidenum">
              <a:rPr lang="de-DE" smtClean="0"/>
              <a:pPr/>
              <a:t>99</a:t>
            </a:fld>
            <a:endParaRPr lang="de-DE"/>
          </a:p>
        </p:txBody>
      </p:sp>
      <p:sp>
        <p:nvSpPr>
          <p:cNvPr id="5" name="Textplatzhalter 4">
            <a:extLst>
              <a:ext uri="{FF2B5EF4-FFF2-40B4-BE49-F238E27FC236}">
                <a16:creationId xmlns:a16="http://schemas.microsoft.com/office/drawing/2014/main" id="{E116CE16-5CCE-40C7-B8C1-348AD9584DE3}"/>
              </a:ext>
            </a:extLst>
          </p:cNvPr>
          <p:cNvSpPr>
            <a:spLocks noGrp="1"/>
          </p:cNvSpPr>
          <p:nvPr>
            <p:ph type="body" sz="quarter" idx="10"/>
          </p:nvPr>
        </p:nvSpPr>
        <p:spPr>
          <a:xfrm>
            <a:off x="360000" y="1192350"/>
            <a:ext cx="11832000" cy="4896000"/>
          </a:xfrm>
        </p:spPr>
        <p:txBody>
          <a:bodyPr/>
          <a:lstStyle/>
          <a:p>
            <a:r>
              <a:rPr lang="de-DE" dirty="0" err="1"/>
              <a:t>Some</a:t>
            </a:r>
            <a:r>
              <a:rPr lang="de-DE" dirty="0"/>
              <a:t> „</a:t>
            </a:r>
            <a:r>
              <a:rPr lang="de-DE" dirty="0" err="1"/>
              <a:t>special</a:t>
            </a:r>
            <a:r>
              <a:rPr lang="de-DE" dirty="0"/>
              <a:t>“ </a:t>
            </a:r>
            <a:r>
              <a:rPr lang="de-DE" dirty="0" err="1"/>
              <a:t>properties</a:t>
            </a:r>
            <a:endParaRPr lang="de-DE" dirty="0"/>
          </a:p>
          <a:p>
            <a:pPr lvl="1"/>
            <a:r>
              <a:rPr lang="en-GB" altLang="en-US" b="1" i="1" dirty="0" err="1">
                <a:latin typeface="Calibri" panose="020F0502020204030204" pitchFamily="34" charset="0"/>
                <a:cs typeface="Calibri" panose="020F0502020204030204" pitchFamily="34" charset="0"/>
              </a:rPr>
              <a:t>ObsoleteState</a:t>
            </a:r>
            <a:endParaRPr lang="en-GB" altLang="en-US" b="1" i="1" dirty="0">
              <a:latin typeface="Calibri" panose="020F0502020204030204" pitchFamily="34" charset="0"/>
              <a:cs typeface="Calibri" panose="020F0502020204030204" pitchFamily="34" charset="0"/>
            </a:endParaRPr>
          </a:p>
          <a:p>
            <a:pPr lvl="2"/>
            <a:r>
              <a:rPr lang="de-DE" altLang="en-US" dirty="0">
                <a:latin typeface="Calibri" panose="020F0502020204030204" pitchFamily="34" charset="0"/>
                <a:cs typeface="Calibri" panose="020F0502020204030204" pitchFamily="34" charset="0"/>
                <a:hlinkClick r:id="rId2"/>
              </a:rPr>
              <a:t>https://docs.microsoft.com/en-us/dynamics365/business-central/dev-itpro/developer/properties/devenv-obsoletestate-property</a:t>
            </a:r>
            <a:endParaRPr lang="en-GB" altLang="en-US" dirty="0">
              <a:latin typeface="Calibri" panose="020F0502020204030204" pitchFamily="34" charset="0"/>
              <a:cs typeface="Calibri" panose="020F0502020204030204" pitchFamily="34" charset="0"/>
            </a:endParaRPr>
          </a:p>
          <a:p>
            <a:pPr lvl="2"/>
            <a:r>
              <a:rPr lang="de-DE" altLang="en-US" dirty="0">
                <a:latin typeface="Calibri" panose="020F0502020204030204" pitchFamily="34" charset="0"/>
                <a:cs typeface="Calibri" panose="020F0502020204030204" pitchFamily="34" charset="0"/>
              </a:rPr>
              <a:t>Marks </a:t>
            </a:r>
            <a:r>
              <a:rPr lang="de-DE" altLang="en-US" dirty="0" err="1">
                <a:latin typeface="Calibri" panose="020F0502020204030204" pitchFamily="34" charset="0"/>
                <a:cs typeface="Calibri" panose="020F0502020204030204" pitchFamily="34" charset="0"/>
              </a:rPr>
              <a:t>whether</a:t>
            </a:r>
            <a:r>
              <a:rPr lang="de-DE" altLang="en-US" dirty="0">
                <a:latin typeface="Calibri" panose="020F0502020204030204" pitchFamily="34" charset="0"/>
                <a:cs typeface="Calibri" panose="020F0502020204030204" pitchFamily="34" charset="0"/>
              </a:rPr>
              <a:t> </a:t>
            </a:r>
            <a:r>
              <a:rPr lang="de-DE" altLang="en-US" dirty="0" err="1">
                <a:latin typeface="Calibri" panose="020F0502020204030204" pitchFamily="34" charset="0"/>
                <a:cs typeface="Calibri" panose="020F0502020204030204" pitchFamily="34" charset="0"/>
              </a:rPr>
              <a:t>the</a:t>
            </a:r>
            <a:r>
              <a:rPr lang="de-DE" altLang="en-US" dirty="0">
                <a:latin typeface="Calibri" panose="020F0502020204030204" pitchFamily="34" charset="0"/>
                <a:cs typeface="Calibri" panose="020F0502020204030204" pitchFamily="34" charset="0"/>
              </a:rPr>
              <a:t> </a:t>
            </a:r>
            <a:r>
              <a:rPr lang="de-DE" altLang="en-US" dirty="0" err="1">
                <a:latin typeface="Calibri" panose="020F0502020204030204" pitchFamily="34" charset="0"/>
                <a:cs typeface="Calibri" panose="020F0502020204030204" pitchFamily="34" charset="0"/>
              </a:rPr>
              <a:t>table</a:t>
            </a:r>
            <a:r>
              <a:rPr lang="de-DE" altLang="en-US" dirty="0">
                <a:latin typeface="Calibri" panose="020F0502020204030204" pitchFamily="34" charset="0"/>
                <a:cs typeface="Calibri" panose="020F0502020204030204" pitchFamily="34" charset="0"/>
              </a:rPr>
              <a:t>, </a:t>
            </a:r>
            <a:r>
              <a:rPr lang="de-DE" altLang="en-US" dirty="0" err="1">
                <a:latin typeface="Calibri" panose="020F0502020204030204" pitchFamily="34" charset="0"/>
                <a:cs typeface="Calibri" panose="020F0502020204030204" pitchFamily="34" charset="0"/>
              </a:rPr>
              <a:t>field</a:t>
            </a:r>
            <a:r>
              <a:rPr lang="de-DE" altLang="en-US" dirty="0">
                <a:latin typeface="Calibri" panose="020F0502020204030204" pitchFamily="34" charset="0"/>
                <a:cs typeface="Calibri" panose="020F0502020204030204" pitchFamily="34" charset="0"/>
              </a:rPr>
              <a:t>, </a:t>
            </a:r>
            <a:r>
              <a:rPr lang="de-DE" altLang="en-US" dirty="0" err="1">
                <a:latin typeface="Calibri" panose="020F0502020204030204" pitchFamily="34" charset="0"/>
                <a:cs typeface="Calibri" panose="020F0502020204030204" pitchFamily="34" charset="0"/>
              </a:rPr>
              <a:t>or</a:t>
            </a:r>
            <a:r>
              <a:rPr lang="de-DE" altLang="en-US" dirty="0">
                <a:latin typeface="Calibri" panose="020F0502020204030204" pitchFamily="34" charset="0"/>
                <a:cs typeface="Calibri" panose="020F0502020204030204" pitchFamily="34" charset="0"/>
              </a:rPr>
              <a:t> </a:t>
            </a:r>
            <a:r>
              <a:rPr lang="de-DE" altLang="en-US" dirty="0" err="1">
                <a:latin typeface="Calibri" panose="020F0502020204030204" pitchFamily="34" charset="0"/>
                <a:cs typeface="Calibri" panose="020F0502020204030204" pitchFamily="34" charset="0"/>
              </a:rPr>
              <a:t>key</a:t>
            </a:r>
            <a:r>
              <a:rPr lang="de-DE" altLang="en-US" dirty="0">
                <a:latin typeface="Calibri" panose="020F0502020204030204" pitchFamily="34" charset="0"/>
                <a:cs typeface="Calibri" panose="020F0502020204030204" pitchFamily="34" charset="0"/>
              </a:rPr>
              <a:t> </a:t>
            </a:r>
            <a:r>
              <a:rPr lang="de-DE" altLang="en-US" dirty="0" err="1">
                <a:latin typeface="Calibri" panose="020F0502020204030204" pitchFamily="34" charset="0"/>
                <a:cs typeface="Calibri" panose="020F0502020204030204" pitchFamily="34" charset="0"/>
              </a:rPr>
              <a:t>is</a:t>
            </a:r>
            <a:r>
              <a:rPr lang="de-DE" altLang="en-US" dirty="0">
                <a:latin typeface="Calibri" panose="020F0502020204030204" pitchFamily="34" charset="0"/>
                <a:cs typeface="Calibri" panose="020F0502020204030204" pitchFamily="34" charset="0"/>
              </a:rPr>
              <a:t> </a:t>
            </a:r>
            <a:r>
              <a:rPr lang="de-DE" altLang="en-US" dirty="0" err="1">
                <a:latin typeface="Calibri" panose="020F0502020204030204" pitchFamily="34" charset="0"/>
                <a:cs typeface="Calibri" panose="020F0502020204030204" pitchFamily="34" charset="0"/>
              </a:rPr>
              <a:t>or</a:t>
            </a:r>
            <a:r>
              <a:rPr lang="de-DE" altLang="en-US" dirty="0">
                <a:latin typeface="Calibri" panose="020F0502020204030204" pitchFamily="34" charset="0"/>
                <a:cs typeface="Calibri" panose="020F0502020204030204" pitchFamily="34" charset="0"/>
              </a:rPr>
              <a:t> will </a:t>
            </a:r>
            <a:r>
              <a:rPr lang="de-DE" altLang="en-US" dirty="0" err="1">
                <a:latin typeface="Calibri" panose="020F0502020204030204" pitchFamily="34" charset="0"/>
                <a:cs typeface="Calibri" panose="020F0502020204030204" pitchFamily="34" charset="0"/>
              </a:rPr>
              <a:t>become</a:t>
            </a:r>
            <a:r>
              <a:rPr lang="de-DE" altLang="en-US" dirty="0">
                <a:latin typeface="Calibri" panose="020F0502020204030204" pitchFamily="34" charset="0"/>
                <a:cs typeface="Calibri" panose="020F0502020204030204" pitchFamily="34" charset="0"/>
              </a:rPr>
              <a:t> obsolete (</a:t>
            </a:r>
            <a:r>
              <a:rPr lang="de-DE" altLang="en-US" dirty="0" err="1">
                <a:latin typeface="Calibri" panose="020F0502020204030204" pitchFamily="34" charset="0"/>
                <a:cs typeface="Calibri" panose="020F0502020204030204" pitchFamily="34" charset="0"/>
              </a:rPr>
              <a:t>deprecated</a:t>
            </a:r>
            <a:r>
              <a:rPr lang="de-DE" altLang="en-US" dirty="0">
                <a:latin typeface="Calibri" panose="020F0502020204030204" pitchFamily="34" charset="0"/>
                <a:cs typeface="Calibri" panose="020F0502020204030204" pitchFamily="34" charset="0"/>
              </a:rPr>
              <a:t>).</a:t>
            </a:r>
          </a:p>
          <a:p>
            <a:pPr lvl="2"/>
            <a:endParaRPr lang="de-DE" altLang="en-US" dirty="0">
              <a:latin typeface="Calibri" panose="020F0502020204030204" pitchFamily="34" charset="0"/>
              <a:cs typeface="Calibri" panose="020F0502020204030204" pitchFamily="34" charset="0"/>
            </a:endParaRPr>
          </a:p>
          <a:p>
            <a:pPr lvl="2"/>
            <a:endParaRPr lang="de-DE" altLang="en-US" dirty="0">
              <a:latin typeface="Calibri" panose="020F0502020204030204" pitchFamily="34" charset="0"/>
              <a:cs typeface="Calibri" panose="020F0502020204030204" pitchFamily="34" charset="0"/>
            </a:endParaRPr>
          </a:p>
          <a:p>
            <a:pPr lvl="2"/>
            <a:endParaRPr lang="de-DE" altLang="en-US" dirty="0">
              <a:latin typeface="Calibri" panose="020F0502020204030204" pitchFamily="34" charset="0"/>
              <a:cs typeface="Calibri" panose="020F0502020204030204" pitchFamily="34" charset="0"/>
            </a:endParaRPr>
          </a:p>
          <a:p>
            <a:pPr lvl="2"/>
            <a:endParaRPr lang="de-DE" altLang="en-US" dirty="0">
              <a:latin typeface="Calibri" panose="020F0502020204030204" pitchFamily="34" charset="0"/>
              <a:cs typeface="Calibri" panose="020F0502020204030204" pitchFamily="34" charset="0"/>
            </a:endParaRPr>
          </a:p>
          <a:p>
            <a:pPr lvl="1"/>
            <a:r>
              <a:rPr lang="en-GB" altLang="en-US" b="1" i="1" dirty="0" err="1">
                <a:latin typeface="Calibri" panose="020F0502020204030204" pitchFamily="34" charset="0"/>
                <a:cs typeface="Calibri" panose="020F0502020204030204" pitchFamily="34" charset="0"/>
              </a:rPr>
              <a:t>ObsoleteReason</a:t>
            </a:r>
            <a:r>
              <a:rPr lang="en-GB" altLang="en-US" b="1" dirty="0">
                <a:latin typeface="Calibri" panose="020F0502020204030204" pitchFamily="34" charset="0"/>
                <a:cs typeface="Calibri" panose="020F0502020204030204" pitchFamily="34" charset="0"/>
              </a:rPr>
              <a:t> </a:t>
            </a:r>
          </a:p>
          <a:p>
            <a:pPr lvl="2"/>
            <a:r>
              <a:rPr lang="de-DE" altLang="en-US" dirty="0">
                <a:latin typeface="Calibri" panose="020F0502020204030204" pitchFamily="34" charset="0"/>
                <a:cs typeface="Calibri" panose="020F0502020204030204" pitchFamily="34" charset="0"/>
              </a:rPr>
              <a:t>„</a:t>
            </a:r>
            <a:r>
              <a:rPr lang="en-GB" altLang="en-US" dirty="0">
                <a:latin typeface="Calibri" panose="020F0502020204030204" pitchFamily="34" charset="0"/>
                <a:cs typeface="Calibri" panose="020F0502020204030204" pitchFamily="34" charset="0"/>
              </a:rPr>
              <a:t>Info field” to inform Developers </a:t>
            </a:r>
          </a:p>
          <a:p>
            <a:pPr lvl="2"/>
            <a:r>
              <a:rPr lang="de-DE" altLang="en-US" sz="1200" dirty="0">
                <a:latin typeface="Calibri" panose="020F0502020204030204" pitchFamily="34" charset="0"/>
                <a:cs typeface="Calibri" panose="020F0502020204030204" pitchFamily="34" charset="0"/>
                <a:hlinkClick r:id="rId3"/>
              </a:rPr>
              <a:t>https://docs.microsoft.com/en-us/dynamics365/business-central/dev-itpro/developer/properties/devenv-obsoletereason-property</a:t>
            </a:r>
            <a:endParaRPr lang="de-DE" altLang="en-US" sz="1200" dirty="0">
              <a:latin typeface="Calibri" panose="020F0502020204030204" pitchFamily="34" charset="0"/>
              <a:cs typeface="Calibri" panose="020F0502020204030204" pitchFamily="34" charset="0"/>
            </a:endParaRPr>
          </a:p>
          <a:p>
            <a:pPr lvl="2"/>
            <a:endParaRPr lang="de-DE" altLang="en-US" sz="1200" dirty="0">
              <a:latin typeface="Calibri" panose="020F0502020204030204" pitchFamily="34" charset="0"/>
              <a:cs typeface="Calibri" panose="020F0502020204030204" pitchFamily="34" charset="0"/>
            </a:endParaRPr>
          </a:p>
          <a:p>
            <a:pPr lvl="1"/>
            <a:r>
              <a:rPr lang="nb-NO" altLang="en-US" i="1" dirty="0">
                <a:latin typeface="Calibri" panose="020F0502020204030204" pitchFamily="34" charset="0"/>
                <a:cs typeface="Calibri" panose="020F0502020204030204" pitchFamily="34" charset="0"/>
              </a:rPr>
              <a:t>TableType, ExternalName, ExternalSchema, LinkedObject, LinkedInTransaction</a:t>
            </a:r>
          </a:p>
          <a:p>
            <a:pPr lvl="2"/>
            <a:r>
              <a:rPr lang="nb-NO" altLang="en-US" dirty="0">
                <a:latin typeface="Calibri" panose="020F0502020204030204" pitchFamily="34" charset="0"/>
                <a:cs typeface="Calibri" panose="020F0502020204030204" pitchFamily="34" charset="0"/>
              </a:rPr>
              <a:t>«Properties to organize connections to external data sources»</a:t>
            </a:r>
          </a:p>
          <a:p>
            <a:pPr lvl="2"/>
            <a:r>
              <a:rPr lang="de-DE" dirty="0">
                <a:hlinkClick r:id="rId4"/>
              </a:rPr>
              <a:t>https://docs.microsoft.com/en-us/dynamics365/business-central/dev-itpro/developer/properties/devenv-tabletype-property</a:t>
            </a:r>
            <a:endParaRPr lang="de-DE" altLang="en-US" dirty="0">
              <a:latin typeface="Calibri" panose="020F0502020204030204" pitchFamily="34" charset="0"/>
              <a:cs typeface="Calibri" panose="020F0502020204030204" pitchFamily="34" charset="0"/>
            </a:endParaRPr>
          </a:p>
          <a:p>
            <a:pPr lvl="2"/>
            <a:r>
              <a:rPr lang="de-DE" dirty="0">
                <a:hlinkClick r:id="rId5"/>
              </a:rPr>
              <a:t>https://docs.microsoft.com/en-us/dynamics365/business-central/dev-itpro/developer/properties/devenv-externalname-property</a:t>
            </a:r>
            <a:endParaRPr lang="de-DE" altLang="en-US" dirty="0">
              <a:latin typeface="Calibri" panose="020F0502020204030204" pitchFamily="34" charset="0"/>
              <a:cs typeface="Calibri" panose="020F0502020204030204" pitchFamily="34" charset="0"/>
            </a:endParaRPr>
          </a:p>
          <a:p>
            <a:pPr lvl="2"/>
            <a:r>
              <a:rPr lang="de-DE" dirty="0">
                <a:hlinkClick r:id="rId6"/>
              </a:rPr>
              <a:t>https://docs.microsoft.com/en-us/dynamics365/business-central/dev-itpro/developer/properties/devenv-externalschema-property</a:t>
            </a:r>
            <a:endParaRPr lang="de-DE" dirty="0"/>
          </a:p>
          <a:p>
            <a:pPr lvl="2"/>
            <a:r>
              <a:rPr lang="de-DE" dirty="0">
                <a:hlinkClick r:id="rId7"/>
              </a:rPr>
              <a:t>https://docs.microsoft.com/en-us/dynamics365/business-central/dev-itpro/developer/properties/devenv-linkedobject-property</a:t>
            </a:r>
            <a:endParaRPr lang="de-DE" dirty="0"/>
          </a:p>
          <a:p>
            <a:pPr lvl="2"/>
            <a:r>
              <a:rPr lang="de-DE" dirty="0">
                <a:hlinkClick r:id="rId8"/>
              </a:rPr>
              <a:t>https://docs.microsoft.com/en-us/dynamics365/business-central/dev-itpro/developer/properties/devenv-linkedintransaction-property</a:t>
            </a:r>
            <a:endParaRPr lang="en-GB" dirty="0"/>
          </a:p>
        </p:txBody>
      </p:sp>
      <p:graphicFrame>
        <p:nvGraphicFramePr>
          <p:cNvPr id="6" name="Tabelle 5">
            <a:extLst>
              <a:ext uri="{FF2B5EF4-FFF2-40B4-BE49-F238E27FC236}">
                <a16:creationId xmlns:a16="http://schemas.microsoft.com/office/drawing/2014/main" id="{515A5DE5-867F-43E2-A26C-FD76AFCC8BAD}"/>
              </a:ext>
            </a:extLst>
          </p:cNvPr>
          <p:cNvGraphicFramePr>
            <a:graphicFrameLocks noGrp="1"/>
          </p:cNvGraphicFramePr>
          <p:nvPr>
            <p:extLst>
              <p:ext uri="{D42A27DB-BD31-4B8C-83A1-F6EECF244321}">
                <p14:modId xmlns:p14="http://schemas.microsoft.com/office/powerpoint/2010/main" val="151851605"/>
              </p:ext>
            </p:extLst>
          </p:nvPr>
        </p:nvGraphicFramePr>
        <p:xfrm>
          <a:off x="2047286" y="2539365"/>
          <a:ext cx="5935370" cy="807720"/>
        </p:xfrm>
        <a:graphic>
          <a:graphicData uri="http://schemas.openxmlformats.org/drawingml/2006/table">
            <a:tbl>
              <a:tblPr/>
              <a:tblGrid>
                <a:gridCol w="722376">
                  <a:extLst>
                    <a:ext uri="{9D8B030D-6E8A-4147-A177-3AD203B41FA5}">
                      <a16:colId xmlns:a16="http://schemas.microsoft.com/office/drawing/2014/main" val="1637835752"/>
                    </a:ext>
                  </a:extLst>
                </a:gridCol>
                <a:gridCol w="5212994">
                  <a:extLst>
                    <a:ext uri="{9D8B030D-6E8A-4147-A177-3AD203B41FA5}">
                      <a16:colId xmlns:a16="http://schemas.microsoft.com/office/drawing/2014/main" val="2824665714"/>
                    </a:ext>
                  </a:extLst>
                </a:gridCol>
              </a:tblGrid>
              <a:tr h="0">
                <a:tc>
                  <a:txBody>
                    <a:bodyPr/>
                    <a:lstStyle/>
                    <a:p>
                      <a:pPr marL="0" marR="0" fontAlgn="t">
                        <a:spcBef>
                          <a:spcPts val="0"/>
                        </a:spcBef>
                        <a:spcAft>
                          <a:spcPts val="0"/>
                        </a:spcAft>
                      </a:pPr>
                      <a:r>
                        <a:rPr lang="de-DE" sz="1100" dirty="0" err="1">
                          <a:effectLst/>
                          <a:latin typeface="Calibri" panose="020F0502020204030204" pitchFamily="34" charset="0"/>
                        </a:rPr>
                        <a:t>No</a:t>
                      </a:r>
                      <a:endParaRPr lang="de-DE" sz="1100" dirty="0">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100" dirty="0">
                          <a:effectLst/>
                          <a:latin typeface="Calibri" panose="020F0502020204030204" pitchFamily="34" charset="0"/>
                        </a:rPr>
                        <a:t>Not obsolete; Default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595090195"/>
                  </a:ext>
                </a:extLst>
              </a:tr>
              <a:tr h="0">
                <a:tc>
                  <a:txBody>
                    <a:bodyPr/>
                    <a:lstStyle/>
                    <a:p>
                      <a:pPr marL="0" marR="0" fontAlgn="t">
                        <a:spcBef>
                          <a:spcPts val="0"/>
                        </a:spcBef>
                        <a:spcAft>
                          <a:spcPts val="0"/>
                        </a:spcAft>
                      </a:pPr>
                      <a:r>
                        <a:rPr lang="de-DE" sz="1100">
                          <a:effectLst/>
                          <a:latin typeface="Calibri" panose="020F0502020204030204" pitchFamily="34" charset="0"/>
                        </a:rPr>
                        <a:t>Pending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100" dirty="0">
                          <a:effectLst/>
                          <a:latin typeface="Calibri" panose="020F0502020204030204" pitchFamily="34" charset="0"/>
                        </a:rPr>
                        <a:t>Will </a:t>
                      </a:r>
                      <a:r>
                        <a:rPr lang="de-DE" sz="1100" dirty="0" err="1">
                          <a:effectLst/>
                          <a:latin typeface="Calibri" panose="020F0502020204030204" pitchFamily="34" charset="0"/>
                        </a:rPr>
                        <a:t>become</a:t>
                      </a:r>
                      <a:r>
                        <a:rPr lang="de-DE" sz="1100" dirty="0">
                          <a:effectLst/>
                          <a:latin typeface="Calibri" panose="020F0502020204030204" pitchFamily="34" charset="0"/>
                        </a:rPr>
                        <a:t> obsolete; </a:t>
                      </a:r>
                      <a:r>
                        <a:rPr lang="de-DE" sz="1100" dirty="0" err="1">
                          <a:effectLst/>
                          <a:latin typeface="Calibri" panose="020F0502020204030204" pitchFamily="34" charset="0"/>
                        </a:rPr>
                        <a:t>No</a:t>
                      </a:r>
                      <a:r>
                        <a:rPr lang="de-DE" sz="1100" dirty="0">
                          <a:effectLst/>
                          <a:latin typeface="Calibri" panose="020F0502020204030204" pitchFamily="34" charset="0"/>
                        </a:rPr>
                        <a:t> </a:t>
                      </a:r>
                      <a:r>
                        <a:rPr lang="de-DE" sz="1100" dirty="0" err="1">
                          <a:effectLst/>
                          <a:latin typeface="Calibri" panose="020F0502020204030204" pitchFamily="34" charset="0"/>
                        </a:rPr>
                        <a:t>Effect</a:t>
                      </a:r>
                      <a:r>
                        <a:rPr lang="de-DE" sz="1100" dirty="0">
                          <a:effectLst/>
                          <a:latin typeface="Calibri" panose="020F0502020204030204" pitchFamily="34" charset="0"/>
                        </a:rPr>
                        <a:t> on Table and Data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8198791"/>
                  </a:ext>
                </a:extLst>
              </a:tr>
              <a:tr h="0">
                <a:tc>
                  <a:txBody>
                    <a:bodyPr/>
                    <a:lstStyle/>
                    <a:p>
                      <a:pPr marL="0" marR="0" fontAlgn="t">
                        <a:spcBef>
                          <a:spcPts val="0"/>
                        </a:spcBef>
                        <a:spcAft>
                          <a:spcPts val="0"/>
                        </a:spcAft>
                      </a:pPr>
                      <a:r>
                        <a:rPr lang="de-DE" sz="1100">
                          <a:effectLst/>
                          <a:latin typeface="Calibri" panose="020F0502020204030204" pitchFamily="34" charset="0"/>
                        </a:rPr>
                        <a:t>Removed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de-DE" sz="1100" dirty="0" err="1">
                          <a:effectLst/>
                          <a:latin typeface="Calibri" panose="020F0502020204030204" pitchFamily="34" charset="0"/>
                        </a:rPr>
                        <a:t>Is</a:t>
                      </a:r>
                      <a:r>
                        <a:rPr lang="de-DE" sz="1100" dirty="0">
                          <a:effectLst/>
                          <a:latin typeface="Calibri" panose="020F0502020204030204" pitchFamily="34" charset="0"/>
                        </a:rPr>
                        <a:t> obsolete; </a:t>
                      </a:r>
                      <a:r>
                        <a:rPr lang="de-DE" sz="1100" dirty="0" err="1">
                          <a:effectLst/>
                          <a:latin typeface="Calibri" panose="020F0502020204030204" pitchFamily="34" charset="0"/>
                        </a:rPr>
                        <a:t>No</a:t>
                      </a:r>
                      <a:r>
                        <a:rPr lang="de-DE" sz="1100" dirty="0">
                          <a:effectLst/>
                          <a:latin typeface="Calibri" panose="020F0502020204030204" pitchFamily="34" charset="0"/>
                        </a:rPr>
                        <a:t> </a:t>
                      </a:r>
                      <a:r>
                        <a:rPr lang="de-DE" sz="1100" dirty="0" err="1">
                          <a:effectLst/>
                          <a:latin typeface="Calibri" panose="020F0502020204030204" pitchFamily="34" charset="0"/>
                        </a:rPr>
                        <a:t>Effect</a:t>
                      </a:r>
                      <a:r>
                        <a:rPr lang="de-DE" sz="1100" dirty="0">
                          <a:effectLst/>
                          <a:latin typeface="Calibri" panose="020F0502020204030204" pitchFamily="34" charset="0"/>
                        </a:rPr>
                        <a:t> on Table; Data </a:t>
                      </a:r>
                      <a:r>
                        <a:rPr lang="de-DE" sz="1100" dirty="0" err="1">
                          <a:effectLst/>
                          <a:latin typeface="Calibri" panose="020F0502020204030204" pitchFamily="34" charset="0"/>
                        </a:rPr>
                        <a:t>access</a:t>
                      </a:r>
                      <a:r>
                        <a:rPr lang="de-DE" sz="1100" dirty="0">
                          <a:effectLst/>
                          <a:latin typeface="Calibri" panose="020F0502020204030204" pitchFamily="34" charset="0"/>
                        </a:rPr>
                        <a:t> </a:t>
                      </a:r>
                      <a:r>
                        <a:rPr lang="de-DE" sz="1100" dirty="0" err="1">
                          <a:effectLst/>
                          <a:latin typeface="Calibri" panose="020F0502020204030204" pitchFamily="34" charset="0"/>
                        </a:rPr>
                        <a:t>only</a:t>
                      </a:r>
                      <a:r>
                        <a:rPr lang="de-DE" sz="1100" dirty="0">
                          <a:effectLst/>
                          <a:latin typeface="Calibri" panose="020F0502020204030204" pitchFamily="34" charset="0"/>
                        </a:rPr>
                        <a:t> in upgrade </a:t>
                      </a:r>
                      <a:r>
                        <a:rPr lang="de-DE" sz="1100" dirty="0" err="1">
                          <a:effectLst/>
                          <a:latin typeface="Calibri" panose="020F0502020204030204" pitchFamily="34" charset="0"/>
                        </a:rPr>
                        <a:t>codeunits</a:t>
                      </a:r>
                      <a:r>
                        <a:rPr lang="de-DE" sz="1100" dirty="0">
                          <a:effectLst/>
                          <a:latin typeface="Calibri" panose="020F0502020204030204" pitchFamily="34" charset="0"/>
                        </a:rPr>
                        <a:t>, </a:t>
                      </a:r>
                      <a:r>
                        <a:rPr lang="de-DE" sz="1100" dirty="0" err="1">
                          <a:effectLst/>
                          <a:latin typeface="Calibri" panose="020F0502020204030204" pitchFamily="34" charset="0"/>
                        </a:rPr>
                        <a:t>else</a:t>
                      </a:r>
                      <a:r>
                        <a:rPr lang="de-DE" sz="1100" dirty="0">
                          <a:effectLst/>
                          <a:latin typeface="Calibri" panose="020F0502020204030204" pitchFamily="34" charset="0"/>
                        </a:rPr>
                        <a:t> </a:t>
                      </a:r>
                      <a:r>
                        <a:rPr lang="de-DE" sz="1100" dirty="0" err="1">
                          <a:effectLst/>
                          <a:latin typeface="Calibri" panose="020F0502020204030204" pitchFamily="34" charset="0"/>
                        </a:rPr>
                        <a:t>Runtime</a:t>
                      </a:r>
                      <a:r>
                        <a:rPr lang="de-DE" sz="1100" dirty="0">
                          <a:effectLst/>
                          <a:latin typeface="Calibri" panose="020F0502020204030204" pitchFamily="34" charset="0"/>
                        </a:rPr>
                        <a:t> Error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09809272"/>
                  </a:ext>
                </a:extLst>
              </a:tr>
            </a:tbl>
          </a:graphicData>
        </a:graphic>
      </p:graphicFrame>
    </p:spTree>
    <p:extLst>
      <p:ext uri="{BB962C8B-B14F-4D97-AF65-F5344CB8AC3E}">
        <p14:creationId xmlns:p14="http://schemas.microsoft.com/office/powerpoint/2010/main" val="314206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C Powerpoint_Master_de">
  <a:themeElements>
    <a:clrScheme name="Benutzerdefiniert 12">
      <a:dk1>
        <a:srgbClr val="57666D"/>
      </a:dk1>
      <a:lt1>
        <a:srgbClr val="FFFFFF"/>
      </a:lt1>
      <a:dk2>
        <a:srgbClr val="57666D"/>
      </a:dk2>
      <a:lt2>
        <a:srgbClr val="F5A748"/>
      </a:lt2>
      <a:accent1>
        <a:srgbClr val="C4DCF1"/>
      </a:accent1>
      <a:accent2>
        <a:srgbClr val="D3DF89"/>
      </a:accent2>
      <a:accent3>
        <a:srgbClr val="AAAAAA"/>
      </a:accent3>
      <a:accent4>
        <a:srgbClr val="F5A748"/>
      </a:accent4>
      <a:accent5>
        <a:srgbClr val="57666D"/>
      </a:accent5>
      <a:accent6>
        <a:srgbClr val="04276E"/>
      </a:accent6>
      <a:hlink>
        <a:srgbClr val="F5A748"/>
      </a:hlink>
      <a:folHlink>
        <a:srgbClr val="F5A748"/>
      </a:folHlink>
    </a:clrScheme>
    <a:fontScheme name="CC CI Font">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MO_CONSULT_Master_ger" id="{9F2EBE57-7C07-47B7-987E-FAAE69D1AEDD}" vid="{22327220-AB57-4B43-8742-BEBA54EA18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6987396D9E00F409E06A35DC42C2E71" ma:contentTypeVersion="2" ma:contentTypeDescription="Create a new document." ma:contentTypeScope="" ma:versionID="fad9abddf1250dd635ba4a3ada6a32b2">
  <xsd:schema xmlns:xsd="http://www.w3.org/2001/XMLSchema" xmlns:xs="http://www.w3.org/2001/XMLSchema" xmlns:p="http://schemas.microsoft.com/office/2006/metadata/properties" xmlns:ns2="8e1d86e0-4773-442a-b4ce-e3e405a79a57" targetNamespace="http://schemas.microsoft.com/office/2006/metadata/properties" ma:root="true" ma:fieldsID="da751ec873dddd0ae253b1a5b700d9f3" ns2:_="">
    <xsd:import namespace="8e1d86e0-4773-442a-b4ce-e3e405a79a5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1d86e0-4773-442a-b4ce-e3e405a79a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68AFA90-FB33-4D4C-AE6E-75F6F2BBEEAA}">
  <ds:schemaRefs>
    <ds:schemaRef ds:uri="http://schemas.microsoft.com/sharepoint/v3/contenttype/forms"/>
  </ds:schemaRefs>
</ds:datastoreItem>
</file>

<file path=customXml/itemProps2.xml><?xml version="1.0" encoding="utf-8"?>
<ds:datastoreItem xmlns:ds="http://schemas.openxmlformats.org/officeDocument/2006/customXml" ds:itemID="{973D4661-CF19-4E51-A02F-AB0E8322526B}">
  <ds:schemaRefs>
    <ds:schemaRef ds:uri="8e1d86e0-4773-442a-b4ce-e3e405a79a5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4265CDB-1D76-4595-A44E-F1D914D02906}">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8e1d86e0-4773-442a-b4ce-e3e405a79a57"/>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12381</Words>
  <Application>Microsoft Office PowerPoint</Application>
  <PresentationFormat>Breitbild</PresentationFormat>
  <Paragraphs>2496</Paragraphs>
  <Slides>146</Slides>
  <Notes>32</Notes>
  <HiddenSlides>5</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146</vt:i4>
      </vt:variant>
    </vt:vector>
  </HeadingPairs>
  <TitlesOfParts>
    <vt:vector size="154" baseType="lpstr">
      <vt:lpstr>Arial</vt:lpstr>
      <vt:lpstr>Arial Black</vt:lpstr>
      <vt:lpstr>Calibri</vt:lpstr>
      <vt:lpstr>Calibri Light</vt:lpstr>
      <vt:lpstr>Lucida Grande</vt:lpstr>
      <vt:lpstr>Wingdings</vt:lpstr>
      <vt:lpstr>CC Powerpoint_Master_de</vt:lpstr>
      <vt:lpstr>Objekt-Manager-Shellobjekt</vt:lpstr>
      <vt:lpstr>ToDos4MPro</vt:lpstr>
      <vt:lpstr>Microsoft AL </vt:lpstr>
      <vt:lpstr>Core Statements on the subject of Programming AL What the wise man says</vt:lpstr>
      <vt:lpstr>Literature / further Reading &amp; Watching</vt:lpstr>
      <vt:lpstr>Agenda</vt:lpstr>
      <vt:lpstr>Agenda</vt:lpstr>
      <vt:lpstr>Agenda</vt:lpstr>
      <vt:lpstr>Agenda</vt:lpstr>
      <vt:lpstr>Agenda</vt:lpstr>
      <vt:lpstr>Agenda</vt:lpstr>
      <vt:lpstr>Importants &amp; Exercises</vt:lpstr>
      <vt:lpstr>Basics</vt:lpstr>
      <vt:lpstr>Basics Basic Programming Principles</vt:lpstr>
      <vt:lpstr>Basics Object Codeunit</vt:lpstr>
      <vt:lpstr>Basics Object Codeunit</vt:lpstr>
      <vt:lpstr>Basics: Cloud Ready Object Structure - bare Extension V2</vt:lpstr>
      <vt:lpstr>Basics: Hybrid Object Structure – OnPremise only</vt:lpstr>
      <vt:lpstr>Basics AL = File based programming  File Structure</vt:lpstr>
      <vt:lpstr>Boundary Conditions / Setups  HowTo handle a Project</vt:lpstr>
      <vt:lpstr>Boundary Conditions / Setups: HowTo handle a Project  AL Development against BC – „Architecture“                                                 the Past</vt:lpstr>
      <vt:lpstr>Boundary Conditions / Setups: HowTo handle a Project  AL Development against BC – „Architecture“                                                 the Future</vt:lpstr>
      <vt:lpstr>Boundary Conditions / Setups  HowTo handle a Project</vt:lpstr>
      <vt:lpstr>Boundary Conditions / Setups: HowTo handle a Project Create / Setup AL Projects – Overview        Installation &amp; Setup of VS Code AL-Plugin</vt:lpstr>
      <vt:lpstr>Boundary Conditions / Setups: HowTo handle a Project Create / Setup AL Projects – Overview                                          Important Shortcuts</vt:lpstr>
      <vt:lpstr>Boundary Conditions / Setups: HowTo handle a Project another list of Important Commands</vt:lpstr>
      <vt:lpstr>Boundary Conditions / Setups: HowTo handle a Project Create / Setup AL Projects – Overview                                   „Project Setup“</vt:lpstr>
      <vt:lpstr>Boundary Conditions / Setups  HowTo handle a Project</vt:lpstr>
      <vt:lpstr>Boundary Conditions / Setups: HowTo handle a Project Specifying BC Target                                                                                           launch.json</vt:lpstr>
      <vt:lpstr>Boundary Conditions / Setups: HowTo handle a Project Specifying BC Target                                                                                           launch.json</vt:lpstr>
      <vt:lpstr>Boundary Conditions / Setups: HowTo handle a Project Specifying BC Target                                                                                           launch.json</vt:lpstr>
      <vt:lpstr>Boundary Conditions / Setups: HowTo handle a Project Specifying BC Target                                                                                           launch.json</vt:lpstr>
      <vt:lpstr>Boundary Conditions / Setups  HowTo handle a Project</vt:lpstr>
      <vt:lpstr>Boundary Conditions / Setups: HowTo handle a Project Specifying Extensions (APP)                                                                                   app.json</vt:lpstr>
      <vt:lpstr>Boundary Conditions / Setups: HowTo handle a Project Specifying Extensions (APP)                                                                                   app.json</vt:lpstr>
      <vt:lpstr>Boundary Conditions / Setups: HowTo handle a Project Specifying Extensions (APP)                                                                                   app.json</vt:lpstr>
      <vt:lpstr>Boundary Conditions / Setups: HowTo handle a Project Specifying Extensions (APP)                                                                                   app.json</vt:lpstr>
      <vt:lpstr>Boundary Conditions / Setups  HowTo handle a Project</vt:lpstr>
      <vt:lpstr>PowerPoint-Präsentation</vt:lpstr>
      <vt:lpstr>Boundary Conditions / Setups  HowTo handle a Project</vt:lpstr>
      <vt:lpstr>PowerPoint-Präsentation</vt:lpstr>
      <vt:lpstr>PowerPoint-Präsentation</vt:lpstr>
      <vt:lpstr>PowerPoint-Präsentation</vt:lpstr>
      <vt:lpstr>PowerPoint-Präsentation</vt:lpstr>
      <vt:lpstr>Boundary Conditions / Setups  HowTo handle a Project</vt:lpstr>
      <vt:lpstr>HandsOn – Exercise 1 | Hello World: our very first page extension</vt:lpstr>
      <vt:lpstr>Boundary Conditions / Setups  HowTo handle a Project</vt:lpstr>
      <vt:lpstr>HandsOn  – Exercise 2 | Deinstalling the app (via Client)</vt:lpstr>
      <vt:lpstr>Boundary Conditions / Setups: HowTo handle a Project Installing the app via Client</vt:lpstr>
      <vt:lpstr>Programming in AL</vt:lpstr>
      <vt:lpstr>Programming in AL</vt:lpstr>
      <vt:lpstr>PowerPoint-Präsentation</vt:lpstr>
      <vt:lpstr>PowerPoint-Präsentation</vt:lpstr>
      <vt:lpstr>PowerPoint-Präsentation</vt:lpstr>
      <vt:lpstr>PowerPoint-Präsentation</vt:lpstr>
      <vt:lpstr>PowerPoint-Präsentation</vt:lpstr>
      <vt:lpstr>PowerPoint-Präsentation</vt:lpstr>
      <vt:lpstr>HandsOn – Exercise 4 | intelliSense  </vt:lpstr>
      <vt:lpstr>Programming in AL</vt:lpstr>
      <vt:lpstr>HandsOn – Exercise 5 | CaptionML </vt:lpstr>
      <vt:lpstr>Programming in AL</vt:lpstr>
      <vt:lpstr>PowerPoint-Präsentation</vt:lpstr>
      <vt:lpstr>PowerPoint-Präsentation</vt:lpstr>
      <vt:lpstr>Programming in AL APP Organization -  Enveloping Folder Structure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Programming in AL</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Programming in AL Object Types: Theory and HandsOn - Tables</vt:lpstr>
      <vt:lpstr>PowerPoint-Präsentation</vt:lpstr>
      <vt:lpstr>Programming in AL Object Types: Theory and HandsOn – Table Extensions</vt:lpstr>
      <vt:lpstr>Programming in AL Object Types: Theory and HandsOn – Table Extensions</vt:lpstr>
      <vt:lpstr>Programming in AL Object Types: Theory and HandsOn – Table Extensions</vt:lpstr>
      <vt:lpstr>Programming in AL Object Types: Theory and HandsOn – Table Extensions</vt:lpstr>
      <vt:lpstr>Programming in AL Object Types: Theory and HandsOn – Table Extensions</vt:lpstr>
      <vt:lpstr>Programming in AL Object Types: Theory and HandsOn – Table Extensions</vt:lpstr>
      <vt:lpstr>PowerPoint-Präsentation</vt:lpstr>
      <vt:lpstr>PowerPoint-Präsentation</vt:lpstr>
      <vt:lpstr>PowerPoint-Präsentation</vt:lpstr>
      <vt:lpstr>PowerPoint-Präsentation</vt:lpstr>
      <vt:lpstr>PowerPoint-Präsentation</vt:lpstr>
      <vt:lpstr>Programming in AL Object Types: Theory and HandsOn – Page Extensions</vt:lpstr>
      <vt:lpstr>PowerPoint-Präsentation</vt:lpstr>
      <vt:lpstr>PowerPoint-Präsentation</vt:lpstr>
      <vt:lpstr>PowerPoint-Präsentation</vt:lpstr>
      <vt:lpstr>PowerPoint-Präsentation</vt:lpstr>
      <vt:lpstr>PowerPoint-Präsentation</vt:lpstr>
      <vt:lpstr>PowerPoint-Präsentation</vt:lpstr>
      <vt:lpstr>Programming in AL Object Types: Theory and HandsOn – Enums</vt:lpstr>
      <vt:lpstr>Programming in AL Object Types: Theory and HandsOn – Enums</vt:lpstr>
      <vt:lpstr>Programming in AL Object Types: Theory and HandsOn – Enums</vt:lpstr>
      <vt:lpstr>PowerPoint-Präsentation</vt:lpstr>
      <vt:lpstr>PowerPoint-Präsentation</vt:lpstr>
      <vt:lpstr>PowerPoint-Präsentation</vt:lpstr>
      <vt:lpstr>Programming in AL Object Types: Theory and HandsOn – Enum Extensions</vt:lpstr>
      <vt:lpstr>Programming in AL Object Types: Theory and HandsOn – Enum Extensions</vt:lpstr>
      <vt:lpstr>Programming in AL Object Types: Theory and HandsOn – Reports</vt:lpstr>
      <vt:lpstr>Miscellaneous</vt:lpstr>
      <vt:lpstr>Miscellaneous APP Dependencies</vt:lpstr>
      <vt:lpstr>Miscellaneous APP Dependencies</vt:lpstr>
      <vt:lpstr>PowerPoint-Präsentation</vt:lpstr>
      <vt:lpstr>PowerPoint-Präsentation</vt:lpstr>
      <vt:lpstr>Miscellaneous</vt:lpstr>
      <vt:lpstr>PowerPoint-Präsentation</vt:lpstr>
      <vt:lpstr>Miscellaneous</vt:lpstr>
      <vt:lpstr>Miscellaneous Debugging</vt:lpstr>
      <vt:lpstr>Miscellaneous</vt:lpstr>
      <vt:lpstr>Miscellaneous Life Cycle Management</vt:lpstr>
      <vt:lpstr>Miscellaneous</vt:lpstr>
      <vt:lpstr>Miscellaneous Language Features</vt:lpstr>
      <vt:lpstr>Miscellaneous</vt:lpstr>
      <vt:lpstr>Miscellaneous</vt:lpstr>
      <vt:lpstr>Miscellaneous …to be added …</vt:lpstr>
      <vt:lpstr>Miscellaneous …to be added …  | continued</vt:lpstr>
      <vt:lpstr>Miscellaneous Code Runner in “Test” Apps</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Code</dc:title>
  <cp:lastModifiedBy>Michael Promberger</cp:lastModifiedBy>
  <cp:revision>675</cp:revision>
  <dcterms:modified xsi:type="dcterms:W3CDTF">2019-02-21T11:59:09Z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0x010100D6987396D9E00F409E06A35DC42C2E71</vt:lpwstr>
  </property>
  <property fmtid="{D5CDD505-2E9C-101B-9397-08002B2CF9AE}" pid="3" name="nbaf9c74a3c545d6a9383e4e2003a3e3">
    <vt:lpwstr>Präsentation (Vorlage)|d0d573b0-0449-4b01-8106-9851ad5cf732</vt:lpwstr>
  </property>
  <property fmtid="{D5CDD505-2E9C-101B-9397-08002B2CF9AE}" pid="4" name="_dlc_DocIdItemGuid">
    <vt:lpwstr>0f41c0da-1474-46c1-85ca-52c7c26d8003</vt:lpwstr>
  </property>
  <property fmtid="{D5CDD505-2E9C-101B-9397-08002B2CF9AE}" pid="5" name="Solution">
    <vt:lpwstr>11;#n/a|7a630714-329f-4c83-9e8d-cf0cdc2d2f78</vt:lpwstr>
  </property>
  <property fmtid="{D5CDD505-2E9C-101B-9397-08002B2CF9AE}" pid="6" name="Baseversion">
    <vt:lpwstr>10;#n/a|7a630714-329f-4c83-9e8d-cf0cdc2d2f78</vt:lpwstr>
  </property>
  <property fmtid="{D5CDD505-2E9C-101B-9397-08002B2CF9AE}" pid="7" name="Sales_Documenttype">
    <vt:lpwstr/>
  </property>
  <property fmtid="{D5CDD505-2E9C-101B-9397-08002B2CF9AE}" pid="8" name="j695ce0a7fd64c9389d4e9d7df820964">
    <vt:lpwstr/>
  </property>
  <property fmtid="{D5CDD505-2E9C-101B-9397-08002B2CF9AE}" pid="9" name="ed2d63125db242e7b4e3e6975163fe39">
    <vt:lpwstr/>
  </property>
  <property fmtid="{D5CDD505-2E9C-101B-9397-08002B2CF9AE}" pid="10" name="CC_Location">
    <vt:lpwstr/>
  </property>
  <property fmtid="{D5CDD505-2E9C-101B-9397-08002B2CF9AE}" pid="11" name="Sales_Tag">
    <vt:lpwstr/>
  </property>
  <property fmtid="{D5CDD505-2E9C-101B-9397-08002B2CF9AE}" pid="12" name="OPS_Documenttype">
    <vt:lpwstr>33;#Präsentation (Produkt)|275c04db-5f99-4852-bf1f-d2d4c2ff0be3</vt:lpwstr>
  </property>
  <property fmtid="{D5CDD505-2E9C-101B-9397-08002B2CF9AE}" pid="13" name="OPS Tag">
    <vt:lpwstr>75;#Marketing Document|e7cd4e59-1784-4566-8522-cf2c48a83cdc</vt:lpwstr>
  </property>
  <property fmtid="{D5CDD505-2E9C-101B-9397-08002B2CF9AE}" pid="14" name="e5ed383594754bfa8a0d2024692e3c1f">
    <vt:lpwstr/>
  </property>
  <property fmtid="{D5CDD505-2E9C-101B-9397-08002B2CF9AE}" pid="15" name="Template_Type">
    <vt:lpwstr>275;#Präsentation (Vorlage)|d0d573b0-0449-4b01-8106-9851ad5cf732</vt:lpwstr>
  </property>
</Properties>
</file>